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3A1_6B59AD1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92" r:id="rId2"/>
    <p:sldId id="333" r:id="rId3"/>
    <p:sldId id="261" r:id="rId4"/>
    <p:sldId id="263" r:id="rId5"/>
    <p:sldId id="855" r:id="rId6"/>
    <p:sldId id="912" r:id="rId7"/>
    <p:sldId id="902" r:id="rId8"/>
    <p:sldId id="906" r:id="rId9"/>
    <p:sldId id="903" r:id="rId10"/>
    <p:sldId id="289" r:id="rId11"/>
    <p:sldId id="288" r:id="rId12"/>
    <p:sldId id="286" r:id="rId13"/>
    <p:sldId id="260" r:id="rId14"/>
    <p:sldId id="915" r:id="rId15"/>
    <p:sldId id="826" r:id="rId16"/>
    <p:sldId id="824" r:id="rId17"/>
    <p:sldId id="825" r:id="rId18"/>
    <p:sldId id="327" r:id="rId19"/>
    <p:sldId id="328" r:id="rId20"/>
    <p:sldId id="285" r:id="rId21"/>
    <p:sldId id="920" r:id="rId22"/>
    <p:sldId id="323" r:id="rId23"/>
    <p:sldId id="921" r:id="rId24"/>
    <p:sldId id="823" r:id="rId25"/>
    <p:sldId id="917" r:id="rId26"/>
    <p:sldId id="922" r:id="rId27"/>
    <p:sldId id="918" r:id="rId28"/>
    <p:sldId id="919" r:id="rId29"/>
    <p:sldId id="923" r:id="rId30"/>
    <p:sldId id="256" r:id="rId31"/>
    <p:sldId id="281" r:id="rId32"/>
    <p:sldId id="275" r:id="rId33"/>
    <p:sldId id="267" r:id="rId34"/>
    <p:sldId id="278" r:id="rId35"/>
    <p:sldId id="265" r:id="rId36"/>
    <p:sldId id="279" r:id="rId37"/>
    <p:sldId id="280" r:id="rId38"/>
    <p:sldId id="268" r:id="rId39"/>
    <p:sldId id="272" r:id="rId40"/>
    <p:sldId id="273" r:id="rId41"/>
    <p:sldId id="257" r:id="rId42"/>
    <p:sldId id="276" r:id="rId43"/>
    <p:sldId id="266" r:id="rId44"/>
    <p:sldId id="270" r:id="rId45"/>
    <p:sldId id="269" r:id="rId46"/>
    <p:sldId id="271" r:id="rId47"/>
    <p:sldId id="924" r:id="rId48"/>
    <p:sldId id="925" r:id="rId49"/>
    <p:sldId id="262" r:id="rId50"/>
    <p:sldId id="264" r:id="rId51"/>
    <p:sldId id="926" r:id="rId52"/>
    <p:sldId id="282" r:id="rId53"/>
    <p:sldId id="274" r:id="rId54"/>
    <p:sldId id="259" r:id="rId55"/>
    <p:sldId id="927" r:id="rId56"/>
    <p:sldId id="258" r:id="rId57"/>
    <p:sldId id="928" r:id="rId58"/>
    <p:sldId id="287" r:id="rId59"/>
    <p:sldId id="929" r:id="rId60"/>
    <p:sldId id="291" r:id="rId61"/>
    <p:sldId id="930" r:id="rId62"/>
    <p:sldId id="290" r:id="rId63"/>
    <p:sldId id="277" r:id="rId64"/>
    <p:sldId id="283" r:id="rId65"/>
    <p:sldId id="284" r:id="rId66"/>
    <p:sldId id="931"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BDAF63-79B9-F6F1-9F7B-C0AB16D0E530}" name="Ain Kendra" initials="AK" userId="7ebd0561950edaa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E20B48-9954-4169-BAFC-C6D413D99470}" v="13" dt="2026-09-15T15:09:35.479"/>
  </p1510:revLst>
</p1510:revInfo>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p:scale>
          <a:sx n="71" d="100"/>
          <a:sy n="71" d="100"/>
        </p:scale>
        <p:origin x="3672" y="184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n Kendra" userId="7ebd0561950edaaf" providerId="LiveId" clId="{07AEC2AF-A5D1-4E7A-9B1B-68EC944854FC}"/>
    <pc:docChg chg="addSld delSld modSld sldOrd">
      <pc:chgData name="Ain Kendra" userId="7ebd0561950edaaf" providerId="LiveId" clId="{07AEC2AF-A5D1-4E7A-9B1B-68EC944854FC}" dt="2026-09-15T15:09:35.479" v="14"/>
      <pc:docMkLst>
        <pc:docMk/>
      </pc:docMkLst>
      <pc:sldChg chg="add">
        <pc:chgData name="Ain Kendra" userId="7ebd0561950edaaf" providerId="LiveId" clId="{07AEC2AF-A5D1-4E7A-9B1B-68EC944854FC}" dt="2026-09-15T15:09:35.479" v="14"/>
        <pc:sldMkLst>
          <pc:docMk/>
          <pc:sldMk cId="3584181861" sldId="256"/>
        </pc:sldMkLst>
      </pc:sldChg>
      <pc:sldChg chg="add setBg">
        <pc:chgData name="Ain Kendra" userId="7ebd0561950edaaf" providerId="LiveId" clId="{07AEC2AF-A5D1-4E7A-9B1B-68EC944854FC}" dt="2026-09-15T15:09:35.479" v="14"/>
        <pc:sldMkLst>
          <pc:docMk/>
          <pc:sldMk cId="564283969" sldId="257"/>
        </pc:sldMkLst>
      </pc:sldChg>
      <pc:sldChg chg="add">
        <pc:chgData name="Ain Kendra" userId="7ebd0561950edaaf" providerId="LiveId" clId="{07AEC2AF-A5D1-4E7A-9B1B-68EC944854FC}" dt="2026-09-15T15:09:35.479" v="14"/>
        <pc:sldMkLst>
          <pc:docMk/>
          <pc:sldMk cId="24850191" sldId="258"/>
        </pc:sldMkLst>
      </pc:sldChg>
      <pc:sldChg chg="del">
        <pc:chgData name="Ain Kendra" userId="7ebd0561950edaaf" providerId="LiveId" clId="{07AEC2AF-A5D1-4E7A-9B1B-68EC944854FC}" dt="2026-09-15T15:08:32.021" v="12" actId="47"/>
        <pc:sldMkLst>
          <pc:docMk/>
          <pc:sldMk cId="1097441714" sldId="258"/>
        </pc:sldMkLst>
      </pc:sldChg>
      <pc:sldChg chg="add">
        <pc:chgData name="Ain Kendra" userId="7ebd0561950edaaf" providerId="LiveId" clId="{07AEC2AF-A5D1-4E7A-9B1B-68EC944854FC}" dt="2026-09-15T15:09:35.479" v="14"/>
        <pc:sldMkLst>
          <pc:docMk/>
          <pc:sldMk cId="4089596360" sldId="259"/>
        </pc:sldMkLst>
      </pc:sldChg>
      <pc:sldChg chg="add">
        <pc:chgData name="Ain Kendra" userId="7ebd0561950edaaf" providerId="LiveId" clId="{07AEC2AF-A5D1-4E7A-9B1B-68EC944854FC}" dt="2026-09-14T19:03:26.178" v="5"/>
        <pc:sldMkLst>
          <pc:docMk/>
          <pc:sldMk cId="4136308823" sldId="260"/>
        </pc:sldMkLst>
      </pc:sldChg>
      <pc:sldChg chg="add">
        <pc:chgData name="Ain Kendra" userId="7ebd0561950edaaf" providerId="LiveId" clId="{07AEC2AF-A5D1-4E7A-9B1B-68EC944854FC}" dt="2026-09-15T15:09:35.479" v="14"/>
        <pc:sldMkLst>
          <pc:docMk/>
          <pc:sldMk cId="3830670831" sldId="262"/>
        </pc:sldMkLst>
      </pc:sldChg>
      <pc:sldChg chg="add">
        <pc:chgData name="Ain Kendra" userId="7ebd0561950edaaf" providerId="LiveId" clId="{07AEC2AF-A5D1-4E7A-9B1B-68EC944854FC}" dt="2026-09-15T15:09:35.479" v="14"/>
        <pc:sldMkLst>
          <pc:docMk/>
          <pc:sldMk cId="904675452" sldId="264"/>
        </pc:sldMkLst>
      </pc:sldChg>
      <pc:sldChg chg="add">
        <pc:chgData name="Ain Kendra" userId="7ebd0561950edaaf" providerId="LiveId" clId="{07AEC2AF-A5D1-4E7A-9B1B-68EC944854FC}" dt="2026-09-15T15:09:35.479" v="14"/>
        <pc:sldMkLst>
          <pc:docMk/>
          <pc:sldMk cId="3680693578" sldId="265"/>
        </pc:sldMkLst>
      </pc:sldChg>
      <pc:sldChg chg="add del">
        <pc:chgData name="Ain Kendra" userId="7ebd0561950edaaf" providerId="LiveId" clId="{07AEC2AF-A5D1-4E7A-9B1B-68EC944854FC}" dt="2026-09-15T15:08:32.021" v="12" actId="47"/>
        <pc:sldMkLst>
          <pc:docMk/>
          <pc:sldMk cId="804700554" sldId="266"/>
        </pc:sldMkLst>
      </pc:sldChg>
      <pc:sldChg chg="add">
        <pc:chgData name="Ain Kendra" userId="7ebd0561950edaaf" providerId="LiveId" clId="{07AEC2AF-A5D1-4E7A-9B1B-68EC944854FC}" dt="2026-09-15T15:09:35.479" v="14"/>
        <pc:sldMkLst>
          <pc:docMk/>
          <pc:sldMk cId="4012175863" sldId="266"/>
        </pc:sldMkLst>
      </pc:sldChg>
      <pc:sldChg chg="add del">
        <pc:chgData name="Ain Kendra" userId="7ebd0561950edaaf" providerId="LiveId" clId="{07AEC2AF-A5D1-4E7A-9B1B-68EC944854FC}" dt="2026-09-15T15:08:32.021" v="12" actId="47"/>
        <pc:sldMkLst>
          <pc:docMk/>
          <pc:sldMk cId="1073329792" sldId="267"/>
        </pc:sldMkLst>
      </pc:sldChg>
      <pc:sldChg chg="add">
        <pc:chgData name="Ain Kendra" userId="7ebd0561950edaaf" providerId="LiveId" clId="{07AEC2AF-A5D1-4E7A-9B1B-68EC944854FC}" dt="2026-09-15T15:09:35.479" v="14"/>
        <pc:sldMkLst>
          <pc:docMk/>
          <pc:sldMk cId="3672277569" sldId="267"/>
        </pc:sldMkLst>
      </pc:sldChg>
      <pc:sldChg chg="add">
        <pc:chgData name="Ain Kendra" userId="7ebd0561950edaaf" providerId="LiveId" clId="{07AEC2AF-A5D1-4E7A-9B1B-68EC944854FC}" dt="2026-09-15T15:09:35.479" v="14"/>
        <pc:sldMkLst>
          <pc:docMk/>
          <pc:sldMk cId="3006843035" sldId="268"/>
        </pc:sldMkLst>
      </pc:sldChg>
      <pc:sldChg chg="add del">
        <pc:chgData name="Ain Kendra" userId="7ebd0561950edaaf" providerId="LiveId" clId="{07AEC2AF-A5D1-4E7A-9B1B-68EC944854FC}" dt="2026-09-15T15:08:32.021" v="12" actId="47"/>
        <pc:sldMkLst>
          <pc:docMk/>
          <pc:sldMk cId="1591819533" sldId="269"/>
        </pc:sldMkLst>
      </pc:sldChg>
      <pc:sldChg chg="add">
        <pc:chgData name="Ain Kendra" userId="7ebd0561950edaaf" providerId="LiveId" clId="{07AEC2AF-A5D1-4E7A-9B1B-68EC944854FC}" dt="2026-09-15T15:09:35.479" v="14"/>
        <pc:sldMkLst>
          <pc:docMk/>
          <pc:sldMk cId="3559791674" sldId="269"/>
        </pc:sldMkLst>
      </pc:sldChg>
      <pc:sldChg chg="add">
        <pc:chgData name="Ain Kendra" userId="7ebd0561950edaaf" providerId="LiveId" clId="{07AEC2AF-A5D1-4E7A-9B1B-68EC944854FC}" dt="2026-09-15T15:09:35.479" v="14"/>
        <pc:sldMkLst>
          <pc:docMk/>
          <pc:sldMk cId="285749494" sldId="270"/>
        </pc:sldMkLst>
      </pc:sldChg>
      <pc:sldChg chg="add">
        <pc:chgData name="Ain Kendra" userId="7ebd0561950edaaf" providerId="LiveId" clId="{07AEC2AF-A5D1-4E7A-9B1B-68EC944854FC}" dt="2026-09-15T15:09:35.479" v="14"/>
        <pc:sldMkLst>
          <pc:docMk/>
          <pc:sldMk cId="1579765377" sldId="271"/>
        </pc:sldMkLst>
      </pc:sldChg>
      <pc:sldChg chg="add">
        <pc:chgData name="Ain Kendra" userId="7ebd0561950edaaf" providerId="LiveId" clId="{07AEC2AF-A5D1-4E7A-9B1B-68EC944854FC}" dt="2026-09-15T15:09:35.479" v="14"/>
        <pc:sldMkLst>
          <pc:docMk/>
          <pc:sldMk cId="2575458945" sldId="272"/>
        </pc:sldMkLst>
      </pc:sldChg>
      <pc:sldChg chg="add del">
        <pc:chgData name="Ain Kendra" userId="7ebd0561950edaaf" providerId="LiveId" clId="{07AEC2AF-A5D1-4E7A-9B1B-68EC944854FC}" dt="2026-09-15T15:08:32.021" v="12" actId="47"/>
        <pc:sldMkLst>
          <pc:docMk/>
          <pc:sldMk cId="3943798701" sldId="272"/>
        </pc:sldMkLst>
      </pc:sldChg>
      <pc:sldChg chg="add del">
        <pc:chgData name="Ain Kendra" userId="7ebd0561950edaaf" providerId="LiveId" clId="{07AEC2AF-A5D1-4E7A-9B1B-68EC944854FC}" dt="2026-09-15T15:08:32.021" v="12" actId="47"/>
        <pc:sldMkLst>
          <pc:docMk/>
          <pc:sldMk cId="1547826527" sldId="273"/>
        </pc:sldMkLst>
      </pc:sldChg>
      <pc:sldChg chg="add">
        <pc:chgData name="Ain Kendra" userId="7ebd0561950edaaf" providerId="LiveId" clId="{07AEC2AF-A5D1-4E7A-9B1B-68EC944854FC}" dt="2026-09-15T15:09:35.479" v="14"/>
        <pc:sldMkLst>
          <pc:docMk/>
          <pc:sldMk cId="2798254730" sldId="273"/>
        </pc:sldMkLst>
      </pc:sldChg>
      <pc:sldChg chg="add">
        <pc:chgData name="Ain Kendra" userId="7ebd0561950edaaf" providerId="LiveId" clId="{07AEC2AF-A5D1-4E7A-9B1B-68EC944854FC}" dt="2026-09-15T15:09:35.479" v="14"/>
        <pc:sldMkLst>
          <pc:docMk/>
          <pc:sldMk cId="581566546" sldId="274"/>
        </pc:sldMkLst>
      </pc:sldChg>
      <pc:sldChg chg="add del">
        <pc:chgData name="Ain Kendra" userId="7ebd0561950edaaf" providerId="LiveId" clId="{07AEC2AF-A5D1-4E7A-9B1B-68EC944854FC}" dt="2026-09-15T15:08:32.021" v="12" actId="47"/>
        <pc:sldMkLst>
          <pc:docMk/>
          <pc:sldMk cId="1915636947" sldId="274"/>
        </pc:sldMkLst>
      </pc:sldChg>
      <pc:sldChg chg="add setBg">
        <pc:chgData name="Ain Kendra" userId="7ebd0561950edaaf" providerId="LiveId" clId="{07AEC2AF-A5D1-4E7A-9B1B-68EC944854FC}" dt="2026-09-15T15:09:35.479" v="14"/>
        <pc:sldMkLst>
          <pc:docMk/>
          <pc:sldMk cId="835023706" sldId="275"/>
        </pc:sldMkLst>
      </pc:sldChg>
      <pc:sldChg chg="add">
        <pc:chgData name="Ain Kendra" userId="7ebd0561950edaaf" providerId="LiveId" clId="{07AEC2AF-A5D1-4E7A-9B1B-68EC944854FC}" dt="2026-09-15T15:09:35.479" v="14"/>
        <pc:sldMkLst>
          <pc:docMk/>
          <pc:sldMk cId="850670483" sldId="276"/>
        </pc:sldMkLst>
      </pc:sldChg>
      <pc:sldChg chg="add del">
        <pc:chgData name="Ain Kendra" userId="7ebd0561950edaaf" providerId="LiveId" clId="{07AEC2AF-A5D1-4E7A-9B1B-68EC944854FC}" dt="2026-09-15T15:08:32.021" v="12" actId="47"/>
        <pc:sldMkLst>
          <pc:docMk/>
          <pc:sldMk cId="206897194" sldId="277"/>
        </pc:sldMkLst>
      </pc:sldChg>
      <pc:sldChg chg="add">
        <pc:chgData name="Ain Kendra" userId="7ebd0561950edaaf" providerId="LiveId" clId="{07AEC2AF-A5D1-4E7A-9B1B-68EC944854FC}" dt="2026-09-15T15:09:35.479" v="14"/>
        <pc:sldMkLst>
          <pc:docMk/>
          <pc:sldMk cId="3005860703" sldId="277"/>
        </pc:sldMkLst>
      </pc:sldChg>
      <pc:sldChg chg="add">
        <pc:chgData name="Ain Kendra" userId="7ebd0561950edaaf" providerId="LiveId" clId="{07AEC2AF-A5D1-4E7A-9B1B-68EC944854FC}" dt="2026-09-15T15:09:35.479" v="14"/>
        <pc:sldMkLst>
          <pc:docMk/>
          <pc:sldMk cId="4069751823" sldId="278"/>
        </pc:sldMkLst>
      </pc:sldChg>
      <pc:sldChg chg="add">
        <pc:chgData name="Ain Kendra" userId="7ebd0561950edaaf" providerId="LiveId" clId="{07AEC2AF-A5D1-4E7A-9B1B-68EC944854FC}" dt="2026-09-15T15:09:35.479" v="14"/>
        <pc:sldMkLst>
          <pc:docMk/>
          <pc:sldMk cId="1281631441" sldId="279"/>
        </pc:sldMkLst>
      </pc:sldChg>
      <pc:sldChg chg="add">
        <pc:chgData name="Ain Kendra" userId="7ebd0561950edaaf" providerId="LiveId" clId="{07AEC2AF-A5D1-4E7A-9B1B-68EC944854FC}" dt="2026-09-15T15:09:35.479" v="14"/>
        <pc:sldMkLst>
          <pc:docMk/>
          <pc:sldMk cId="426005593" sldId="280"/>
        </pc:sldMkLst>
      </pc:sldChg>
      <pc:sldChg chg="add">
        <pc:chgData name="Ain Kendra" userId="7ebd0561950edaaf" providerId="LiveId" clId="{07AEC2AF-A5D1-4E7A-9B1B-68EC944854FC}" dt="2026-09-15T15:09:35.479" v="14"/>
        <pc:sldMkLst>
          <pc:docMk/>
          <pc:sldMk cId="3276254217" sldId="281"/>
        </pc:sldMkLst>
      </pc:sldChg>
      <pc:sldChg chg="add setBg">
        <pc:chgData name="Ain Kendra" userId="7ebd0561950edaaf" providerId="LiveId" clId="{07AEC2AF-A5D1-4E7A-9B1B-68EC944854FC}" dt="2026-09-15T15:09:35.479" v="14"/>
        <pc:sldMkLst>
          <pc:docMk/>
          <pc:sldMk cId="2000474954" sldId="282"/>
        </pc:sldMkLst>
      </pc:sldChg>
      <pc:sldChg chg="add">
        <pc:chgData name="Ain Kendra" userId="7ebd0561950edaaf" providerId="LiveId" clId="{07AEC2AF-A5D1-4E7A-9B1B-68EC944854FC}" dt="2026-09-15T15:09:35.479" v="14"/>
        <pc:sldMkLst>
          <pc:docMk/>
          <pc:sldMk cId="493019447" sldId="283"/>
        </pc:sldMkLst>
      </pc:sldChg>
      <pc:sldChg chg="add">
        <pc:chgData name="Ain Kendra" userId="7ebd0561950edaaf" providerId="LiveId" clId="{07AEC2AF-A5D1-4E7A-9B1B-68EC944854FC}" dt="2026-09-15T15:09:35.479" v="14"/>
        <pc:sldMkLst>
          <pc:docMk/>
          <pc:sldMk cId="2030045659" sldId="284"/>
        </pc:sldMkLst>
      </pc:sldChg>
      <pc:sldChg chg="add">
        <pc:chgData name="Ain Kendra" userId="7ebd0561950edaaf" providerId="LiveId" clId="{07AEC2AF-A5D1-4E7A-9B1B-68EC944854FC}" dt="2026-09-14T19:06:19.010" v="7"/>
        <pc:sldMkLst>
          <pc:docMk/>
          <pc:sldMk cId="3618738864" sldId="285"/>
        </pc:sldMkLst>
      </pc:sldChg>
      <pc:sldChg chg="add">
        <pc:chgData name="Ain Kendra" userId="7ebd0561950edaaf" providerId="LiveId" clId="{07AEC2AF-A5D1-4E7A-9B1B-68EC944854FC}" dt="2026-09-14T19:02:43.624" v="4"/>
        <pc:sldMkLst>
          <pc:docMk/>
          <pc:sldMk cId="3207771117" sldId="286"/>
        </pc:sldMkLst>
      </pc:sldChg>
      <pc:sldChg chg="add">
        <pc:chgData name="Ain Kendra" userId="7ebd0561950edaaf" providerId="LiveId" clId="{07AEC2AF-A5D1-4E7A-9B1B-68EC944854FC}" dt="2026-09-15T15:09:35.479" v="14"/>
        <pc:sldMkLst>
          <pc:docMk/>
          <pc:sldMk cId="2578351231" sldId="287"/>
        </pc:sldMkLst>
      </pc:sldChg>
      <pc:sldChg chg="add">
        <pc:chgData name="Ain Kendra" userId="7ebd0561950edaaf" providerId="LiveId" clId="{07AEC2AF-A5D1-4E7A-9B1B-68EC944854FC}" dt="2026-09-15T15:09:35.479" v="14"/>
        <pc:sldMkLst>
          <pc:docMk/>
          <pc:sldMk cId="2169211266" sldId="290"/>
        </pc:sldMkLst>
      </pc:sldChg>
      <pc:sldChg chg="add">
        <pc:chgData name="Ain Kendra" userId="7ebd0561950edaaf" providerId="LiveId" clId="{07AEC2AF-A5D1-4E7A-9B1B-68EC944854FC}" dt="2026-09-15T15:09:35.479" v="14"/>
        <pc:sldMkLst>
          <pc:docMk/>
          <pc:sldMk cId="3550706790" sldId="291"/>
        </pc:sldMkLst>
      </pc:sldChg>
      <pc:sldChg chg="add del">
        <pc:chgData name="Ain Kendra" userId="7ebd0561950edaaf" providerId="LiveId" clId="{07AEC2AF-A5D1-4E7A-9B1B-68EC944854FC}" dt="2026-09-15T15:08:32.021" v="12" actId="47"/>
        <pc:sldMkLst>
          <pc:docMk/>
          <pc:sldMk cId="881639433" sldId="312"/>
        </pc:sldMkLst>
      </pc:sldChg>
      <pc:sldChg chg="add">
        <pc:chgData name="Ain Kendra" userId="7ebd0561950edaaf" providerId="LiveId" clId="{07AEC2AF-A5D1-4E7A-9B1B-68EC944854FC}" dt="2026-09-14T19:21:11.983" v="9"/>
        <pc:sldMkLst>
          <pc:docMk/>
          <pc:sldMk cId="2029507165" sldId="323"/>
        </pc:sldMkLst>
      </pc:sldChg>
      <pc:sldChg chg="add">
        <pc:chgData name="Ain Kendra" userId="7ebd0561950edaaf" providerId="LiveId" clId="{07AEC2AF-A5D1-4E7A-9B1B-68EC944854FC}" dt="2026-09-14T19:06:19.010" v="7"/>
        <pc:sldMkLst>
          <pc:docMk/>
          <pc:sldMk cId="1268756846" sldId="327"/>
        </pc:sldMkLst>
      </pc:sldChg>
      <pc:sldChg chg="add">
        <pc:chgData name="Ain Kendra" userId="7ebd0561950edaaf" providerId="LiveId" clId="{07AEC2AF-A5D1-4E7A-9B1B-68EC944854FC}" dt="2026-09-14T19:06:19.010" v="7"/>
        <pc:sldMkLst>
          <pc:docMk/>
          <pc:sldMk cId="668734366" sldId="328"/>
        </pc:sldMkLst>
      </pc:sldChg>
      <pc:sldChg chg="add del">
        <pc:chgData name="Ain Kendra" userId="7ebd0561950edaaf" providerId="LiveId" clId="{07AEC2AF-A5D1-4E7A-9B1B-68EC944854FC}" dt="2026-09-15T15:08:32.021" v="12" actId="47"/>
        <pc:sldMkLst>
          <pc:docMk/>
          <pc:sldMk cId="2317450786" sldId="329"/>
        </pc:sldMkLst>
      </pc:sldChg>
      <pc:sldChg chg="add del">
        <pc:chgData name="Ain Kendra" userId="7ebd0561950edaaf" providerId="LiveId" clId="{07AEC2AF-A5D1-4E7A-9B1B-68EC944854FC}" dt="2026-09-15T15:08:32.021" v="12" actId="47"/>
        <pc:sldMkLst>
          <pc:docMk/>
          <pc:sldMk cId="229879978" sldId="338"/>
        </pc:sldMkLst>
      </pc:sldChg>
      <pc:sldChg chg="add del">
        <pc:chgData name="Ain Kendra" userId="7ebd0561950edaaf" providerId="LiveId" clId="{07AEC2AF-A5D1-4E7A-9B1B-68EC944854FC}" dt="2026-09-15T15:08:32.021" v="12" actId="47"/>
        <pc:sldMkLst>
          <pc:docMk/>
          <pc:sldMk cId="1537805098" sldId="374"/>
        </pc:sldMkLst>
      </pc:sldChg>
      <pc:sldChg chg="add del">
        <pc:chgData name="Ain Kendra" userId="7ebd0561950edaaf" providerId="LiveId" clId="{07AEC2AF-A5D1-4E7A-9B1B-68EC944854FC}" dt="2026-09-15T15:08:32.021" v="12" actId="47"/>
        <pc:sldMkLst>
          <pc:docMk/>
          <pc:sldMk cId="3720575586" sldId="376"/>
        </pc:sldMkLst>
      </pc:sldChg>
      <pc:sldChg chg="add del">
        <pc:chgData name="Ain Kendra" userId="7ebd0561950edaaf" providerId="LiveId" clId="{07AEC2AF-A5D1-4E7A-9B1B-68EC944854FC}" dt="2026-09-15T15:08:32.021" v="12" actId="47"/>
        <pc:sldMkLst>
          <pc:docMk/>
          <pc:sldMk cId="894777875" sldId="377"/>
        </pc:sldMkLst>
      </pc:sldChg>
      <pc:sldChg chg="add del">
        <pc:chgData name="Ain Kendra" userId="7ebd0561950edaaf" providerId="LiveId" clId="{07AEC2AF-A5D1-4E7A-9B1B-68EC944854FC}" dt="2026-09-15T15:08:32.021" v="12" actId="47"/>
        <pc:sldMkLst>
          <pc:docMk/>
          <pc:sldMk cId="949683409" sldId="378"/>
        </pc:sldMkLst>
      </pc:sldChg>
      <pc:sldChg chg="add del">
        <pc:chgData name="Ain Kendra" userId="7ebd0561950edaaf" providerId="LiveId" clId="{07AEC2AF-A5D1-4E7A-9B1B-68EC944854FC}" dt="2026-09-15T15:08:32.021" v="12" actId="47"/>
        <pc:sldMkLst>
          <pc:docMk/>
          <pc:sldMk cId="3595120798" sldId="398"/>
        </pc:sldMkLst>
      </pc:sldChg>
      <pc:sldChg chg="add del">
        <pc:chgData name="Ain Kendra" userId="7ebd0561950edaaf" providerId="LiveId" clId="{07AEC2AF-A5D1-4E7A-9B1B-68EC944854FC}" dt="2026-09-15T15:08:32.021" v="12" actId="47"/>
        <pc:sldMkLst>
          <pc:docMk/>
          <pc:sldMk cId="988334650" sldId="404"/>
        </pc:sldMkLst>
      </pc:sldChg>
      <pc:sldChg chg="add del">
        <pc:chgData name="Ain Kendra" userId="7ebd0561950edaaf" providerId="LiveId" clId="{07AEC2AF-A5D1-4E7A-9B1B-68EC944854FC}" dt="2026-09-15T15:08:32.021" v="12" actId="47"/>
        <pc:sldMkLst>
          <pc:docMk/>
          <pc:sldMk cId="2459757740" sldId="405"/>
        </pc:sldMkLst>
      </pc:sldChg>
      <pc:sldChg chg="add del">
        <pc:chgData name="Ain Kendra" userId="7ebd0561950edaaf" providerId="LiveId" clId="{07AEC2AF-A5D1-4E7A-9B1B-68EC944854FC}" dt="2026-09-15T15:08:32.021" v="12" actId="47"/>
        <pc:sldMkLst>
          <pc:docMk/>
          <pc:sldMk cId="3326037719" sldId="509"/>
        </pc:sldMkLst>
      </pc:sldChg>
      <pc:sldChg chg="add del">
        <pc:chgData name="Ain Kendra" userId="7ebd0561950edaaf" providerId="LiveId" clId="{07AEC2AF-A5D1-4E7A-9B1B-68EC944854FC}" dt="2026-09-15T15:08:32.021" v="12" actId="47"/>
        <pc:sldMkLst>
          <pc:docMk/>
          <pc:sldMk cId="1610299124" sldId="525"/>
        </pc:sldMkLst>
      </pc:sldChg>
      <pc:sldChg chg="add del">
        <pc:chgData name="Ain Kendra" userId="7ebd0561950edaaf" providerId="LiveId" clId="{07AEC2AF-A5D1-4E7A-9B1B-68EC944854FC}" dt="2026-09-15T15:08:32.021" v="12" actId="47"/>
        <pc:sldMkLst>
          <pc:docMk/>
          <pc:sldMk cId="4193907107" sldId="534"/>
        </pc:sldMkLst>
      </pc:sldChg>
      <pc:sldChg chg="add del">
        <pc:chgData name="Ain Kendra" userId="7ebd0561950edaaf" providerId="LiveId" clId="{07AEC2AF-A5D1-4E7A-9B1B-68EC944854FC}" dt="2026-09-15T15:08:32.021" v="12" actId="47"/>
        <pc:sldMkLst>
          <pc:docMk/>
          <pc:sldMk cId="1106706952" sldId="545"/>
        </pc:sldMkLst>
      </pc:sldChg>
      <pc:sldChg chg="add del">
        <pc:chgData name="Ain Kendra" userId="7ebd0561950edaaf" providerId="LiveId" clId="{07AEC2AF-A5D1-4E7A-9B1B-68EC944854FC}" dt="2026-09-15T15:08:32.021" v="12" actId="47"/>
        <pc:sldMkLst>
          <pc:docMk/>
          <pc:sldMk cId="1098571365" sldId="549"/>
        </pc:sldMkLst>
      </pc:sldChg>
      <pc:sldChg chg="add del">
        <pc:chgData name="Ain Kendra" userId="7ebd0561950edaaf" providerId="LiveId" clId="{07AEC2AF-A5D1-4E7A-9B1B-68EC944854FC}" dt="2026-09-15T15:08:32.021" v="12" actId="47"/>
        <pc:sldMkLst>
          <pc:docMk/>
          <pc:sldMk cId="3187876903" sldId="550"/>
        </pc:sldMkLst>
      </pc:sldChg>
      <pc:sldChg chg="add del">
        <pc:chgData name="Ain Kendra" userId="7ebd0561950edaaf" providerId="LiveId" clId="{07AEC2AF-A5D1-4E7A-9B1B-68EC944854FC}" dt="2026-09-15T15:08:32.021" v="12" actId="47"/>
        <pc:sldMkLst>
          <pc:docMk/>
          <pc:sldMk cId="3666196484" sldId="551"/>
        </pc:sldMkLst>
      </pc:sldChg>
      <pc:sldChg chg="add del">
        <pc:chgData name="Ain Kendra" userId="7ebd0561950edaaf" providerId="LiveId" clId="{07AEC2AF-A5D1-4E7A-9B1B-68EC944854FC}" dt="2026-09-15T15:08:32.021" v="12" actId="47"/>
        <pc:sldMkLst>
          <pc:docMk/>
          <pc:sldMk cId="2184753147" sldId="552"/>
        </pc:sldMkLst>
      </pc:sldChg>
      <pc:sldChg chg="add del">
        <pc:chgData name="Ain Kendra" userId="7ebd0561950edaaf" providerId="LiveId" clId="{07AEC2AF-A5D1-4E7A-9B1B-68EC944854FC}" dt="2026-09-15T15:08:32.021" v="12" actId="47"/>
        <pc:sldMkLst>
          <pc:docMk/>
          <pc:sldMk cId="284934659" sldId="588"/>
        </pc:sldMkLst>
      </pc:sldChg>
      <pc:sldChg chg="add del">
        <pc:chgData name="Ain Kendra" userId="7ebd0561950edaaf" providerId="LiveId" clId="{07AEC2AF-A5D1-4E7A-9B1B-68EC944854FC}" dt="2026-09-15T15:08:32.021" v="12" actId="47"/>
        <pc:sldMkLst>
          <pc:docMk/>
          <pc:sldMk cId="3428537972" sldId="589"/>
        </pc:sldMkLst>
      </pc:sldChg>
      <pc:sldChg chg="add del">
        <pc:chgData name="Ain Kendra" userId="7ebd0561950edaaf" providerId="LiveId" clId="{07AEC2AF-A5D1-4E7A-9B1B-68EC944854FC}" dt="2026-09-15T15:08:32.021" v="12" actId="47"/>
        <pc:sldMkLst>
          <pc:docMk/>
          <pc:sldMk cId="3860962352" sldId="590"/>
        </pc:sldMkLst>
      </pc:sldChg>
      <pc:sldChg chg="add del">
        <pc:chgData name="Ain Kendra" userId="7ebd0561950edaaf" providerId="LiveId" clId="{07AEC2AF-A5D1-4E7A-9B1B-68EC944854FC}" dt="2026-09-15T15:08:32.021" v="12" actId="47"/>
        <pc:sldMkLst>
          <pc:docMk/>
          <pc:sldMk cId="2168607106" sldId="591"/>
        </pc:sldMkLst>
      </pc:sldChg>
      <pc:sldChg chg="add del">
        <pc:chgData name="Ain Kendra" userId="7ebd0561950edaaf" providerId="LiveId" clId="{07AEC2AF-A5D1-4E7A-9B1B-68EC944854FC}" dt="2026-09-15T15:08:32.021" v="12" actId="47"/>
        <pc:sldMkLst>
          <pc:docMk/>
          <pc:sldMk cId="3475345213" sldId="712"/>
        </pc:sldMkLst>
      </pc:sldChg>
      <pc:sldChg chg="add del">
        <pc:chgData name="Ain Kendra" userId="7ebd0561950edaaf" providerId="LiveId" clId="{07AEC2AF-A5D1-4E7A-9B1B-68EC944854FC}" dt="2026-09-15T15:08:32.021" v="12" actId="47"/>
        <pc:sldMkLst>
          <pc:docMk/>
          <pc:sldMk cId="1983733551" sldId="779"/>
        </pc:sldMkLst>
      </pc:sldChg>
      <pc:sldChg chg="add del">
        <pc:chgData name="Ain Kendra" userId="7ebd0561950edaaf" providerId="LiveId" clId="{07AEC2AF-A5D1-4E7A-9B1B-68EC944854FC}" dt="2026-09-15T15:08:32.021" v="12" actId="47"/>
        <pc:sldMkLst>
          <pc:docMk/>
          <pc:sldMk cId="4063098991" sldId="783"/>
        </pc:sldMkLst>
      </pc:sldChg>
      <pc:sldChg chg="add del">
        <pc:chgData name="Ain Kendra" userId="7ebd0561950edaaf" providerId="LiveId" clId="{07AEC2AF-A5D1-4E7A-9B1B-68EC944854FC}" dt="2026-09-15T15:08:32.021" v="12" actId="47"/>
        <pc:sldMkLst>
          <pc:docMk/>
          <pc:sldMk cId="2160072162" sldId="784"/>
        </pc:sldMkLst>
      </pc:sldChg>
      <pc:sldChg chg="add del">
        <pc:chgData name="Ain Kendra" userId="7ebd0561950edaaf" providerId="LiveId" clId="{07AEC2AF-A5D1-4E7A-9B1B-68EC944854FC}" dt="2026-09-15T15:08:32.021" v="12" actId="47"/>
        <pc:sldMkLst>
          <pc:docMk/>
          <pc:sldMk cId="4054815753" sldId="786"/>
        </pc:sldMkLst>
      </pc:sldChg>
      <pc:sldChg chg="add del">
        <pc:chgData name="Ain Kendra" userId="7ebd0561950edaaf" providerId="LiveId" clId="{07AEC2AF-A5D1-4E7A-9B1B-68EC944854FC}" dt="2026-09-15T15:08:32.021" v="12" actId="47"/>
        <pc:sldMkLst>
          <pc:docMk/>
          <pc:sldMk cId="3082374917" sldId="787"/>
        </pc:sldMkLst>
      </pc:sldChg>
      <pc:sldChg chg="add del">
        <pc:chgData name="Ain Kendra" userId="7ebd0561950edaaf" providerId="LiveId" clId="{07AEC2AF-A5D1-4E7A-9B1B-68EC944854FC}" dt="2026-09-15T15:08:32.021" v="12" actId="47"/>
        <pc:sldMkLst>
          <pc:docMk/>
          <pc:sldMk cId="2183309189" sldId="788"/>
        </pc:sldMkLst>
      </pc:sldChg>
      <pc:sldChg chg="add del">
        <pc:chgData name="Ain Kendra" userId="7ebd0561950edaaf" providerId="LiveId" clId="{07AEC2AF-A5D1-4E7A-9B1B-68EC944854FC}" dt="2026-09-15T15:08:32.021" v="12" actId="47"/>
        <pc:sldMkLst>
          <pc:docMk/>
          <pc:sldMk cId="2466226464" sldId="789"/>
        </pc:sldMkLst>
      </pc:sldChg>
      <pc:sldChg chg="add del">
        <pc:chgData name="Ain Kendra" userId="7ebd0561950edaaf" providerId="LiveId" clId="{07AEC2AF-A5D1-4E7A-9B1B-68EC944854FC}" dt="2026-09-15T15:08:32.021" v="12" actId="47"/>
        <pc:sldMkLst>
          <pc:docMk/>
          <pc:sldMk cId="3998298901" sldId="790"/>
        </pc:sldMkLst>
      </pc:sldChg>
      <pc:sldChg chg="add del">
        <pc:chgData name="Ain Kendra" userId="7ebd0561950edaaf" providerId="LiveId" clId="{07AEC2AF-A5D1-4E7A-9B1B-68EC944854FC}" dt="2026-09-15T15:08:32.021" v="12" actId="47"/>
        <pc:sldMkLst>
          <pc:docMk/>
          <pc:sldMk cId="3588922052" sldId="791"/>
        </pc:sldMkLst>
      </pc:sldChg>
      <pc:sldChg chg="add del">
        <pc:chgData name="Ain Kendra" userId="7ebd0561950edaaf" providerId="LiveId" clId="{07AEC2AF-A5D1-4E7A-9B1B-68EC944854FC}" dt="2026-09-15T15:08:32.021" v="12" actId="47"/>
        <pc:sldMkLst>
          <pc:docMk/>
          <pc:sldMk cId="3913101096" sldId="792"/>
        </pc:sldMkLst>
      </pc:sldChg>
      <pc:sldChg chg="add del">
        <pc:chgData name="Ain Kendra" userId="7ebd0561950edaaf" providerId="LiveId" clId="{07AEC2AF-A5D1-4E7A-9B1B-68EC944854FC}" dt="2026-09-15T15:08:32.021" v="12" actId="47"/>
        <pc:sldMkLst>
          <pc:docMk/>
          <pc:sldMk cId="1976221781" sldId="793"/>
        </pc:sldMkLst>
      </pc:sldChg>
      <pc:sldChg chg="add del">
        <pc:chgData name="Ain Kendra" userId="7ebd0561950edaaf" providerId="LiveId" clId="{07AEC2AF-A5D1-4E7A-9B1B-68EC944854FC}" dt="2026-09-15T15:08:32.021" v="12" actId="47"/>
        <pc:sldMkLst>
          <pc:docMk/>
          <pc:sldMk cId="1032332859" sldId="794"/>
        </pc:sldMkLst>
      </pc:sldChg>
      <pc:sldChg chg="add del">
        <pc:chgData name="Ain Kendra" userId="7ebd0561950edaaf" providerId="LiveId" clId="{07AEC2AF-A5D1-4E7A-9B1B-68EC944854FC}" dt="2026-09-15T15:08:32.021" v="12" actId="47"/>
        <pc:sldMkLst>
          <pc:docMk/>
          <pc:sldMk cId="3899084977" sldId="795"/>
        </pc:sldMkLst>
      </pc:sldChg>
      <pc:sldChg chg="add del">
        <pc:chgData name="Ain Kendra" userId="7ebd0561950edaaf" providerId="LiveId" clId="{07AEC2AF-A5D1-4E7A-9B1B-68EC944854FC}" dt="2026-09-15T15:08:32.021" v="12" actId="47"/>
        <pc:sldMkLst>
          <pc:docMk/>
          <pc:sldMk cId="502102580" sldId="796"/>
        </pc:sldMkLst>
      </pc:sldChg>
      <pc:sldChg chg="add del">
        <pc:chgData name="Ain Kendra" userId="7ebd0561950edaaf" providerId="LiveId" clId="{07AEC2AF-A5D1-4E7A-9B1B-68EC944854FC}" dt="2026-09-15T15:08:32.021" v="12" actId="47"/>
        <pc:sldMkLst>
          <pc:docMk/>
          <pc:sldMk cId="562114999" sldId="797"/>
        </pc:sldMkLst>
      </pc:sldChg>
      <pc:sldChg chg="add del">
        <pc:chgData name="Ain Kendra" userId="7ebd0561950edaaf" providerId="LiveId" clId="{07AEC2AF-A5D1-4E7A-9B1B-68EC944854FC}" dt="2026-09-15T15:08:32.021" v="12" actId="47"/>
        <pc:sldMkLst>
          <pc:docMk/>
          <pc:sldMk cId="416316817" sldId="798"/>
        </pc:sldMkLst>
      </pc:sldChg>
      <pc:sldChg chg="add del">
        <pc:chgData name="Ain Kendra" userId="7ebd0561950edaaf" providerId="LiveId" clId="{07AEC2AF-A5D1-4E7A-9B1B-68EC944854FC}" dt="2026-09-15T15:08:32.021" v="12" actId="47"/>
        <pc:sldMkLst>
          <pc:docMk/>
          <pc:sldMk cId="1280599275" sldId="799"/>
        </pc:sldMkLst>
      </pc:sldChg>
      <pc:sldChg chg="add del">
        <pc:chgData name="Ain Kendra" userId="7ebd0561950edaaf" providerId="LiveId" clId="{07AEC2AF-A5D1-4E7A-9B1B-68EC944854FC}" dt="2026-09-15T15:08:32.021" v="12" actId="47"/>
        <pc:sldMkLst>
          <pc:docMk/>
          <pc:sldMk cId="890794156" sldId="800"/>
        </pc:sldMkLst>
      </pc:sldChg>
      <pc:sldChg chg="add del">
        <pc:chgData name="Ain Kendra" userId="7ebd0561950edaaf" providerId="LiveId" clId="{07AEC2AF-A5D1-4E7A-9B1B-68EC944854FC}" dt="2026-09-15T15:08:32.021" v="12" actId="47"/>
        <pc:sldMkLst>
          <pc:docMk/>
          <pc:sldMk cId="3004819283" sldId="804"/>
        </pc:sldMkLst>
      </pc:sldChg>
      <pc:sldChg chg="add del">
        <pc:chgData name="Ain Kendra" userId="7ebd0561950edaaf" providerId="LiveId" clId="{07AEC2AF-A5D1-4E7A-9B1B-68EC944854FC}" dt="2026-09-15T15:08:32.021" v="12" actId="47"/>
        <pc:sldMkLst>
          <pc:docMk/>
          <pc:sldMk cId="4242457674" sldId="805"/>
        </pc:sldMkLst>
      </pc:sldChg>
      <pc:sldChg chg="add del">
        <pc:chgData name="Ain Kendra" userId="7ebd0561950edaaf" providerId="LiveId" clId="{07AEC2AF-A5D1-4E7A-9B1B-68EC944854FC}" dt="2026-09-15T15:08:32.021" v="12" actId="47"/>
        <pc:sldMkLst>
          <pc:docMk/>
          <pc:sldMk cId="928889480" sldId="806"/>
        </pc:sldMkLst>
      </pc:sldChg>
      <pc:sldChg chg="add del">
        <pc:chgData name="Ain Kendra" userId="7ebd0561950edaaf" providerId="LiveId" clId="{07AEC2AF-A5D1-4E7A-9B1B-68EC944854FC}" dt="2026-09-15T15:08:32.021" v="12" actId="47"/>
        <pc:sldMkLst>
          <pc:docMk/>
          <pc:sldMk cId="192421259" sldId="807"/>
        </pc:sldMkLst>
      </pc:sldChg>
      <pc:sldChg chg="add del">
        <pc:chgData name="Ain Kendra" userId="7ebd0561950edaaf" providerId="LiveId" clId="{07AEC2AF-A5D1-4E7A-9B1B-68EC944854FC}" dt="2026-09-15T15:08:32.021" v="12" actId="47"/>
        <pc:sldMkLst>
          <pc:docMk/>
          <pc:sldMk cId="2197681495" sldId="808"/>
        </pc:sldMkLst>
      </pc:sldChg>
      <pc:sldChg chg="add del">
        <pc:chgData name="Ain Kendra" userId="7ebd0561950edaaf" providerId="LiveId" clId="{07AEC2AF-A5D1-4E7A-9B1B-68EC944854FC}" dt="2026-09-15T15:08:32.021" v="12" actId="47"/>
        <pc:sldMkLst>
          <pc:docMk/>
          <pc:sldMk cId="2329429902" sldId="809"/>
        </pc:sldMkLst>
      </pc:sldChg>
      <pc:sldChg chg="add del">
        <pc:chgData name="Ain Kendra" userId="7ebd0561950edaaf" providerId="LiveId" clId="{07AEC2AF-A5D1-4E7A-9B1B-68EC944854FC}" dt="2026-09-15T15:08:32.021" v="12" actId="47"/>
        <pc:sldMkLst>
          <pc:docMk/>
          <pc:sldMk cId="3108304685" sldId="810"/>
        </pc:sldMkLst>
      </pc:sldChg>
      <pc:sldChg chg="add del">
        <pc:chgData name="Ain Kendra" userId="7ebd0561950edaaf" providerId="LiveId" clId="{07AEC2AF-A5D1-4E7A-9B1B-68EC944854FC}" dt="2026-09-15T15:08:32.021" v="12" actId="47"/>
        <pc:sldMkLst>
          <pc:docMk/>
          <pc:sldMk cId="1372810471" sldId="811"/>
        </pc:sldMkLst>
      </pc:sldChg>
      <pc:sldChg chg="add del">
        <pc:chgData name="Ain Kendra" userId="7ebd0561950edaaf" providerId="LiveId" clId="{07AEC2AF-A5D1-4E7A-9B1B-68EC944854FC}" dt="2026-09-15T15:08:32.021" v="12" actId="47"/>
        <pc:sldMkLst>
          <pc:docMk/>
          <pc:sldMk cId="2604438155" sldId="812"/>
        </pc:sldMkLst>
      </pc:sldChg>
      <pc:sldChg chg="add del">
        <pc:chgData name="Ain Kendra" userId="7ebd0561950edaaf" providerId="LiveId" clId="{07AEC2AF-A5D1-4E7A-9B1B-68EC944854FC}" dt="2026-09-15T15:08:32.021" v="12" actId="47"/>
        <pc:sldMkLst>
          <pc:docMk/>
          <pc:sldMk cId="1795144532" sldId="813"/>
        </pc:sldMkLst>
      </pc:sldChg>
      <pc:sldChg chg="add del">
        <pc:chgData name="Ain Kendra" userId="7ebd0561950edaaf" providerId="LiveId" clId="{07AEC2AF-A5D1-4E7A-9B1B-68EC944854FC}" dt="2026-09-15T15:08:32.021" v="12" actId="47"/>
        <pc:sldMkLst>
          <pc:docMk/>
          <pc:sldMk cId="1674592294" sldId="814"/>
        </pc:sldMkLst>
      </pc:sldChg>
      <pc:sldChg chg="add del">
        <pc:chgData name="Ain Kendra" userId="7ebd0561950edaaf" providerId="LiveId" clId="{07AEC2AF-A5D1-4E7A-9B1B-68EC944854FC}" dt="2026-09-15T15:08:32.021" v="12" actId="47"/>
        <pc:sldMkLst>
          <pc:docMk/>
          <pc:sldMk cId="4082628611" sldId="815"/>
        </pc:sldMkLst>
      </pc:sldChg>
      <pc:sldChg chg="add del">
        <pc:chgData name="Ain Kendra" userId="7ebd0561950edaaf" providerId="LiveId" clId="{07AEC2AF-A5D1-4E7A-9B1B-68EC944854FC}" dt="2026-09-15T15:08:32.021" v="12" actId="47"/>
        <pc:sldMkLst>
          <pc:docMk/>
          <pc:sldMk cId="3764697486" sldId="816"/>
        </pc:sldMkLst>
      </pc:sldChg>
      <pc:sldChg chg="add del">
        <pc:chgData name="Ain Kendra" userId="7ebd0561950edaaf" providerId="LiveId" clId="{07AEC2AF-A5D1-4E7A-9B1B-68EC944854FC}" dt="2026-09-15T15:08:32.021" v="12" actId="47"/>
        <pc:sldMkLst>
          <pc:docMk/>
          <pc:sldMk cId="3420125363" sldId="817"/>
        </pc:sldMkLst>
      </pc:sldChg>
      <pc:sldChg chg="add del">
        <pc:chgData name="Ain Kendra" userId="7ebd0561950edaaf" providerId="LiveId" clId="{07AEC2AF-A5D1-4E7A-9B1B-68EC944854FC}" dt="2026-09-15T15:08:32.021" v="12" actId="47"/>
        <pc:sldMkLst>
          <pc:docMk/>
          <pc:sldMk cId="294064530" sldId="818"/>
        </pc:sldMkLst>
      </pc:sldChg>
      <pc:sldChg chg="add del">
        <pc:chgData name="Ain Kendra" userId="7ebd0561950edaaf" providerId="LiveId" clId="{07AEC2AF-A5D1-4E7A-9B1B-68EC944854FC}" dt="2026-09-15T15:08:32.021" v="12" actId="47"/>
        <pc:sldMkLst>
          <pc:docMk/>
          <pc:sldMk cId="1997896500" sldId="820"/>
        </pc:sldMkLst>
      </pc:sldChg>
      <pc:sldChg chg="add del">
        <pc:chgData name="Ain Kendra" userId="7ebd0561950edaaf" providerId="LiveId" clId="{07AEC2AF-A5D1-4E7A-9B1B-68EC944854FC}" dt="2026-09-15T15:08:32.021" v="12" actId="47"/>
        <pc:sldMkLst>
          <pc:docMk/>
          <pc:sldMk cId="2449674483" sldId="821"/>
        </pc:sldMkLst>
      </pc:sldChg>
      <pc:sldChg chg="add del">
        <pc:chgData name="Ain Kendra" userId="7ebd0561950edaaf" providerId="LiveId" clId="{07AEC2AF-A5D1-4E7A-9B1B-68EC944854FC}" dt="2026-09-15T15:08:32.021" v="12" actId="47"/>
        <pc:sldMkLst>
          <pc:docMk/>
          <pc:sldMk cId="1895120345" sldId="822"/>
        </pc:sldMkLst>
      </pc:sldChg>
      <pc:sldChg chg="add">
        <pc:chgData name="Ain Kendra" userId="7ebd0561950edaaf" providerId="LiveId" clId="{07AEC2AF-A5D1-4E7A-9B1B-68EC944854FC}" dt="2026-09-14T19:22:52.108" v="10"/>
        <pc:sldMkLst>
          <pc:docMk/>
          <pc:sldMk cId="3139811177" sldId="823"/>
        </pc:sldMkLst>
      </pc:sldChg>
      <pc:sldChg chg="add">
        <pc:chgData name="Ain Kendra" userId="7ebd0561950edaaf" providerId="LiveId" clId="{07AEC2AF-A5D1-4E7A-9B1B-68EC944854FC}" dt="2026-09-14T19:06:19.010" v="7"/>
        <pc:sldMkLst>
          <pc:docMk/>
          <pc:sldMk cId="1725235776" sldId="824"/>
        </pc:sldMkLst>
      </pc:sldChg>
      <pc:sldChg chg="add">
        <pc:chgData name="Ain Kendra" userId="7ebd0561950edaaf" providerId="LiveId" clId="{07AEC2AF-A5D1-4E7A-9B1B-68EC944854FC}" dt="2026-09-14T19:06:19.010" v="7"/>
        <pc:sldMkLst>
          <pc:docMk/>
          <pc:sldMk cId="2371114160" sldId="825"/>
        </pc:sldMkLst>
      </pc:sldChg>
      <pc:sldChg chg="add">
        <pc:chgData name="Ain Kendra" userId="7ebd0561950edaaf" providerId="LiveId" clId="{07AEC2AF-A5D1-4E7A-9B1B-68EC944854FC}" dt="2026-09-14T19:04:39.721" v="6"/>
        <pc:sldMkLst>
          <pc:docMk/>
          <pc:sldMk cId="1425988070" sldId="826"/>
        </pc:sldMkLst>
      </pc:sldChg>
      <pc:sldChg chg="del">
        <pc:chgData name="Ain Kendra" userId="7ebd0561950edaaf" providerId="LiveId" clId="{07AEC2AF-A5D1-4E7A-9B1B-68EC944854FC}" dt="2026-09-15T15:08:32.021" v="12" actId="47"/>
        <pc:sldMkLst>
          <pc:docMk/>
          <pc:sldMk cId="4170373539" sldId="914"/>
        </pc:sldMkLst>
      </pc:sldChg>
      <pc:sldChg chg="addSp modSp ord">
        <pc:chgData name="Ain Kendra" userId="7ebd0561950edaaf" providerId="LiveId" clId="{07AEC2AF-A5D1-4E7A-9B1B-68EC944854FC}" dt="2026-09-14T11:03:42.525" v="2"/>
        <pc:sldMkLst>
          <pc:docMk/>
          <pc:sldMk cId="1837783848" sldId="915"/>
        </pc:sldMkLst>
        <pc:spChg chg="add mod">
          <ac:chgData name="Ain Kendra" userId="7ebd0561950edaaf" providerId="LiveId" clId="{07AEC2AF-A5D1-4E7A-9B1B-68EC944854FC}" dt="2026-09-14T11:03:42.525" v="2"/>
          <ac:spMkLst>
            <pc:docMk/>
            <pc:sldMk cId="1837783848" sldId="915"/>
            <ac:spMk id="18" creationId="{18D35753-B57B-7E5E-AC35-522DD3528D75}"/>
          </ac:spMkLst>
        </pc:spChg>
      </pc:sldChg>
      <pc:sldChg chg="modSp ord">
        <pc:chgData name="Ain Kendra" userId="7ebd0561950edaaf" providerId="LiveId" clId="{07AEC2AF-A5D1-4E7A-9B1B-68EC944854FC}" dt="2026-09-14T19:06:39.135" v="8"/>
        <pc:sldMkLst>
          <pc:docMk/>
          <pc:sldMk cId="80345174" sldId="916"/>
        </pc:sldMkLst>
        <pc:spChg chg="mod">
          <ac:chgData name="Ain Kendra" userId="7ebd0561950edaaf" providerId="LiveId" clId="{07AEC2AF-A5D1-4E7A-9B1B-68EC944854FC}" dt="2026-09-14T11:06:29.590" v="3"/>
          <ac:spMkLst>
            <pc:docMk/>
            <pc:sldMk cId="80345174" sldId="916"/>
            <ac:spMk id="3" creationId="{04D765F4-FAC4-49EE-76F8-0E994049E579}"/>
          </ac:spMkLst>
        </pc:spChg>
      </pc:sldChg>
      <pc:sldChg chg="new">
        <pc:chgData name="Ain Kendra" userId="7ebd0561950edaaf" providerId="LiveId" clId="{07AEC2AF-A5D1-4E7A-9B1B-68EC944854FC}" dt="2026-09-15T15:09:33.489" v="13" actId="680"/>
        <pc:sldMkLst>
          <pc:docMk/>
          <pc:sldMk cId="1073304167" sldId="923"/>
        </pc:sldMkLst>
      </pc:sldChg>
      <pc:sldChg chg="del">
        <pc:chgData name="Ain Kendra" userId="7ebd0561950edaaf" providerId="LiveId" clId="{07AEC2AF-A5D1-4E7A-9B1B-68EC944854FC}" dt="2026-09-15T15:08:32.021" v="12" actId="47"/>
        <pc:sldMkLst>
          <pc:docMk/>
          <pc:sldMk cId="2408698827" sldId="923"/>
        </pc:sldMkLst>
      </pc:sldChg>
      <pc:sldChg chg="add setBg">
        <pc:chgData name="Ain Kendra" userId="7ebd0561950edaaf" providerId="LiveId" clId="{07AEC2AF-A5D1-4E7A-9B1B-68EC944854FC}" dt="2026-09-15T15:09:35.479" v="14"/>
        <pc:sldMkLst>
          <pc:docMk/>
          <pc:sldMk cId="964067713" sldId="924"/>
        </pc:sldMkLst>
      </pc:sldChg>
      <pc:sldChg chg="add del">
        <pc:chgData name="Ain Kendra" userId="7ebd0561950edaaf" providerId="LiveId" clId="{07AEC2AF-A5D1-4E7A-9B1B-68EC944854FC}" dt="2026-09-15T15:08:32.021" v="12" actId="47"/>
        <pc:sldMkLst>
          <pc:docMk/>
          <pc:sldMk cId="1167293481" sldId="924"/>
        </pc:sldMkLst>
      </pc:sldChg>
      <pc:sldChg chg="add">
        <pc:chgData name="Ain Kendra" userId="7ebd0561950edaaf" providerId="LiveId" clId="{07AEC2AF-A5D1-4E7A-9B1B-68EC944854FC}" dt="2026-09-15T15:09:35.479" v="14"/>
        <pc:sldMkLst>
          <pc:docMk/>
          <pc:sldMk cId="1316510894" sldId="925"/>
        </pc:sldMkLst>
      </pc:sldChg>
      <pc:sldChg chg="add del">
        <pc:chgData name="Ain Kendra" userId="7ebd0561950edaaf" providerId="LiveId" clId="{07AEC2AF-A5D1-4E7A-9B1B-68EC944854FC}" dt="2026-09-15T15:08:32.021" v="12" actId="47"/>
        <pc:sldMkLst>
          <pc:docMk/>
          <pc:sldMk cId="1891933570" sldId="925"/>
        </pc:sldMkLst>
      </pc:sldChg>
      <pc:sldChg chg="add">
        <pc:chgData name="Ain Kendra" userId="7ebd0561950edaaf" providerId="LiveId" clId="{07AEC2AF-A5D1-4E7A-9B1B-68EC944854FC}" dt="2026-09-15T15:09:35.479" v="14"/>
        <pc:sldMkLst>
          <pc:docMk/>
          <pc:sldMk cId="1225302767" sldId="926"/>
        </pc:sldMkLst>
      </pc:sldChg>
      <pc:sldChg chg="add setBg">
        <pc:chgData name="Ain Kendra" userId="7ebd0561950edaaf" providerId="LiveId" clId="{07AEC2AF-A5D1-4E7A-9B1B-68EC944854FC}" dt="2026-09-15T15:09:35.479" v="14"/>
        <pc:sldMkLst>
          <pc:docMk/>
          <pc:sldMk cId="2994091531" sldId="927"/>
        </pc:sldMkLst>
      </pc:sldChg>
      <pc:sldChg chg="add">
        <pc:chgData name="Ain Kendra" userId="7ebd0561950edaaf" providerId="LiveId" clId="{07AEC2AF-A5D1-4E7A-9B1B-68EC944854FC}" dt="2026-09-15T15:09:35.479" v="14"/>
        <pc:sldMkLst>
          <pc:docMk/>
          <pc:sldMk cId="4194805703" sldId="928"/>
        </pc:sldMkLst>
      </pc:sldChg>
      <pc:sldChg chg="add">
        <pc:chgData name="Ain Kendra" userId="7ebd0561950edaaf" providerId="LiveId" clId="{07AEC2AF-A5D1-4E7A-9B1B-68EC944854FC}" dt="2026-09-15T15:09:35.479" v="14"/>
        <pc:sldMkLst>
          <pc:docMk/>
          <pc:sldMk cId="1801039120" sldId="929"/>
        </pc:sldMkLst>
      </pc:sldChg>
      <pc:sldChg chg="add">
        <pc:chgData name="Ain Kendra" userId="7ebd0561950edaaf" providerId="LiveId" clId="{07AEC2AF-A5D1-4E7A-9B1B-68EC944854FC}" dt="2026-09-15T15:09:35.479" v="14"/>
        <pc:sldMkLst>
          <pc:docMk/>
          <pc:sldMk cId="2801661254" sldId="930"/>
        </pc:sldMkLst>
      </pc:sldChg>
      <pc:sldChg chg="add">
        <pc:chgData name="Ain Kendra" userId="7ebd0561950edaaf" providerId="LiveId" clId="{07AEC2AF-A5D1-4E7A-9B1B-68EC944854FC}" dt="2026-09-15T15:09:35.479" v="14"/>
        <pc:sldMkLst>
          <pc:docMk/>
          <pc:sldMk cId="2956998169" sldId="931"/>
        </pc:sldMkLst>
      </pc:sldChg>
    </pc:docChg>
  </pc:docChgLst>
</pc:chgInfo>
</file>

<file path=ppt/comments/modernComment_3A1_6B59AD10.xml><?xml version="1.0" encoding="utf-8"?>
<p188:cmLst xmlns:a="http://schemas.openxmlformats.org/drawingml/2006/main" xmlns:r="http://schemas.openxmlformats.org/officeDocument/2006/relationships" xmlns:p188="http://schemas.microsoft.com/office/powerpoint/2018/8/main">
  <p188:cm id="{E9DCA8BE-1A8C-4963-9C8F-5068A979F179}" authorId="{C2BDAF63-79B9-F6F1-9F7B-C0AB16D0E530}" created="2026-07-17T11:39:11.499">
    <ac:txMkLst xmlns:ac="http://schemas.microsoft.com/office/drawing/2013/main/command">
      <pc:docMk xmlns:pc="http://schemas.microsoft.com/office/powerpoint/2013/main/command"/>
      <pc:sldMk xmlns:pc="http://schemas.microsoft.com/office/powerpoint/2013/main/command" cId="1801039120" sldId="929"/>
      <ac:spMk id="3" creationId="{8ED41C33-28F1-DEC0-E95B-D05511F5FD5B}"/>
      <ac:txMk cp="41" len="55">
        <ac:context len="299" hash="1925703124"/>
      </ac:txMk>
    </ac:txMkLst>
    <p188:pos x="7127029" y="538515"/>
    <p188:txBody>
      <a:bodyPr/>
      <a:lstStyle/>
      <a:p>
        <a:r>
          <a:rPr lang="en-US"/>
          <a:t>Kui piiranguid ja takistusi pole, siis sõidab juht ca 14% kiiremini</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3F4AC-A764-44A8-B815-C6850D619EDF}" type="datetimeFigureOut">
              <a:rPr lang="et-EE" smtClean="0"/>
              <a:t>15.09.2026</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927F26-B85C-4D2C-B963-24D28C6B040B}" type="slidenum">
              <a:rPr lang="et-EE" smtClean="0"/>
              <a:t>‹#›</a:t>
            </a:fld>
            <a:endParaRPr lang="et-EE"/>
          </a:p>
        </p:txBody>
      </p:sp>
    </p:spTree>
    <p:extLst>
      <p:ext uri="{BB962C8B-B14F-4D97-AF65-F5344CB8AC3E}">
        <p14:creationId xmlns:p14="http://schemas.microsoft.com/office/powerpoint/2010/main" val="209229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fld id="{0F927F26-B85C-4D2C-B963-24D28C6B040B}" type="slidenum">
              <a:rPr lang="et-EE" smtClean="0"/>
              <a:t>3</a:t>
            </a:fld>
            <a:endParaRPr lang="et-EE"/>
          </a:p>
        </p:txBody>
      </p:sp>
    </p:spTree>
    <p:extLst>
      <p:ext uri="{BB962C8B-B14F-4D97-AF65-F5344CB8AC3E}">
        <p14:creationId xmlns:p14="http://schemas.microsoft.com/office/powerpoint/2010/main" val="85532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927F26-B85C-4D2C-B963-24D28C6B040B}" type="slidenum">
              <a:rPr lang="et-EE" smtClean="0"/>
              <a:t>6</a:t>
            </a:fld>
            <a:endParaRPr lang="et-EE"/>
          </a:p>
        </p:txBody>
      </p:sp>
    </p:spTree>
    <p:extLst>
      <p:ext uri="{BB962C8B-B14F-4D97-AF65-F5344CB8AC3E}">
        <p14:creationId xmlns:p14="http://schemas.microsoft.com/office/powerpoint/2010/main" val="99058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927F26-B85C-4D2C-B963-24D28C6B040B}" type="slidenum">
              <a:rPr lang="et-EE" smtClean="0"/>
              <a:t>7</a:t>
            </a:fld>
            <a:endParaRPr lang="et-EE"/>
          </a:p>
        </p:txBody>
      </p:sp>
    </p:spTree>
    <p:extLst>
      <p:ext uri="{BB962C8B-B14F-4D97-AF65-F5344CB8AC3E}">
        <p14:creationId xmlns:p14="http://schemas.microsoft.com/office/powerpoint/2010/main" val="3801272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04863-46E9-47D4-9F5F-BEC21CD24F2B}" type="slidenum">
              <a:rPr lang="en-US" smtClean="0"/>
              <a:t>35</a:t>
            </a:fld>
            <a:endParaRPr lang="en-US"/>
          </a:p>
        </p:txBody>
      </p:sp>
    </p:spTree>
    <p:extLst>
      <p:ext uri="{BB962C8B-B14F-4D97-AF65-F5344CB8AC3E}">
        <p14:creationId xmlns:p14="http://schemas.microsoft.com/office/powerpoint/2010/main" val="3025083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04863-46E9-47D4-9F5F-BEC21CD24F2B}" type="slidenum">
              <a:rPr lang="en-US" smtClean="0"/>
              <a:t>38</a:t>
            </a:fld>
            <a:endParaRPr lang="en-US"/>
          </a:p>
        </p:txBody>
      </p:sp>
    </p:spTree>
    <p:extLst>
      <p:ext uri="{BB962C8B-B14F-4D97-AF65-F5344CB8AC3E}">
        <p14:creationId xmlns:p14="http://schemas.microsoft.com/office/powerpoint/2010/main" val="880303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04863-46E9-47D4-9F5F-BEC21CD24F2B}" type="slidenum">
              <a:rPr lang="en-US" smtClean="0"/>
              <a:t>47</a:t>
            </a:fld>
            <a:endParaRPr lang="en-US"/>
          </a:p>
        </p:txBody>
      </p:sp>
    </p:spTree>
    <p:extLst>
      <p:ext uri="{BB962C8B-B14F-4D97-AF65-F5344CB8AC3E}">
        <p14:creationId xmlns:p14="http://schemas.microsoft.com/office/powerpoint/2010/main" val="364905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6EBFF-0E80-EFC9-3C25-81CA5A3CA4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B940E1-FA34-1AE2-E188-E81FB20962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1E11B4-9D1F-FA90-6EF5-A4F55081EFFF}"/>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C5D0A4D6-9813-58BF-636C-D75A006E3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78A7D-5253-3FCF-F293-6DAA958DE3A7}"/>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576352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46F0-75FD-9536-5867-82C15F2745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992AB-881B-9878-F994-0EC53F604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D7823-91DB-6818-B8B1-353A49689C5A}"/>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70437BB4-F313-1BAC-CE4B-70E4BFC41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AFE82-D2E5-9086-9C4E-3755B4FE2A07}"/>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8707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C12E-6D50-0B15-F558-25B48EED9D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E72CFD-C9FF-A7EF-5417-AE3695B515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77CE2A-EDBC-4152-0AC0-D4A58E9B2AEA}"/>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C8CA89E9-91F8-5716-7779-4817E98105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D9904-F5BA-E557-0610-36A2BDBEB270}"/>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817140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24DC0-0885-103A-8BD8-2F36DBFCA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12253A-5DFE-EF62-C998-72EFA2524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90BB86-AB9E-D715-6C0E-742F567F4C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D0AC78-0C1F-FA22-F569-7AAFA727B66E}"/>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6" name="Footer Placeholder 5">
            <a:extLst>
              <a:ext uri="{FF2B5EF4-FFF2-40B4-BE49-F238E27FC236}">
                <a16:creationId xmlns:a16="http://schemas.microsoft.com/office/drawing/2014/main" id="{CE9480CB-6D24-7BCC-7114-6ED0AC911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F0A733-34E0-56D8-2CC5-D303FAF8CA4A}"/>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147167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4800-4E31-B819-65F7-A7EF553F63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040B0B-51BE-030A-A3C2-A73EC2C4D1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ED53E7-7AB4-572A-80D0-553E4976DD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101704-D391-E813-7F37-4E37AADFBC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ED9C33-E021-ADE8-2FFF-A4ABA231D6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C35622-5E54-47A8-9FF1-C96BD4120E0A}"/>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8" name="Footer Placeholder 7">
            <a:extLst>
              <a:ext uri="{FF2B5EF4-FFF2-40B4-BE49-F238E27FC236}">
                <a16:creationId xmlns:a16="http://schemas.microsoft.com/office/drawing/2014/main" id="{BCB19698-4C75-9E95-EDDC-FF5D627DF9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C7ED30-D1A4-0B9B-F2E1-524A361FAF58}"/>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55289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54-4FDC-D6F3-985E-E313FF024E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64F5CB-B266-4359-2F39-279D3898A948}"/>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4" name="Footer Placeholder 3">
            <a:extLst>
              <a:ext uri="{FF2B5EF4-FFF2-40B4-BE49-F238E27FC236}">
                <a16:creationId xmlns:a16="http://schemas.microsoft.com/office/drawing/2014/main" id="{DA3EEDB3-CA77-1038-3DAA-C0DBC6958A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EC3952-63C7-2B81-EED9-BACB5366E3ED}"/>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617587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DB1E5-43A3-1468-54A0-73A70C179EA8}"/>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3" name="Footer Placeholder 2">
            <a:extLst>
              <a:ext uri="{FF2B5EF4-FFF2-40B4-BE49-F238E27FC236}">
                <a16:creationId xmlns:a16="http://schemas.microsoft.com/office/drawing/2014/main" id="{57D8785C-67E1-E6E3-D6D8-18F17B45B7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2D5E60-7CA0-0BDD-7182-98D27F1F1B54}"/>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89121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481B-AB3C-9764-BD27-7C6FF938C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26FD9F-D72D-9C35-5A78-C70C32AD5E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AFD2CA-E41D-68C6-21C4-BD20FA8A0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6071EF-629B-A64C-E8C6-E889530DEC53}"/>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6" name="Footer Placeholder 5">
            <a:extLst>
              <a:ext uri="{FF2B5EF4-FFF2-40B4-BE49-F238E27FC236}">
                <a16:creationId xmlns:a16="http://schemas.microsoft.com/office/drawing/2014/main" id="{4C0176B6-632E-75DB-EBC0-E115F1177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0DD9D6-954E-6886-7CC5-679FBA3F58D3}"/>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451442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BF22-6548-9017-B5E8-84DD2AB118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E57F85-1122-55A7-B7A1-A9434F2524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C02780-1E24-1E95-5CFC-50BDDE9308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AEFBEA-0E49-EDF9-D453-2CB0076C38FC}"/>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6" name="Footer Placeholder 5">
            <a:extLst>
              <a:ext uri="{FF2B5EF4-FFF2-40B4-BE49-F238E27FC236}">
                <a16:creationId xmlns:a16="http://schemas.microsoft.com/office/drawing/2014/main" id="{844F3D9E-FA9A-EE76-ACC6-8F6EF1F138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8EAFC-D6EE-1F6B-2AD4-068ADC7D7FAB}"/>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148425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973C-461F-4AC0-A4D7-88F796F277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E48CC2-AB0E-B6B0-24DF-FDC334B58C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BF08A-41DF-AC28-74D1-B5A6DF560320}"/>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FA357441-FED9-B126-419A-14FAD61AB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908AD-37F2-45E2-A27D-59E16188F749}"/>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63405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2562D2-6971-7C34-4E07-9060A6E45B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A4FB70-CBBF-50E1-F71E-8AD5C8137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25E25-FB2B-87B2-8517-4B71731C306B}"/>
              </a:ext>
            </a:extLst>
          </p:cNvPr>
          <p:cNvSpPr>
            <a:spLocks noGrp="1"/>
          </p:cNvSpPr>
          <p:nvPr>
            <p:ph type="dt" sz="half" idx="10"/>
          </p:nvPr>
        </p:nvSpPr>
        <p:spPr/>
        <p:txBody>
          <a:body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C1395A49-F5E8-A1EF-7087-45D1EA4A2F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6F9C59-EE36-6FB4-1215-000598D1010A}"/>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1936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vaslaid arg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143" t="21094" r="-1" b="21589"/>
          <a:stretch/>
        </p:blipFill>
        <p:spPr>
          <a:xfrm>
            <a:off x="-15499" y="-23247"/>
            <a:ext cx="12207498" cy="4940618"/>
          </a:xfrm>
          <a:prstGeom prst="rect">
            <a:avLst/>
          </a:prstGeom>
        </p:spPr>
      </p:pic>
      <p:grpSp>
        <p:nvGrpSpPr>
          <p:cNvPr id="9" name="Group 8"/>
          <p:cNvGrpSpPr/>
          <p:nvPr userDrawn="1"/>
        </p:nvGrpSpPr>
        <p:grpSpPr>
          <a:xfrm>
            <a:off x="-1" y="1965075"/>
            <a:ext cx="12192000" cy="4892925"/>
            <a:chOff x="-1" y="1965075"/>
            <a:chExt cx="12192000" cy="4892925"/>
          </a:xfrm>
        </p:grpSpPr>
        <p:sp>
          <p:nvSpPr>
            <p:cNvPr id="10" name="Freeform 9"/>
            <p:cNvSpPr/>
            <p:nvPr userDrawn="1"/>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3" name="Picture 3" descr="C:\Users\ipihu\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86800" y="1965075"/>
              <a:ext cx="24495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Picture 3" descr="C:\Users\ipihu\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86800" y="1966097"/>
            <a:ext cx="24495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0" y="-9921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a:p>
        </p:txBody>
      </p:sp>
      <p:sp>
        <p:nvSpPr>
          <p:cNvPr id="11" name="Text Placeholder 17"/>
          <p:cNvSpPr>
            <a:spLocks noGrp="1"/>
          </p:cNvSpPr>
          <p:nvPr>
            <p:ph type="body" sz="quarter" idx="12" hasCustomPrompt="1"/>
          </p:nvPr>
        </p:nvSpPr>
        <p:spPr>
          <a:xfrm>
            <a:off x="942276" y="4472120"/>
            <a:ext cx="8892396" cy="852877"/>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cap="all" baseline="0">
                <a:solidFill>
                  <a:schemeClr val="accent3"/>
                </a:solidFill>
                <a:latin typeface="Verdana" charset="0"/>
              </a:defRPr>
            </a:lvl1pPr>
          </a:lstStyle>
          <a:p>
            <a:r>
              <a:rPr lang="et-EE" sz="3600" dirty="0"/>
              <a:t>Presentatsiooni Pealkiri</a:t>
            </a:r>
            <a:endParaRPr lang="et-EE" sz="3600" dirty="0">
              <a:solidFill>
                <a:schemeClr val="accent1"/>
              </a:solidFill>
            </a:endParaRPr>
          </a:p>
        </p:txBody>
      </p:sp>
      <p:sp>
        <p:nvSpPr>
          <p:cNvPr id="12" name="Text Placeholder 19"/>
          <p:cNvSpPr>
            <a:spLocks noGrp="1"/>
          </p:cNvSpPr>
          <p:nvPr>
            <p:ph type="body" sz="quarter" idx="13" hasCustomPrompt="1"/>
          </p:nvPr>
        </p:nvSpPr>
        <p:spPr>
          <a:xfrm>
            <a:off x="964578" y="5791200"/>
            <a:ext cx="4738535" cy="782741"/>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baseline="0">
                <a:solidFill>
                  <a:srgbClr val="332B60"/>
                </a:solidFill>
                <a:latin typeface="Verdana" charset="0"/>
              </a:defRPr>
            </a:lvl1pPr>
          </a:lstStyle>
          <a:p>
            <a:pPr>
              <a:lnSpc>
                <a:spcPct val="100000"/>
              </a:lnSpc>
              <a:spcBef>
                <a:spcPts val="0"/>
              </a:spcBef>
            </a:pPr>
            <a:r>
              <a:rPr lang="et-EE" sz="1800" dirty="0"/>
              <a:t>Nimi </a:t>
            </a:r>
            <a:r>
              <a:rPr lang="et-EE" sz="1800" dirty="0" err="1"/>
              <a:t>Nimeste</a:t>
            </a:r>
            <a:br>
              <a:rPr lang="et-EE" sz="1800" dirty="0"/>
            </a:br>
            <a:r>
              <a:rPr lang="et-EE" sz="1800" dirty="0"/>
              <a:t>Teaduskond / instituut </a:t>
            </a:r>
          </a:p>
          <a:p>
            <a:pPr>
              <a:lnSpc>
                <a:spcPct val="100000"/>
              </a:lnSpc>
              <a:spcBef>
                <a:spcPts val="0"/>
              </a:spcBef>
            </a:pPr>
            <a:r>
              <a:rPr lang="en-US" sz="1800" dirty="0" err="1"/>
              <a:t>Tallinna</a:t>
            </a:r>
            <a:r>
              <a:rPr lang="en-US" sz="1800" dirty="0"/>
              <a:t> </a:t>
            </a:r>
            <a:r>
              <a:rPr lang="en-US" sz="1800" dirty="0" err="1"/>
              <a:t>Tehnikaülikool</a:t>
            </a:r>
            <a:endParaRPr lang="et-EE" sz="1800" dirty="0"/>
          </a:p>
        </p:txBody>
      </p:sp>
      <p:sp>
        <p:nvSpPr>
          <p:cNvPr id="14" name="TextBox 13"/>
          <p:cNvSpPr txBox="1"/>
          <p:nvPr userDrawn="1"/>
        </p:nvSpPr>
        <p:spPr>
          <a:xfrm>
            <a:off x="8656883" y="6257244"/>
            <a:ext cx="2674188" cy="369332"/>
          </a:xfrm>
          <a:prstGeom prst="rect">
            <a:avLst/>
          </a:prstGeom>
          <a:noFill/>
        </p:spPr>
        <p:txBody>
          <a:bodyPr wrap="square" rtlCol="0">
            <a:spAutoFit/>
          </a:bodyPr>
          <a:lstStyle/>
          <a:p>
            <a:pPr algn="r"/>
            <a:r>
              <a:rPr lang="et-EE" dirty="0" err="1">
                <a:solidFill>
                  <a:srgbClr val="332B60"/>
                </a:solidFill>
                <a:latin typeface="+mn-lt"/>
              </a:rPr>
              <a:t>pp.kk.aaaa</a:t>
            </a:r>
            <a:endParaRPr lang="et-EE" dirty="0">
              <a:solidFill>
                <a:srgbClr val="332B60"/>
              </a:solidFill>
              <a:latin typeface="+mn-lt"/>
            </a:endParaRPr>
          </a:p>
        </p:txBody>
      </p:sp>
      <p:sp>
        <p:nvSpPr>
          <p:cNvPr id="16" name="Text Placeholder 17"/>
          <p:cNvSpPr>
            <a:spLocks noGrp="1"/>
          </p:cNvSpPr>
          <p:nvPr>
            <p:ph type="body" sz="quarter" idx="14" hasCustomPrompt="1"/>
          </p:nvPr>
        </p:nvSpPr>
        <p:spPr>
          <a:xfrm>
            <a:off x="942276" y="4961733"/>
            <a:ext cx="8892396" cy="481427"/>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cap="all" baseline="0">
                <a:solidFill>
                  <a:schemeClr val="accent3"/>
                </a:solidFill>
                <a:latin typeface="Verdana" charset="0"/>
              </a:defRPr>
            </a:lvl1pPr>
          </a:lstStyle>
          <a:p>
            <a:r>
              <a:rPr lang="et-EE" sz="3600" dirty="0">
                <a:solidFill>
                  <a:schemeClr val="accent1"/>
                </a:solidFill>
              </a:rPr>
              <a:t>vajadusel kahel real</a:t>
            </a:r>
          </a:p>
        </p:txBody>
      </p:sp>
    </p:spTree>
    <p:extLst>
      <p:ext uri="{BB962C8B-B14F-4D97-AF65-F5344CB8AC3E}">
        <p14:creationId xmlns:p14="http://schemas.microsoft.com/office/powerpoint/2010/main" val="484460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479424" y="549275"/>
            <a:ext cx="10494517" cy="81088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cap="all" baseline="0">
                <a:solidFill>
                  <a:srgbClr val="332B60"/>
                </a:solidFill>
                <a:latin typeface="Verdana" charset="0"/>
              </a:defRPr>
            </a:lvl1pPr>
          </a:lstStyle>
          <a:p>
            <a:pPr lvl="0"/>
            <a:r>
              <a:rPr lang="et-EE" dirty="0"/>
              <a:t>Redigeeri juhtslaidi</a:t>
            </a:r>
          </a:p>
          <a:p>
            <a:pPr lvl="0"/>
            <a:r>
              <a:rPr lang="et-EE" dirty="0"/>
              <a:t>Vajadusel kahel real</a:t>
            </a:r>
            <a:endParaRPr lang="en-US" dirty="0"/>
          </a:p>
        </p:txBody>
      </p:sp>
      <p:sp>
        <p:nvSpPr>
          <p:cNvPr id="21" name="Text Placeholder 11"/>
          <p:cNvSpPr>
            <a:spLocks noGrp="1"/>
          </p:cNvSpPr>
          <p:nvPr>
            <p:ph type="body" sz="quarter" idx="14" hasCustomPrompt="1"/>
          </p:nvPr>
        </p:nvSpPr>
        <p:spPr>
          <a:xfrm>
            <a:off x="2171700" y="1628776"/>
            <a:ext cx="8802242" cy="4140200"/>
          </a:xfrm>
          <a:prstGeom prst="rect">
            <a:avLst/>
          </a:prstGeom>
        </p:spPr>
        <p:txBody>
          <a:bodyPr lIns="0" tIns="0" rIns="0" bIns="0"/>
          <a:lstStyle>
            <a:lvl1pPr marL="285750" marR="0" indent="-285750" algn="l" defTabSz="914400" rtl="0" eaLnBrk="1" fontAlgn="auto" latinLnBrk="0" hangingPunct="1">
              <a:lnSpc>
                <a:spcPct val="90000"/>
              </a:lnSpc>
              <a:spcBef>
                <a:spcPts val="1000"/>
              </a:spcBef>
              <a:spcAft>
                <a:spcPts val="0"/>
              </a:spcAft>
              <a:buClr>
                <a:srgbClr val="E4067E"/>
              </a:buClr>
              <a:buSzTx/>
              <a:buFont typeface="Wingdings" panose="05000000000000000000" pitchFamily="2" charset="2"/>
              <a:buChar char="§"/>
              <a:tabLst/>
              <a:defRPr lang="en-US" altLang="en-US" sz="1800" smtClean="0">
                <a:solidFill>
                  <a:srgbClr val="332B60"/>
                </a:solidFill>
              </a:defRPr>
            </a:lvl1pPr>
            <a:lvl2pPr marL="742950" indent="-285750">
              <a:buClr>
                <a:srgbClr val="E4067E"/>
              </a:buClr>
              <a:buFont typeface="Wingdings" panose="05000000000000000000" pitchFamily="2" charset="2"/>
              <a:buChar char="§"/>
              <a:defRPr sz="1800">
                <a:solidFill>
                  <a:srgbClr val="332B60"/>
                </a:solidFill>
              </a:defRPr>
            </a:lvl2pPr>
            <a:lvl3pPr marL="1200150" marR="0"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3pPr>
            <a:lvl4pPr>
              <a:defRPr sz="1800">
                <a:solidFill>
                  <a:srgbClr val="332B60"/>
                </a:solidFill>
              </a:defRPr>
            </a:lvl4pPr>
            <a:lvl5pPr marL="1771650" marR="0" indent="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5pPr>
            <a:lvl6pPr marL="2514600" marR="0"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6pPr>
            <a:lvl7pPr>
              <a:defRPr sz="1800">
                <a:solidFill>
                  <a:srgbClr val="332B60"/>
                </a:solidFill>
              </a:defRPr>
            </a:lvl7pPr>
          </a:lstStyle>
          <a:p>
            <a:pPr>
              <a:buClr>
                <a:srgbClr val="E4067E"/>
              </a:buClr>
            </a:pPr>
            <a:r>
              <a:rPr lang="en-US" altLang="en-US" sz="1800" dirty="0">
                <a:solidFill>
                  <a:srgbClr val="332B60"/>
                </a:solidFill>
                <a:latin typeface="+mn-lt"/>
              </a:rPr>
              <a:t>Vivamus </a:t>
            </a:r>
            <a:r>
              <a:rPr lang="en-US" altLang="en-US" sz="1800" dirty="0" err="1">
                <a:solidFill>
                  <a:srgbClr val="332B60"/>
                </a:solidFill>
                <a:latin typeface="+mn-lt"/>
              </a:rPr>
              <a:t>hendrerit</a:t>
            </a:r>
            <a:r>
              <a:rPr lang="en-US" altLang="en-US" sz="1800" dirty="0">
                <a:solidFill>
                  <a:srgbClr val="332B60"/>
                </a:solidFill>
                <a:latin typeface="+mn-lt"/>
              </a:rPr>
              <a:t>. </a:t>
            </a:r>
            <a:r>
              <a:rPr lang="en-US" altLang="en-US" sz="1800" dirty="0" err="1">
                <a:solidFill>
                  <a:srgbClr val="332B60"/>
                </a:solidFill>
                <a:latin typeface="+mn-lt"/>
              </a:rPr>
              <a:t>Proin</a:t>
            </a:r>
            <a:r>
              <a:rPr lang="en-US" altLang="en-US" sz="1800" dirty="0">
                <a:solidFill>
                  <a:srgbClr val="332B60"/>
                </a:solidFill>
                <a:latin typeface="+mn-lt"/>
              </a:rPr>
              <a:t> </a:t>
            </a:r>
            <a:r>
              <a:rPr lang="en-US" altLang="en-US" sz="1800" dirty="0" err="1">
                <a:solidFill>
                  <a:srgbClr val="332B60"/>
                </a:solidFill>
                <a:latin typeface="+mn-lt"/>
              </a:rPr>
              <a:t>dapibus</a:t>
            </a:r>
            <a:r>
              <a:rPr lang="en-US" altLang="en-US" sz="1800" dirty="0">
                <a:solidFill>
                  <a:srgbClr val="332B60"/>
                </a:solidFill>
                <a:latin typeface="+mn-lt"/>
              </a:rPr>
              <a:t>. </a:t>
            </a:r>
            <a:r>
              <a:rPr lang="en-US" altLang="en-US" sz="1800" dirty="0" err="1">
                <a:solidFill>
                  <a:srgbClr val="332B60"/>
                </a:solidFill>
                <a:latin typeface="+mn-lt"/>
              </a:rPr>
              <a:t>Praesent</a:t>
            </a:r>
            <a:r>
              <a:rPr lang="en-US" altLang="en-US" sz="1800" dirty="0">
                <a:solidFill>
                  <a:srgbClr val="332B60"/>
                </a:solidFill>
                <a:latin typeface="+mn-lt"/>
              </a:rPr>
              <a:t> </a:t>
            </a:r>
            <a:r>
              <a:rPr lang="en-US" altLang="en-US" sz="1800" dirty="0" err="1">
                <a:solidFill>
                  <a:srgbClr val="332B60"/>
                </a:solidFill>
                <a:latin typeface="+mn-lt"/>
              </a:rPr>
              <a:t>ultrice</a:t>
            </a:r>
            <a:r>
              <a:rPr lang="en-US" altLang="en-US" sz="1800" dirty="0">
                <a:solidFill>
                  <a:srgbClr val="332B60"/>
                </a:solidFill>
                <a:latin typeface="+mn-lt"/>
              </a:rPr>
              <a:t> </a:t>
            </a:r>
            <a:r>
              <a:rPr lang="en-US" altLang="en-US" sz="1800" dirty="0" err="1">
                <a:solidFill>
                  <a:srgbClr val="332B60"/>
                </a:solidFill>
                <a:latin typeface="+mn-lt"/>
              </a:rPr>
              <a:t>ces</a:t>
            </a:r>
            <a:r>
              <a:rPr lang="en-US" altLang="en-US" sz="1800" dirty="0">
                <a:solidFill>
                  <a:srgbClr val="332B60"/>
                </a:solidFill>
                <a:latin typeface="+mn-lt"/>
              </a:rPr>
              <a:t> </a:t>
            </a:r>
            <a:r>
              <a:rPr lang="en-US" altLang="en-US" sz="1800" dirty="0" err="1">
                <a:solidFill>
                  <a:srgbClr val="332B60"/>
                </a:solidFill>
                <a:latin typeface="+mn-lt"/>
              </a:rPr>
              <a:t>nulla</a:t>
            </a:r>
            <a:r>
              <a:rPr lang="en-US" altLang="en-US" sz="1800" dirty="0">
                <a:solidFill>
                  <a:srgbClr val="332B60"/>
                </a:solidFill>
                <a:latin typeface="+mn-lt"/>
              </a:rPr>
              <a:t> sit </a:t>
            </a:r>
            <a:r>
              <a:rPr lang="en-US" altLang="en-US" sz="1800" dirty="0" err="1">
                <a:solidFill>
                  <a:srgbClr val="332B60"/>
                </a:solidFill>
                <a:latin typeface="+mn-lt"/>
              </a:rPr>
              <a:t>amet</a:t>
            </a:r>
            <a:r>
              <a:rPr lang="en-US" altLang="en-US" sz="1800" dirty="0">
                <a:solidFill>
                  <a:srgbClr val="332B60"/>
                </a:solidFill>
                <a:latin typeface="+mn-lt"/>
              </a:rPr>
              <a:t> lacus.</a:t>
            </a:r>
          </a:p>
          <a:p>
            <a:pPr lvl="1">
              <a:buClr>
                <a:srgbClr val="E4067E"/>
              </a:buClr>
              <a:buFont typeface="Wingdings" panose="05000000000000000000" pitchFamily="2" charset="2"/>
              <a:buChar char="§"/>
            </a:pPr>
            <a:r>
              <a:rPr lang="en-US" altLang="en-US" sz="1800" dirty="0" err="1">
                <a:solidFill>
                  <a:srgbClr val="332B60"/>
                </a:solidFill>
              </a:rPr>
              <a:t>Ut</a:t>
            </a:r>
            <a:r>
              <a:rPr lang="en-US" altLang="en-US" sz="1800" dirty="0">
                <a:solidFill>
                  <a:srgbClr val="332B60"/>
                </a:solidFill>
              </a:rPr>
              <a:t> vitae </a:t>
            </a:r>
            <a:r>
              <a:rPr lang="en-US" altLang="en-US" sz="1800" dirty="0" err="1">
                <a:solidFill>
                  <a:srgbClr val="332B60"/>
                </a:solidFill>
              </a:rPr>
              <a:t>nunc</a:t>
            </a:r>
            <a:r>
              <a:rPr lang="en-US" altLang="en-US" sz="1800" dirty="0">
                <a:solidFill>
                  <a:srgbClr val="332B60"/>
                </a:solidFill>
              </a:rPr>
              <a:t> non </a:t>
            </a:r>
            <a:r>
              <a:rPr lang="en-US" altLang="en-US" sz="1800" dirty="0" err="1">
                <a:solidFill>
                  <a:srgbClr val="332B60"/>
                </a:solidFill>
              </a:rPr>
              <a:t>pede</a:t>
            </a:r>
            <a:r>
              <a:rPr lang="en-US" altLang="en-US" sz="1800" dirty="0">
                <a:solidFill>
                  <a:srgbClr val="332B60"/>
                </a:solidFill>
              </a:rPr>
              <a:t> </a:t>
            </a:r>
            <a:r>
              <a:rPr lang="en-US" altLang="en-US" sz="1800" dirty="0" err="1">
                <a:solidFill>
                  <a:srgbClr val="332B60"/>
                </a:solidFill>
              </a:rPr>
              <a:t>tristique</a:t>
            </a:r>
            <a:r>
              <a:rPr lang="en-US" altLang="en-US" sz="1800" dirty="0">
                <a:solidFill>
                  <a:srgbClr val="332B60"/>
                </a:solidFill>
              </a:rPr>
              <a:t> </a:t>
            </a:r>
            <a:r>
              <a:rPr lang="en-US" altLang="en-US" sz="1800" dirty="0" err="1">
                <a:solidFill>
                  <a:srgbClr val="332B60"/>
                </a:solidFill>
              </a:rPr>
              <a:t>sagittis</a:t>
            </a:r>
            <a:r>
              <a:rPr lang="en-US" altLang="en-US" sz="1800" dirty="0">
                <a:solidFill>
                  <a:srgbClr val="332B60"/>
                </a:solidFill>
              </a:rPr>
              <a:t>. </a:t>
            </a:r>
            <a:r>
              <a:rPr lang="en-US" altLang="en-US" sz="1800" dirty="0" err="1">
                <a:solidFill>
                  <a:srgbClr val="332B60"/>
                </a:solidFill>
              </a:rPr>
              <a:t>Aliquam</a:t>
            </a:r>
            <a:r>
              <a:rPr lang="en-US" altLang="en-US" sz="1800" dirty="0">
                <a:solidFill>
                  <a:srgbClr val="332B60"/>
                </a:solidFill>
              </a:rPr>
              <a:t> </a:t>
            </a:r>
            <a:r>
              <a:rPr lang="en-US" altLang="en-US" sz="1800" dirty="0" err="1">
                <a:solidFill>
                  <a:srgbClr val="332B60"/>
                </a:solidFill>
              </a:rPr>
              <a:t>imperdiet</a:t>
            </a:r>
            <a:r>
              <a:rPr lang="en-US" altLang="en-US" sz="1800" dirty="0">
                <a:solidFill>
                  <a:srgbClr val="332B60"/>
                </a:solidFill>
              </a:rPr>
              <a:t> </a:t>
            </a:r>
            <a:r>
              <a:rPr lang="en-US" altLang="en-US" sz="1800" dirty="0" err="1">
                <a:solidFill>
                  <a:srgbClr val="332B60"/>
                </a:solidFill>
              </a:rPr>
              <a:t>elit</a:t>
            </a:r>
            <a:r>
              <a:rPr lang="en-US" altLang="en-US" sz="1800" dirty="0">
                <a:solidFill>
                  <a:srgbClr val="332B60"/>
                </a:solidFill>
              </a:rPr>
              <a:t> </a:t>
            </a:r>
            <a:r>
              <a:rPr lang="en-US" altLang="en-US" sz="1800" dirty="0" err="1">
                <a:solidFill>
                  <a:srgbClr val="332B60"/>
                </a:solidFill>
              </a:rPr>
              <a:t>vel</a:t>
            </a:r>
            <a:r>
              <a:rPr lang="en-US" altLang="en-US" sz="1800" dirty="0">
                <a:solidFill>
                  <a:srgbClr val="332B60"/>
                </a:solidFill>
              </a:rPr>
              <a:t> </a:t>
            </a:r>
            <a:r>
              <a:rPr lang="en-US" altLang="en-US" sz="1800" dirty="0" err="1">
                <a:solidFill>
                  <a:srgbClr val="332B60"/>
                </a:solidFill>
              </a:rPr>
              <a:t>justo</a:t>
            </a:r>
            <a:r>
              <a:rPr lang="en-US" altLang="en-US" sz="1800" dirty="0">
                <a:solidFill>
                  <a:srgbClr val="332B60"/>
                </a:solidFill>
              </a:rPr>
              <a:t>. </a:t>
            </a:r>
          </a:p>
          <a:p>
            <a:pPr lvl="2">
              <a:buClr>
                <a:srgbClr val="E4067E"/>
              </a:buClr>
              <a:buFont typeface="Wingdings" panose="05000000000000000000" pitchFamily="2" charset="2"/>
              <a:buChar char="§"/>
            </a:pPr>
            <a:r>
              <a:rPr lang="en-US" altLang="en-US" sz="1800" dirty="0" err="1">
                <a:solidFill>
                  <a:srgbClr val="332B60"/>
                </a:solidFill>
              </a:rPr>
              <a:t>Quisque</a:t>
            </a:r>
            <a:r>
              <a:rPr lang="en-US" altLang="en-US" sz="1800" dirty="0">
                <a:solidFill>
                  <a:srgbClr val="332B60"/>
                </a:solidFill>
              </a:rPr>
              <a:t> </a:t>
            </a:r>
            <a:r>
              <a:rPr lang="en-US" altLang="en-US" sz="1800" dirty="0" err="1">
                <a:solidFill>
                  <a:srgbClr val="332B60"/>
                </a:solidFill>
              </a:rPr>
              <a:t>porttitor</a:t>
            </a:r>
            <a:r>
              <a:rPr lang="en-US" altLang="en-US" sz="1800" dirty="0">
                <a:solidFill>
                  <a:srgbClr val="332B60"/>
                </a:solidFill>
              </a:rPr>
              <a:t> </a:t>
            </a:r>
            <a:r>
              <a:rPr lang="en-US" altLang="en-US" sz="1800" dirty="0" err="1">
                <a:solidFill>
                  <a:srgbClr val="332B60"/>
                </a:solidFill>
              </a:rPr>
              <a:t>imperiandiet</a:t>
            </a:r>
            <a:r>
              <a:rPr lang="en-US" altLang="en-US" sz="1800" dirty="0">
                <a:solidFill>
                  <a:srgbClr val="332B60"/>
                </a:solidFill>
              </a:rPr>
              <a:t> qua.</a:t>
            </a:r>
          </a:p>
          <a:p>
            <a:pPr lvl="3">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p>
          <a:p>
            <a:pPr lvl="4">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p>
          <a:p>
            <a:pPr lvl="5">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endParaRPr lang="en-US" altLang="en-US" dirty="0">
              <a:solidFill>
                <a:srgbClr val="332B60"/>
              </a:solidFill>
            </a:endParaRPr>
          </a:p>
          <a:p>
            <a:pPr>
              <a:buClr>
                <a:srgbClr val="E4067E"/>
              </a:buClr>
            </a:pPr>
            <a:r>
              <a:rPr lang="et-EE" altLang="en-US" sz="1800" dirty="0">
                <a:solidFill>
                  <a:srgbClr val="332B60"/>
                </a:solidFill>
                <a:latin typeface="+mn-lt"/>
              </a:rPr>
              <a:t>B</a:t>
            </a:r>
            <a:r>
              <a:rPr lang="en-US" altLang="en-US" sz="1800" dirty="0" err="1">
                <a:solidFill>
                  <a:srgbClr val="332B60"/>
                </a:solidFill>
                <a:latin typeface="+mn-lt"/>
              </a:rPr>
              <a:t>ibendum</a:t>
            </a:r>
            <a:r>
              <a:rPr lang="en-US" altLang="en-US" sz="1800" dirty="0">
                <a:solidFill>
                  <a:srgbClr val="332B60"/>
                </a:solidFill>
                <a:latin typeface="+mn-lt"/>
              </a:rPr>
              <a:t> </a:t>
            </a:r>
            <a:r>
              <a:rPr lang="en-US" altLang="en-US" sz="1800" dirty="0" err="1">
                <a:solidFill>
                  <a:srgbClr val="332B60"/>
                </a:solidFill>
                <a:latin typeface="+mn-lt"/>
              </a:rPr>
              <a:t>hendrerit</a:t>
            </a:r>
            <a:r>
              <a:rPr lang="en-US" altLang="en-US" sz="1800" dirty="0">
                <a:solidFill>
                  <a:srgbClr val="332B60"/>
                </a:solidFill>
                <a:latin typeface="+mn-lt"/>
              </a:rPr>
              <a:t>, </a:t>
            </a:r>
            <a:r>
              <a:rPr lang="en-US" altLang="en-US" sz="1800" dirty="0" err="1">
                <a:solidFill>
                  <a:srgbClr val="332B60"/>
                </a:solidFill>
                <a:latin typeface="+mn-lt"/>
              </a:rPr>
              <a:t>rutrum</a:t>
            </a:r>
            <a:r>
              <a:rPr lang="en-US" altLang="en-US" sz="1800" dirty="0">
                <a:solidFill>
                  <a:srgbClr val="332B60"/>
                </a:solidFill>
                <a:latin typeface="+mn-lt"/>
              </a:rPr>
              <a:t> </a:t>
            </a:r>
            <a:r>
              <a:rPr lang="en-US" altLang="en-US" sz="1800" dirty="0" err="1">
                <a:solidFill>
                  <a:srgbClr val="332B60"/>
                </a:solidFill>
                <a:latin typeface="+mn-lt"/>
              </a:rPr>
              <a:t>ut</a:t>
            </a:r>
            <a:r>
              <a:rPr lang="en-US" altLang="en-US" sz="1800" dirty="0">
                <a:solidFill>
                  <a:srgbClr val="332B60"/>
                </a:solidFill>
                <a:latin typeface="+mn-lt"/>
              </a:rPr>
              <a:t>, </a:t>
            </a:r>
            <a:r>
              <a:rPr lang="en-US" altLang="en-US" sz="1800" dirty="0" err="1">
                <a:solidFill>
                  <a:srgbClr val="332B60"/>
                </a:solidFill>
                <a:latin typeface="+mn-lt"/>
              </a:rPr>
              <a:t>turpis</a:t>
            </a:r>
            <a:r>
              <a:rPr lang="en-US" altLang="en-US" sz="1800" dirty="0">
                <a:solidFill>
                  <a:srgbClr val="332B60"/>
                </a:solidFill>
                <a:latin typeface="+mn-lt"/>
              </a:rPr>
              <a:t>. </a:t>
            </a:r>
            <a:r>
              <a:rPr lang="en-US" altLang="en-US" sz="1800" dirty="0" err="1">
                <a:solidFill>
                  <a:srgbClr val="332B60"/>
                </a:solidFill>
                <a:latin typeface="+mn-lt"/>
              </a:rPr>
              <a:t>Sed</a:t>
            </a:r>
            <a:r>
              <a:rPr lang="en-US" altLang="en-US" sz="1800" dirty="0">
                <a:solidFill>
                  <a:srgbClr val="332B60"/>
                </a:solidFill>
                <a:latin typeface="+mn-lt"/>
              </a:rPr>
              <a:t> </a:t>
            </a:r>
            <a:r>
              <a:rPr lang="en-US" altLang="en-US" sz="1800" dirty="0" err="1">
                <a:solidFill>
                  <a:srgbClr val="332B60"/>
                </a:solidFill>
                <a:latin typeface="+mn-lt"/>
              </a:rPr>
              <a:t>velit</a:t>
            </a:r>
            <a:r>
              <a:rPr lang="en-US" altLang="en-US" sz="1800" dirty="0">
                <a:solidFill>
                  <a:srgbClr val="332B60"/>
                </a:solidFill>
                <a:latin typeface="+mn-lt"/>
              </a:rPr>
              <a:t>. </a:t>
            </a:r>
          </a:p>
          <a:p>
            <a:pPr lvl="1">
              <a:buClr>
                <a:srgbClr val="E4067E"/>
              </a:buClr>
              <a:buFont typeface="Wingdings" panose="05000000000000000000" pitchFamily="2" charset="2"/>
              <a:buChar char="§"/>
            </a:pPr>
            <a:r>
              <a:rPr lang="en-US" altLang="en-US" sz="1800" dirty="0" err="1">
                <a:solidFill>
                  <a:srgbClr val="332B60"/>
                </a:solidFill>
              </a:rPr>
              <a:t>Sed</a:t>
            </a:r>
            <a:r>
              <a:rPr lang="en-US" altLang="en-US" sz="1800" dirty="0">
                <a:solidFill>
                  <a:srgbClr val="332B60"/>
                </a:solidFill>
              </a:rPr>
              <a:t> semper </a:t>
            </a:r>
            <a:r>
              <a:rPr lang="en-US" altLang="en-US" sz="1800" dirty="0" err="1">
                <a:solidFill>
                  <a:srgbClr val="332B60"/>
                </a:solidFill>
              </a:rPr>
              <a:t>augue</a:t>
            </a:r>
            <a:r>
              <a:rPr lang="en-US" altLang="en-US" sz="1800" dirty="0">
                <a:solidFill>
                  <a:srgbClr val="332B60"/>
                </a:solidFill>
              </a:rPr>
              <a:t>.</a:t>
            </a:r>
          </a:p>
          <a:p>
            <a:pPr marL="2514600" marR="0" lvl="5"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a:pPr>
            <a:endParaRPr lang="et-EE" dirty="0"/>
          </a:p>
          <a:p>
            <a:pPr marL="2057400" marR="0" lvl="4"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a:pPr>
            <a:endParaRPr lang="et-EE" dirty="0"/>
          </a:p>
          <a:p>
            <a:pPr lvl="2"/>
            <a:endParaRPr lang="et-EE" dirty="0"/>
          </a:p>
          <a:p>
            <a:pPr lvl="0"/>
            <a:endParaRPr lang="et-EE" dirty="0"/>
          </a:p>
        </p:txBody>
      </p:sp>
      <p:sp>
        <p:nvSpPr>
          <p:cNvPr id="4" name="Text Placeholder 1"/>
          <p:cNvSpPr txBox="1">
            <a:spLocks/>
          </p:cNvSpPr>
          <p:nvPr userDrawn="1"/>
        </p:nvSpPr>
        <p:spPr>
          <a:xfrm>
            <a:off x="1836653" y="5972632"/>
            <a:ext cx="2761100" cy="17513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200" b="0" dirty="0"/>
              <a:t>TALLINNA TEHNIKAÜLIKOOL</a:t>
            </a:r>
            <a:endParaRPr lang="en-US" altLang="en-US" sz="1200" b="0" dirty="0"/>
          </a:p>
        </p:txBody>
      </p:sp>
      <p:cxnSp>
        <p:nvCxnSpPr>
          <p:cNvPr id="5" name="Straight Connector 4"/>
          <p:cNvCxnSpPr/>
          <p:nvPr userDrawn="1"/>
        </p:nvCxnSpPr>
        <p:spPr>
          <a:xfrm>
            <a:off x="1698624" y="5775158"/>
            <a:ext cx="0" cy="57008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210173"/>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E32FEB-4183-2F85-4A08-26E9A90A7B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3DDC9-6782-9610-3E70-D68E59C05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2F050-D79D-11FF-6CAE-6BB6946F5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997406-B261-434A-9EB3-BF80879DED25}" type="datetimeFigureOut">
              <a:rPr lang="en-US" smtClean="0"/>
              <a:t>9/15/2026</a:t>
            </a:fld>
            <a:endParaRPr lang="en-US"/>
          </a:p>
        </p:txBody>
      </p:sp>
      <p:sp>
        <p:nvSpPr>
          <p:cNvPr id="5" name="Footer Placeholder 4">
            <a:extLst>
              <a:ext uri="{FF2B5EF4-FFF2-40B4-BE49-F238E27FC236}">
                <a16:creationId xmlns:a16="http://schemas.microsoft.com/office/drawing/2014/main" id="{EC4F126A-3707-5F70-2406-C32ABFBA4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60F14A-BF12-00B7-9190-8385508F2E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6E0293-1D77-4D5F-BC2C-856EA66E0D03}" type="slidenum">
              <a:rPr lang="en-US" smtClean="0"/>
              <a:t>‹#›</a:t>
            </a:fld>
            <a:endParaRPr lang="en-US"/>
          </a:p>
        </p:txBody>
      </p:sp>
    </p:spTree>
    <p:extLst>
      <p:ext uri="{BB962C8B-B14F-4D97-AF65-F5344CB8AC3E}">
        <p14:creationId xmlns:p14="http://schemas.microsoft.com/office/powerpoint/2010/main" val="2859329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mailto:ain@t-konsult.ee" TargetMode="External"/><Relationship Id="rId2" Type="http://schemas.openxmlformats.org/officeDocument/2006/relationships/hyperlink" Target="mailto:ain.kendra@taltech.ee" TargetMode="Externa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www.riigiteataja.ee/et/akt/12211202300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transpordiamet.ee/sites/default/files/documents/2026-01/KT_025_J29_r2_Teede%20projekteerimine.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riigiteataja.ee/et/akt/114012020004?leiaKehti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5.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2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www.riigiteataja.ee/aktilisa/1080/6201/2004/Maanteede_projekteerimisnormid3.pdf" TargetMode="Externa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9.xml.rels><?xml version="1.0" encoding="UTF-8" standalone="yes"?>
<Relationships xmlns="http://schemas.openxmlformats.org/package/2006/relationships"><Relationship Id="rId2" Type="http://schemas.openxmlformats.org/officeDocument/2006/relationships/hyperlink" Target="https://www.transpordiamet.ee/sites/default/files/documents/2021-10/201806_moodasoidu_keeldude_vastavuse_kontrollimine_pohimaanteedel_tiitel.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t-konsult.ee/liiklus/moodasoit/" TargetMode="External"/><Relationship Id="rId7" Type="http://schemas.openxmlformats.org/officeDocument/2006/relationships/image" Target="../media/image89.png"/><Relationship Id="rId2" Type="http://schemas.openxmlformats.org/officeDocument/2006/relationships/hyperlink" Target="https://muu.maant.ee/" TargetMode="Externa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hyperlink" Target="https://t-konsult.ee/liiklus/11-keskpiirdega-kirdalu-tagadi-juhtu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2.png"/><Relationship Id="rId2" Type="http://schemas.microsoft.com/office/2018/10/relationships/comments" Target="../comments/modernComment_3A1_6B59AD10.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18752" t="22451" r="4987" b="1289"/>
          <a:stretch/>
        </p:blipFill>
        <p:spPr>
          <a:xfrm>
            <a:off x="0" y="1327"/>
            <a:ext cx="12192000" cy="4825724"/>
          </a:xfrm>
          <a:prstGeom prst="rect">
            <a:avLst/>
          </a:prstGeom>
        </p:spPr>
      </p:pic>
      <p:grpSp>
        <p:nvGrpSpPr>
          <p:cNvPr id="3" name="Group 2"/>
          <p:cNvGrpSpPr/>
          <p:nvPr/>
        </p:nvGrpSpPr>
        <p:grpSpPr>
          <a:xfrm>
            <a:off x="-1" y="1958640"/>
            <a:ext cx="12192000" cy="4899360"/>
            <a:chOff x="-1" y="1958640"/>
            <a:chExt cx="12192000" cy="4899360"/>
          </a:xfrm>
        </p:grpSpPr>
        <p:sp>
          <p:nvSpPr>
            <p:cNvPr id="10" name="Freeform 9"/>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p:cNvPicPr>
              <a:picLocks noChangeAspect="1"/>
            </p:cNvPicPr>
            <p:nvPr/>
          </p:nvPicPr>
          <p:blipFill>
            <a:blip r:embed="rId3"/>
            <a:stretch>
              <a:fillRect/>
            </a:stretch>
          </p:blipFill>
          <p:spPr>
            <a:xfrm>
              <a:off x="8677555" y="1958640"/>
              <a:ext cx="2447645" cy="1370681"/>
            </a:xfrm>
            <a:prstGeom prst="rect">
              <a:avLst/>
            </a:prstGeom>
          </p:spPr>
        </p:pic>
      </p:grpSp>
      <p:sp>
        <p:nvSpPr>
          <p:cNvPr id="16" name="TextBox 15"/>
          <p:cNvSpPr txBox="1"/>
          <p:nvPr/>
        </p:nvSpPr>
        <p:spPr>
          <a:xfrm>
            <a:off x="8656883" y="6226764"/>
            <a:ext cx="2674188" cy="369332"/>
          </a:xfrm>
          <a:prstGeom prst="rect">
            <a:avLst/>
          </a:prstGeom>
          <a:noFill/>
        </p:spPr>
        <p:txBody>
          <a:bodyPr wrap="square" rtlCol="0">
            <a:spAutoFit/>
          </a:bodyPr>
          <a:lstStyle/>
          <a:p>
            <a:pPr algn="r"/>
            <a:r>
              <a:rPr lang="en-US" dirty="0">
                <a:solidFill>
                  <a:srgbClr val="332B60"/>
                </a:solidFill>
                <a:latin typeface="+mn-lt"/>
              </a:rPr>
              <a:t>15.09.2026</a:t>
            </a:r>
            <a:endParaRPr lang="et-EE" dirty="0">
              <a:solidFill>
                <a:srgbClr val="332B60"/>
              </a:solidFill>
              <a:latin typeface="+mn-lt"/>
            </a:endParaRPr>
          </a:p>
        </p:txBody>
      </p:sp>
      <p:sp>
        <p:nvSpPr>
          <p:cNvPr id="15" name="Teksti kohatäide 5"/>
          <p:cNvSpPr txBox="1">
            <a:spLocks/>
          </p:cNvSpPr>
          <p:nvPr/>
        </p:nvSpPr>
        <p:spPr>
          <a:xfrm>
            <a:off x="497520" y="5164493"/>
            <a:ext cx="11085113" cy="911446"/>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kern="1200"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sz="1800" dirty="0">
                <a:solidFill>
                  <a:srgbClr val="332B60"/>
                </a:solidFill>
              </a:rPr>
              <a:t>Ain Kendra, </a:t>
            </a:r>
            <a:r>
              <a:rPr lang="en-US" sz="1800" dirty="0" err="1">
                <a:solidFill>
                  <a:srgbClr val="332B60"/>
                </a:solidFill>
              </a:rPr>
              <a:t>lektor</a:t>
            </a:r>
            <a:br>
              <a:rPr lang="et-EE" sz="1800" dirty="0">
                <a:solidFill>
                  <a:srgbClr val="332B60"/>
                </a:solidFill>
              </a:rPr>
            </a:br>
            <a:r>
              <a:rPr lang="en-US" sz="1800" dirty="0" err="1">
                <a:solidFill>
                  <a:srgbClr val="332B60"/>
                </a:solidFill>
              </a:rPr>
              <a:t>Inseneriteaduskond</a:t>
            </a:r>
            <a:r>
              <a:rPr lang="en-US" sz="1800" dirty="0">
                <a:solidFill>
                  <a:srgbClr val="332B60"/>
                </a:solidFill>
              </a:rPr>
              <a:t>, </a:t>
            </a:r>
            <a:r>
              <a:rPr lang="en-US" sz="1800" dirty="0" err="1">
                <a:solidFill>
                  <a:srgbClr val="332B60"/>
                </a:solidFill>
              </a:rPr>
              <a:t>Ehituse</a:t>
            </a:r>
            <a:r>
              <a:rPr lang="en-US" sz="1800" dirty="0">
                <a:solidFill>
                  <a:srgbClr val="332B60"/>
                </a:solidFill>
              </a:rPr>
              <a:t> ja </a:t>
            </a:r>
            <a:r>
              <a:rPr lang="en-US" sz="1800" dirty="0" err="1">
                <a:solidFill>
                  <a:srgbClr val="332B60"/>
                </a:solidFill>
              </a:rPr>
              <a:t>arhitektuuri</a:t>
            </a:r>
            <a:r>
              <a:rPr lang="en-US" sz="1800" dirty="0">
                <a:solidFill>
                  <a:srgbClr val="332B60"/>
                </a:solidFill>
              </a:rPr>
              <a:t> </a:t>
            </a:r>
            <a:r>
              <a:rPr lang="en-US" sz="1800" dirty="0" err="1">
                <a:solidFill>
                  <a:srgbClr val="332B60"/>
                </a:solidFill>
              </a:rPr>
              <a:t>instituut</a:t>
            </a:r>
            <a:r>
              <a:rPr lang="en-US" sz="1800" dirty="0">
                <a:solidFill>
                  <a:srgbClr val="332B60"/>
                </a:solidFill>
              </a:rPr>
              <a:t>, </a:t>
            </a:r>
            <a:r>
              <a:rPr lang="en-US" sz="1800" dirty="0" err="1">
                <a:solidFill>
                  <a:srgbClr val="332B60"/>
                </a:solidFill>
              </a:rPr>
              <a:t>Teedeehituse</a:t>
            </a:r>
            <a:r>
              <a:rPr lang="en-US" sz="1800" dirty="0">
                <a:solidFill>
                  <a:srgbClr val="332B60"/>
                </a:solidFill>
              </a:rPr>
              <a:t> ja </a:t>
            </a:r>
            <a:r>
              <a:rPr lang="en-US" sz="1800" dirty="0" err="1">
                <a:solidFill>
                  <a:srgbClr val="332B60"/>
                </a:solidFill>
              </a:rPr>
              <a:t>geodeesia</a:t>
            </a:r>
            <a:r>
              <a:rPr lang="en-US" sz="1800" dirty="0">
                <a:solidFill>
                  <a:srgbClr val="332B60"/>
                </a:solidFill>
              </a:rPr>
              <a:t> </a:t>
            </a:r>
            <a:r>
              <a:rPr lang="en-US" sz="1800" dirty="0" err="1">
                <a:solidFill>
                  <a:srgbClr val="332B60"/>
                </a:solidFill>
              </a:rPr>
              <a:t>uurimisrühm</a:t>
            </a:r>
            <a:endParaRPr lang="et-EE" sz="1800" dirty="0">
              <a:solidFill>
                <a:srgbClr val="332B60"/>
              </a:solidFill>
            </a:endParaRPr>
          </a:p>
          <a:p>
            <a:pPr>
              <a:lnSpc>
                <a:spcPct val="100000"/>
              </a:lnSpc>
              <a:spcBef>
                <a:spcPts val="0"/>
              </a:spcBef>
            </a:pPr>
            <a:r>
              <a:rPr lang="en-US" sz="1800" dirty="0" err="1">
                <a:solidFill>
                  <a:srgbClr val="332B60"/>
                </a:solidFill>
              </a:rPr>
              <a:t>Tallinna</a:t>
            </a:r>
            <a:r>
              <a:rPr lang="en-US" sz="1800" dirty="0">
                <a:solidFill>
                  <a:srgbClr val="332B60"/>
                </a:solidFill>
              </a:rPr>
              <a:t> </a:t>
            </a:r>
            <a:r>
              <a:rPr lang="en-US" sz="1800" dirty="0" err="1">
                <a:solidFill>
                  <a:srgbClr val="332B60"/>
                </a:solidFill>
              </a:rPr>
              <a:t>Tehnikaülikool</a:t>
            </a:r>
            <a:endParaRPr lang="en-US" sz="1800" dirty="0">
              <a:solidFill>
                <a:srgbClr val="332B60"/>
              </a:solidFill>
            </a:endParaRPr>
          </a:p>
          <a:p>
            <a:pPr>
              <a:lnSpc>
                <a:spcPct val="100000"/>
              </a:lnSpc>
              <a:spcBef>
                <a:spcPts val="0"/>
              </a:spcBef>
            </a:pPr>
            <a:r>
              <a:rPr lang="en-US" sz="1800" dirty="0">
                <a:solidFill>
                  <a:srgbClr val="332B60"/>
                </a:solidFill>
              </a:rPr>
              <a:t>U05-402   T 8:45-13:35								</a:t>
            </a:r>
            <a:endParaRPr lang="et-EE" sz="1800" dirty="0">
              <a:solidFill>
                <a:srgbClr val="332B60"/>
              </a:solidFill>
            </a:endParaRPr>
          </a:p>
        </p:txBody>
      </p:sp>
      <p:sp>
        <p:nvSpPr>
          <p:cNvPr id="18" name="Teksti kohatäide 4"/>
          <p:cNvSpPr>
            <a:spLocks noGrp="1"/>
          </p:cNvSpPr>
          <p:nvPr>
            <p:ph type="body" sz="quarter" idx="12"/>
          </p:nvPr>
        </p:nvSpPr>
        <p:spPr>
          <a:xfrm>
            <a:off x="953642" y="4457129"/>
            <a:ext cx="8736698" cy="1205366"/>
          </a:xfrm>
        </p:spPr>
        <p:txBody>
          <a:bodyPr/>
          <a:lstStyle/>
          <a:p>
            <a:r>
              <a:rPr lang="en-US" sz="3600" dirty="0" err="1"/>
              <a:t>Teede</a:t>
            </a:r>
            <a:r>
              <a:rPr lang="en-US" sz="3600" dirty="0"/>
              <a:t> </a:t>
            </a:r>
            <a:r>
              <a:rPr lang="en-US" sz="3600" dirty="0" err="1"/>
              <a:t>projekteerimine</a:t>
            </a:r>
            <a:r>
              <a:rPr lang="en-US" sz="3600" dirty="0"/>
              <a:t>  (TP)</a:t>
            </a:r>
            <a:endParaRPr lang="et-EE" sz="3600" dirty="0">
              <a:solidFill>
                <a:schemeClr val="accent1"/>
              </a:solidFill>
            </a:endParaRPr>
          </a:p>
        </p:txBody>
      </p:sp>
      <p:pic>
        <p:nvPicPr>
          <p:cNvPr id="2" name="Picture 1">
            <a:extLst>
              <a:ext uri="{FF2B5EF4-FFF2-40B4-BE49-F238E27FC236}">
                <a16:creationId xmlns:a16="http://schemas.microsoft.com/office/drawing/2014/main" id="{FEE20937-D4C7-BDF6-65CB-D12109097D8F}"/>
              </a:ext>
            </a:extLst>
          </p:cNvPr>
          <p:cNvPicPr>
            <a:picLocks noChangeAspect="1"/>
          </p:cNvPicPr>
          <p:nvPr/>
        </p:nvPicPr>
        <p:blipFill>
          <a:blip r:embed="rId4"/>
          <a:stretch>
            <a:fillRect/>
          </a:stretch>
        </p:blipFill>
        <p:spPr>
          <a:xfrm>
            <a:off x="-1" y="-7736"/>
            <a:ext cx="2738967" cy="3314546"/>
          </a:xfrm>
          <a:prstGeom prst="rect">
            <a:avLst/>
          </a:prstGeom>
        </p:spPr>
      </p:pic>
    </p:spTree>
    <p:extLst>
      <p:ext uri="{BB962C8B-B14F-4D97-AF65-F5344CB8AC3E}">
        <p14:creationId xmlns:p14="http://schemas.microsoft.com/office/powerpoint/2010/main" val="1796493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C77C27-899D-B886-03B8-4DBB15F5FB05}"/>
              </a:ext>
            </a:extLst>
          </p:cNvPr>
          <p:cNvSpPr>
            <a:spLocks noGrp="1"/>
          </p:cNvSpPr>
          <p:nvPr>
            <p:ph type="body" sz="quarter" idx="13"/>
          </p:nvPr>
        </p:nvSpPr>
        <p:spPr/>
        <p:txBody>
          <a:bodyPr/>
          <a:lstStyle/>
          <a:p>
            <a:r>
              <a:rPr lang="en-US" dirty="0" err="1"/>
              <a:t>Kontaktid</a:t>
            </a:r>
            <a:endParaRPr lang="en-US" dirty="0"/>
          </a:p>
        </p:txBody>
      </p:sp>
      <p:sp>
        <p:nvSpPr>
          <p:cNvPr id="3" name="Text Placeholder 2">
            <a:extLst>
              <a:ext uri="{FF2B5EF4-FFF2-40B4-BE49-F238E27FC236}">
                <a16:creationId xmlns:a16="http://schemas.microsoft.com/office/drawing/2014/main" id="{229939C5-B239-1E6D-BC86-B9A422C13F2C}"/>
              </a:ext>
            </a:extLst>
          </p:cNvPr>
          <p:cNvSpPr>
            <a:spLocks noGrp="1"/>
          </p:cNvSpPr>
          <p:nvPr>
            <p:ph type="body" sz="quarter" idx="14"/>
          </p:nvPr>
        </p:nvSpPr>
        <p:spPr>
          <a:xfrm>
            <a:off x="124786" y="1754611"/>
            <a:ext cx="4984109" cy="4140200"/>
          </a:xfrm>
        </p:spPr>
        <p:txBody>
          <a:bodyPr/>
          <a:lstStyle/>
          <a:p>
            <a:r>
              <a:rPr lang="en-US" dirty="0">
                <a:hlinkClick r:id="rId2"/>
              </a:rPr>
              <a:t>ain.kendra@taltech.ee</a:t>
            </a:r>
            <a:endParaRPr lang="en-US" dirty="0"/>
          </a:p>
          <a:p>
            <a:r>
              <a:rPr lang="en-US" dirty="0"/>
              <a:t>5171055</a:t>
            </a:r>
          </a:p>
          <a:p>
            <a:r>
              <a:rPr lang="en-US" dirty="0">
                <a:hlinkClick r:id="rId3"/>
              </a:rPr>
              <a:t>ain@t-konsult.ee</a:t>
            </a:r>
            <a:endParaRPr lang="en-US" dirty="0"/>
          </a:p>
          <a:p>
            <a:r>
              <a:rPr lang="en-US" dirty="0" err="1"/>
              <a:t>Treiali</a:t>
            </a:r>
            <a:r>
              <a:rPr lang="en-US" dirty="0"/>
              <a:t> tee 2-205, Peetri</a:t>
            </a:r>
          </a:p>
          <a:p>
            <a:r>
              <a:rPr lang="en-US" dirty="0" err="1"/>
              <a:t>Kontakt</a:t>
            </a:r>
            <a:r>
              <a:rPr lang="en-US" dirty="0"/>
              <a:t> </a:t>
            </a:r>
            <a:r>
              <a:rPr lang="en-US" dirty="0" err="1"/>
              <a:t>Mustamäel</a:t>
            </a:r>
            <a:r>
              <a:rPr lang="en-US" dirty="0"/>
              <a:t> </a:t>
            </a:r>
            <a:r>
              <a:rPr lang="en-US" dirty="0" err="1"/>
              <a:t>tundides</a:t>
            </a:r>
            <a:r>
              <a:rPr lang="en-US" dirty="0"/>
              <a:t> ja </a:t>
            </a:r>
            <a:r>
              <a:rPr lang="en-US" dirty="0" err="1"/>
              <a:t>konsultatsioonid</a:t>
            </a:r>
            <a:r>
              <a:rPr lang="en-US" dirty="0"/>
              <a:t> </a:t>
            </a:r>
            <a:r>
              <a:rPr lang="en-US" dirty="0" err="1"/>
              <a:t>eelkokkuleppel</a:t>
            </a:r>
            <a:endParaRPr lang="en-US" dirty="0"/>
          </a:p>
          <a:p>
            <a:r>
              <a:rPr lang="en-US" dirty="0" err="1"/>
              <a:t>Soovitav</a:t>
            </a:r>
            <a:r>
              <a:rPr lang="en-US" dirty="0"/>
              <a:t> – FB </a:t>
            </a:r>
            <a:r>
              <a:rPr lang="en-US" dirty="0" err="1"/>
              <a:t>keskkonnas</a:t>
            </a:r>
            <a:r>
              <a:rPr lang="en-US" dirty="0"/>
              <a:t> </a:t>
            </a:r>
            <a:r>
              <a:rPr lang="en-US" dirty="0" err="1"/>
              <a:t>vastav</a:t>
            </a:r>
            <a:r>
              <a:rPr lang="en-US" dirty="0"/>
              <a:t> </a:t>
            </a:r>
            <a:r>
              <a:rPr lang="en-US" dirty="0" err="1"/>
              <a:t>grupp</a:t>
            </a:r>
            <a:r>
              <a:rPr lang="en-US" dirty="0"/>
              <a:t> </a:t>
            </a:r>
            <a:r>
              <a:rPr lang="en-US" dirty="0" err="1"/>
              <a:t>operatiivseks</a:t>
            </a:r>
            <a:r>
              <a:rPr lang="en-US" dirty="0"/>
              <a:t> </a:t>
            </a:r>
            <a:r>
              <a:rPr lang="en-US" dirty="0" err="1"/>
              <a:t>infovahetuseks</a:t>
            </a:r>
            <a:r>
              <a:rPr lang="en-US" dirty="0"/>
              <a:t> ja </a:t>
            </a:r>
            <a:r>
              <a:rPr lang="en-US" dirty="0" err="1"/>
              <a:t>konsultatsioonideks</a:t>
            </a:r>
            <a:endParaRPr lang="en-US" dirty="0"/>
          </a:p>
        </p:txBody>
      </p:sp>
      <p:pic>
        <p:nvPicPr>
          <p:cNvPr id="5" name="Picture 4" descr="The image shows an aerial view of an industrial area with an airport, a river, and several buildings, with some text labels indicating addresses and locations.&#10;&#10;AI-generated content may be incorrect.">
            <a:extLst>
              <a:ext uri="{FF2B5EF4-FFF2-40B4-BE49-F238E27FC236}">
                <a16:creationId xmlns:a16="http://schemas.microsoft.com/office/drawing/2014/main" id="{B654B8E6-76D9-FBEC-6638-EF30F75ED0FB}"/>
              </a:ext>
            </a:extLst>
          </p:cNvPr>
          <p:cNvPicPr>
            <a:picLocks noChangeAspect="1"/>
          </p:cNvPicPr>
          <p:nvPr/>
        </p:nvPicPr>
        <p:blipFill>
          <a:blip r:embed="rId4"/>
          <a:stretch>
            <a:fillRect/>
          </a:stretch>
        </p:blipFill>
        <p:spPr>
          <a:xfrm>
            <a:off x="5166537" y="0"/>
            <a:ext cx="7025463" cy="6858000"/>
          </a:xfrm>
          <a:prstGeom prst="rect">
            <a:avLst/>
          </a:prstGeom>
        </p:spPr>
      </p:pic>
      <p:sp>
        <p:nvSpPr>
          <p:cNvPr id="6" name="Arrow: Right 5">
            <a:extLst>
              <a:ext uri="{FF2B5EF4-FFF2-40B4-BE49-F238E27FC236}">
                <a16:creationId xmlns:a16="http://schemas.microsoft.com/office/drawing/2014/main" id="{7A4BBB1B-EA63-4542-D358-99F43BA8F80E}"/>
              </a:ext>
            </a:extLst>
          </p:cNvPr>
          <p:cNvSpPr/>
          <p:nvPr/>
        </p:nvSpPr>
        <p:spPr>
          <a:xfrm rot="6566018">
            <a:off x="10893106" y="5331206"/>
            <a:ext cx="1061207" cy="3145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1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1443671107"/>
              </p:ext>
            </p:extLst>
          </p:nvPr>
        </p:nvGraphicFramePr>
        <p:xfrm>
          <a:off x="79899" y="98221"/>
          <a:ext cx="12002610" cy="6641309"/>
        </p:xfrm>
        <a:graphic>
          <a:graphicData uri="http://schemas.openxmlformats.org/drawingml/2006/table">
            <a:tbl>
              <a:tblPr firstRow="1" bandRow="1">
                <a:tableStyleId>{5C22544A-7EE6-4342-B048-85BDC9FD1C3A}</a:tableStyleId>
              </a:tblPr>
              <a:tblGrid>
                <a:gridCol w="876305">
                  <a:extLst>
                    <a:ext uri="{9D8B030D-6E8A-4147-A177-3AD203B41FA5}">
                      <a16:colId xmlns:a16="http://schemas.microsoft.com/office/drawing/2014/main" val="3745241908"/>
                    </a:ext>
                  </a:extLst>
                </a:gridCol>
                <a:gridCol w="11126305">
                  <a:extLst>
                    <a:ext uri="{9D8B030D-6E8A-4147-A177-3AD203B41FA5}">
                      <a16:colId xmlns:a16="http://schemas.microsoft.com/office/drawing/2014/main" val="4082131582"/>
                    </a:ext>
                  </a:extLst>
                </a:gridCol>
              </a:tblGrid>
              <a:tr h="363418">
                <a:tc>
                  <a:txBody>
                    <a:bodyPr/>
                    <a:lstStyle/>
                    <a:p>
                      <a:r>
                        <a:rPr lang="et-EE" sz="1600" dirty="0"/>
                        <a:t>Nädal</a:t>
                      </a:r>
                    </a:p>
                  </a:txBody>
                  <a:tcPr/>
                </a:tc>
                <a:tc>
                  <a:txBody>
                    <a:bodyPr/>
                    <a:lstStyle/>
                    <a:p>
                      <a:r>
                        <a:rPr lang="et-EE" sz="1600" dirty="0"/>
                        <a:t>Teema</a:t>
                      </a:r>
                    </a:p>
                  </a:txBody>
                  <a:tcPr/>
                </a:tc>
                <a:extLst>
                  <a:ext uri="{0D108BD9-81ED-4DB2-BD59-A6C34878D82A}">
                    <a16:rowId xmlns:a16="http://schemas.microsoft.com/office/drawing/2014/main" val="1919237676"/>
                  </a:ext>
                </a:extLst>
              </a:tr>
              <a:tr h="645728">
                <a:tc>
                  <a:txBody>
                    <a:bodyPr/>
                    <a:lstStyle/>
                    <a:p>
                      <a:r>
                        <a:rPr lang="et-EE" sz="1600" dirty="0"/>
                        <a:t>1</a:t>
                      </a:r>
                      <a:endParaRPr lang="en-US" sz="1600" dirty="0"/>
                    </a:p>
                    <a:p>
                      <a:r>
                        <a:rPr lang="en-US" sz="1600" dirty="0"/>
                        <a:t>0109</a:t>
                      </a:r>
                      <a:endParaRPr lang="et-EE" sz="1600" dirty="0"/>
                    </a:p>
                  </a:txBody>
                  <a:tcPr/>
                </a:tc>
                <a:tc>
                  <a:txBody>
                    <a:bodyPr/>
                    <a:lstStyle/>
                    <a:p>
                      <a:r>
                        <a:rPr lang="et-EE" sz="1600" dirty="0"/>
                        <a:t>Sissejuhatus, tutvustus õppeainest, kursuse ülesehitus (+projekt),</a:t>
                      </a:r>
                      <a:r>
                        <a:rPr lang="en-US" sz="1600" dirty="0"/>
                        <a:t> </a:t>
                      </a:r>
                      <a:r>
                        <a:rPr lang="en-US" sz="1600" dirty="0" err="1"/>
                        <a:t>Kutsed</a:t>
                      </a:r>
                      <a:r>
                        <a:rPr lang="en-US" sz="1600" dirty="0"/>
                        <a:t> = </a:t>
                      </a:r>
                      <a:r>
                        <a:rPr lang="et-EE" sz="1600" dirty="0"/>
                        <a:t>insener</a:t>
                      </a:r>
                      <a:r>
                        <a:rPr lang="et-EE" sz="1600" baseline="0" dirty="0"/>
                        <a:t> oma eri rollides</a:t>
                      </a:r>
                      <a:r>
                        <a:rPr lang="en-US" sz="1600" baseline="0" dirty="0"/>
                        <a:t>.</a:t>
                      </a:r>
                    </a:p>
                    <a:p>
                      <a:r>
                        <a:rPr lang="en-US" sz="1600" baseline="0" dirty="0" err="1"/>
                        <a:t>Teedevõrk</a:t>
                      </a:r>
                      <a:r>
                        <a:rPr lang="en-US" sz="1600" baseline="0" dirty="0"/>
                        <a:t> (E, TEN-T, KOV/era ja </a:t>
                      </a:r>
                      <a:r>
                        <a:rPr lang="en-US" sz="1600" baseline="0" dirty="0" err="1"/>
                        <a:t>hierarhia</a:t>
                      </a:r>
                      <a:r>
                        <a:rPr lang="en-US" sz="1600" baseline="0" dirty="0"/>
                        <a:t>), </a:t>
                      </a:r>
                      <a:r>
                        <a:rPr lang="en-US" sz="1600" baseline="0" dirty="0" err="1"/>
                        <a:t>teehoiu</a:t>
                      </a:r>
                      <a:r>
                        <a:rPr lang="en-US" sz="1600" baseline="0" dirty="0"/>
                        <a:t> </a:t>
                      </a:r>
                      <a:r>
                        <a:rPr lang="en-US" sz="1600" baseline="0" dirty="0" err="1"/>
                        <a:t>rahastamine</a:t>
                      </a:r>
                      <a:r>
                        <a:rPr lang="en-US" sz="1600" baseline="0" dirty="0"/>
                        <a:t> (THK ja RES). </a:t>
                      </a:r>
                      <a:r>
                        <a:rPr lang="en-US" sz="1600" baseline="0" dirty="0" err="1"/>
                        <a:t>Teeregister</a:t>
                      </a:r>
                      <a:r>
                        <a:rPr lang="en-US" sz="1600" baseline="0" dirty="0"/>
                        <a:t> ja </a:t>
                      </a:r>
                      <a:r>
                        <a:rPr lang="en-US" sz="1600" baseline="0" dirty="0" err="1"/>
                        <a:t>andmed</a:t>
                      </a:r>
                      <a:endParaRPr lang="et-EE" sz="1600" dirty="0"/>
                    </a:p>
                  </a:txBody>
                  <a:tcPr/>
                </a:tc>
                <a:extLst>
                  <a:ext uri="{0D108BD9-81ED-4DB2-BD59-A6C34878D82A}">
                    <a16:rowId xmlns:a16="http://schemas.microsoft.com/office/drawing/2014/main" val="906000479"/>
                  </a:ext>
                </a:extLst>
              </a:tr>
              <a:tr h="612559">
                <a:tc>
                  <a:txBody>
                    <a:bodyPr/>
                    <a:lstStyle/>
                    <a:p>
                      <a:r>
                        <a:rPr lang="et-EE" sz="1600" dirty="0"/>
                        <a:t>2</a:t>
                      </a:r>
                      <a:endParaRPr lang="en-US" sz="1600" dirty="0"/>
                    </a:p>
                    <a:p>
                      <a:r>
                        <a:rPr lang="en-US" sz="1600" dirty="0"/>
                        <a:t>0809</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Normatiivbaasi põhialused</a:t>
                      </a:r>
                      <a:r>
                        <a:rPr lang="en-US" sz="1600" dirty="0"/>
                        <a:t> - s</a:t>
                      </a:r>
                      <a:r>
                        <a:rPr lang="en-US" sz="1600" noProof="0" dirty="0" err="1"/>
                        <a:t>eadused</a:t>
                      </a:r>
                      <a:r>
                        <a:rPr lang="en-US" sz="1600" noProof="0" dirty="0"/>
                        <a:t> (</a:t>
                      </a:r>
                      <a:r>
                        <a:rPr lang="en-US" sz="1600" noProof="0" dirty="0" err="1"/>
                        <a:t>EhS</a:t>
                      </a:r>
                      <a:r>
                        <a:rPr lang="en-US" sz="1600" noProof="0" dirty="0"/>
                        <a:t>, LS), </a:t>
                      </a:r>
                      <a:r>
                        <a:rPr lang="en-US" sz="1600" noProof="0" dirty="0" err="1"/>
                        <a:t>määrused</a:t>
                      </a:r>
                      <a:r>
                        <a:rPr lang="en-US" sz="1600" noProof="0" dirty="0"/>
                        <a:t>, </a:t>
                      </a:r>
                      <a:r>
                        <a:rPr lang="en-US" sz="1600" noProof="0" dirty="0" err="1"/>
                        <a:t>standardid</a:t>
                      </a:r>
                      <a:r>
                        <a:rPr lang="en-US" sz="1600" noProof="0" dirty="0"/>
                        <a:t> ja </a:t>
                      </a:r>
                      <a:r>
                        <a:rPr lang="en-US" sz="1600" noProof="0" dirty="0" err="1"/>
                        <a:t>juhendid</a:t>
                      </a:r>
                      <a:r>
                        <a:rPr lang="en-US" sz="1600" noProof="0" dirty="0"/>
                        <a:t> </a:t>
                      </a:r>
                      <a:r>
                        <a:rPr lang="en-US" sz="1600" noProof="0" dirty="0" err="1"/>
                        <a:t>ning</a:t>
                      </a:r>
                      <a:r>
                        <a:rPr lang="en-US" sz="1600" noProof="0" dirty="0"/>
                        <a:t> </a:t>
                      </a:r>
                      <a:r>
                        <a:rPr lang="en-US" sz="1600" noProof="0" dirty="0" err="1"/>
                        <a:t>hea</a:t>
                      </a:r>
                      <a:r>
                        <a:rPr lang="en-US" sz="1600" noProof="0" dirty="0"/>
                        <a:t> </a:t>
                      </a:r>
                      <a:r>
                        <a:rPr lang="en-US" sz="1600" noProof="0" dirty="0" err="1"/>
                        <a:t>tava</a:t>
                      </a:r>
                      <a:endParaRPr lang="en-US" sz="16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t-EE" sz="1600" noProof="0" dirty="0"/>
                        <a:t>M71, EVS 843, RYL, </a:t>
                      </a:r>
                      <a:r>
                        <a:rPr lang="et-EE" sz="1600" noProof="0" dirty="0" err="1"/>
                        <a:t>TrAm</a:t>
                      </a:r>
                      <a:r>
                        <a:rPr lang="en-US" sz="1600" noProof="0" dirty="0"/>
                        <a:t> – TPJ, ETPJ, GSJ, MDPER (MTJ), KKEJ, AKEJ, TTK.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err="1"/>
                        <a:t>Kliima</a:t>
                      </a:r>
                      <a:r>
                        <a:rPr lang="en-US" sz="1600" noProof="0" dirty="0"/>
                        <a:t>. </a:t>
                      </a:r>
                      <a:r>
                        <a:rPr lang="en-US" sz="1600" noProof="0" dirty="0" err="1"/>
                        <a:t>Kasutusiga</a:t>
                      </a:r>
                      <a:r>
                        <a:rPr lang="en-US" sz="1600" noProof="0" dirty="0"/>
                        <a:t>.</a:t>
                      </a:r>
                      <a:endParaRPr lang="et-EE" sz="1600" dirty="0"/>
                    </a:p>
                  </a:txBody>
                  <a:tcPr/>
                </a:tc>
                <a:extLst>
                  <a:ext uri="{0D108BD9-81ED-4DB2-BD59-A6C34878D82A}">
                    <a16:rowId xmlns:a16="http://schemas.microsoft.com/office/drawing/2014/main" val="1248195151"/>
                  </a:ext>
                </a:extLst>
              </a:tr>
              <a:tr h="683581">
                <a:tc>
                  <a:txBody>
                    <a:bodyPr/>
                    <a:lstStyle/>
                    <a:p>
                      <a:r>
                        <a:rPr lang="et-EE" sz="1600" dirty="0"/>
                        <a:t>3</a:t>
                      </a:r>
                      <a:endParaRPr lang="en-US" sz="1600" dirty="0"/>
                    </a:p>
                    <a:p>
                      <a:r>
                        <a:rPr lang="en-US" sz="1600" dirty="0"/>
                        <a:t>1509</a:t>
                      </a:r>
                      <a:endParaRPr lang="et-EE" sz="1600" dirty="0"/>
                    </a:p>
                  </a:txBody>
                  <a:tcPr/>
                </a:tc>
                <a:tc>
                  <a:txBody>
                    <a:bodyPr/>
                    <a:lstStyle/>
                    <a:p>
                      <a:r>
                        <a:rPr lang="en-US" sz="1600" baseline="0" dirty="0"/>
                        <a:t>M2 (2020): </a:t>
                      </a:r>
                      <a:r>
                        <a:rPr lang="et-EE" sz="1600" baseline="0" dirty="0"/>
                        <a:t>P</a:t>
                      </a:r>
                      <a:r>
                        <a:rPr lang="et-EE" sz="1600" dirty="0"/>
                        <a:t>rojekti</a:t>
                      </a:r>
                      <a:r>
                        <a:rPr lang="et-EE" sz="1600" baseline="0" dirty="0"/>
                        <a:t> </a:t>
                      </a:r>
                      <a:r>
                        <a:rPr lang="et-EE" sz="1600" dirty="0"/>
                        <a:t>staadiumid</a:t>
                      </a:r>
                      <a:r>
                        <a:rPr lang="en-US" sz="1600" dirty="0"/>
                        <a:t>, t</a:t>
                      </a:r>
                      <a:r>
                        <a:rPr lang="et-EE" sz="1600" dirty="0" err="1"/>
                        <a:t>eeprojekti</a:t>
                      </a:r>
                      <a:r>
                        <a:rPr lang="et-EE" sz="1600" dirty="0"/>
                        <a:t> ülesehitus.</a:t>
                      </a:r>
                      <a:r>
                        <a:rPr lang="et-EE" sz="1600" baseline="0" dirty="0"/>
                        <a:t> </a:t>
                      </a:r>
                      <a:r>
                        <a:rPr lang="en-US" sz="1600" baseline="0" dirty="0"/>
                        <a:t>M71: </a:t>
                      </a:r>
                      <a:r>
                        <a:rPr lang="et-EE" sz="1600" baseline="0" dirty="0"/>
                        <a:t>Tee projekteerimise alused</a:t>
                      </a:r>
                      <a:r>
                        <a:rPr lang="en-US" sz="1600" baseline="0" dirty="0"/>
                        <a:t> (TPN)</a:t>
                      </a:r>
                      <a:r>
                        <a:rPr lang="et-EE" sz="1600" baseline="0" dirty="0"/>
                        <a:t>.</a:t>
                      </a:r>
                      <a:r>
                        <a:rPr lang="en-US" sz="1600" baseline="0" dirty="0"/>
                        <a:t> </a:t>
                      </a:r>
                      <a:r>
                        <a:rPr lang="en-US" sz="1600" baseline="0" dirty="0" err="1"/>
                        <a:t>TrAm</a:t>
                      </a:r>
                      <a:r>
                        <a:rPr lang="en-US" sz="1600" baseline="0" dirty="0"/>
                        <a:t>: TPJ.</a:t>
                      </a:r>
                    </a:p>
                    <a:p>
                      <a:r>
                        <a:rPr lang="en-US" sz="1600" baseline="0" dirty="0" err="1"/>
                        <a:t>Projekti</a:t>
                      </a:r>
                      <a:r>
                        <a:rPr lang="en-US" sz="1600" baseline="0" dirty="0"/>
                        <a:t> alus: </a:t>
                      </a:r>
                      <a:r>
                        <a:rPr lang="en-US" sz="1600" baseline="0" dirty="0" err="1"/>
                        <a:t>liiklus-koormus</a:t>
                      </a:r>
                      <a:r>
                        <a:rPr lang="en-US" sz="1600" baseline="0" dirty="0"/>
                        <a:t>; </a:t>
                      </a:r>
                      <a:r>
                        <a:rPr lang="en-US" sz="1600" baseline="0" dirty="0" err="1"/>
                        <a:t>loendus</a:t>
                      </a:r>
                      <a:r>
                        <a:rPr lang="en-US" sz="1600" baseline="0" dirty="0"/>
                        <a:t> ja </a:t>
                      </a:r>
                      <a:r>
                        <a:rPr lang="en-US" sz="1600" baseline="0" dirty="0" err="1"/>
                        <a:t>prognoos</a:t>
                      </a:r>
                      <a:r>
                        <a:rPr lang="en-US" sz="1600" baseline="0" dirty="0"/>
                        <a:t>; 2D </a:t>
                      </a:r>
                      <a:r>
                        <a:rPr lang="en-US" sz="1600" baseline="0" dirty="0" err="1"/>
                        <a:t>liikluslahendus</a:t>
                      </a:r>
                      <a:r>
                        <a:rPr lang="en-US" sz="1600" baseline="0" dirty="0"/>
                        <a:t>. </a:t>
                      </a:r>
                      <a:r>
                        <a:rPr lang="en-US" sz="1600" baseline="0" dirty="0" err="1"/>
                        <a:t>Linnatänavad</a:t>
                      </a:r>
                      <a:r>
                        <a:rPr lang="en-US" sz="1600" baseline="0" dirty="0"/>
                        <a:t>, </a:t>
                      </a:r>
                      <a:r>
                        <a:rPr lang="en-US" sz="1600" baseline="0" dirty="0" err="1"/>
                        <a:t>liikuvus</a:t>
                      </a:r>
                      <a:r>
                        <a:rPr lang="en-US" sz="1600" baseline="0" dirty="0"/>
                        <a:t>, </a:t>
                      </a:r>
                      <a:r>
                        <a:rPr lang="en-US" sz="1600" baseline="0" dirty="0" err="1"/>
                        <a:t>tänavagiid</a:t>
                      </a:r>
                      <a:r>
                        <a:rPr lang="en-US" sz="1600" baseline="0" dirty="0"/>
                        <a:t>.</a:t>
                      </a:r>
                    </a:p>
                    <a:p>
                      <a:r>
                        <a:rPr lang="en-US" sz="1600" baseline="0" dirty="0" err="1"/>
                        <a:t>Sirged-kõverad-kalded</a:t>
                      </a:r>
                      <a:r>
                        <a:rPr lang="en-US" sz="1600" baseline="0" dirty="0"/>
                        <a:t> ja </a:t>
                      </a:r>
                      <a:r>
                        <a:rPr lang="en-US" sz="1600" baseline="0" dirty="0" err="1"/>
                        <a:t>piirväärtused</a:t>
                      </a:r>
                      <a:r>
                        <a:rPr lang="en-US" sz="1600" baseline="0" dirty="0"/>
                        <a:t>.</a:t>
                      </a:r>
                      <a:r>
                        <a:rPr lang="en-US" sz="1600" baseline="0" dirty="0">
                          <a:solidFill>
                            <a:schemeClr val="dk1"/>
                          </a:solidFill>
                        </a:rPr>
                        <a:t> </a:t>
                      </a:r>
                      <a:r>
                        <a:rPr lang="et-EE" sz="1600" dirty="0">
                          <a:solidFill>
                            <a:srgbClr val="FF0000"/>
                          </a:solidFill>
                        </a:rPr>
                        <a:t>Kursuseprojekti lähteülesanne</a:t>
                      </a:r>
                    </a:p>
                  </a:txBody>
                  <a:tcPr/>
                </a:tc>
                <a:extLst>
                  <a:ext uri="{0D108BD9-81ED-4DB2-BD59-A6C34878D82A}">
                    <a16:rowId xmlns:a16="http://schemas.microsoft.com/office/drawing/2014/main" val="1436668283"/>
                  </a:ext>
                </a:extLst>
              </a:tr>
              <a:tr h="694403">
                <a:tc>
                  <a:txBody>
                    <a:bodyPr/>
                    <a:lstStyle/>
                    <a:p>
                      <a:r>
                        <a:rPr lang="et-EE" sz="1600" dirty="0"/>
                        <a:t>4</a:t>
                      </a:r>
                      <a:endParaRPr lang="en-US" sz="1600" dirty="0"/>
                    </a:p>
                    <a:p>
                      <a:r>
                        <a:rPr lang="en-US" sz="1600" dirty="0"/>
                        <a:t>2209</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Eeluuringud </a:t>
                      </a:r>
                      <a:r>
                        <a:rPr lang="en-US" sz="1600" dirty="0"/>
                        <a:t>[</a:t>
                      </a:r>
                      <a:r>
                        <a:rPr lang="et-EE" sz="1600" dirty="0"/>
                        <a:t>geodeesia</a:t>
                      </a:r>
                      <a:r>
                        <a:rPr lang="en-US" sz="1600" dirty="0"/>
                        <a:t>=</a:t>
                      </a:r>
                      <a:r>
                        <a:rPr lang="en-US" sz="1600" dirty="0" err="1"/>
                        <a:t>olemasolev</a:t>
                      </a:r>
                      <a:r>
                        <a:rPr lang="en-US" sz="1600" dirty="0"/>
                        <a:t> ka see mis maa all;</a:t>
                      </a:r>
                      <a:r>
                        <a:rPr lang="et-EE" sz="1600" baseline="0" dirty="0"/>
                        <a:t> geoloogia (põgusalt), arheoloogia, dendroloogia jms</a:t>
                      </a:r>
                      <a:r>
                        <a:rPr lang="en-US" sz="1600" baseline="0" dirty="0"/>
                        <a:t>]</a:t>
                      </a:r>
                      <a:r>
                        <a:rPr lang="et-EE" sz="1600" baseline="0" dirty="0"/>
                        <a:t>. </a:t>
                      </a:r>
                      <a:endParaRPr lang="en-US" sz="1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Liiklustehniline projekteerimine (</a:t>
                      </a:r>
                      <a:r>
                        <a:rPr lang="et-EE" sz="1600" baseline="0" dirty="0"/>
                        <a:t>teenindustase</a:t>
                      </a:r>
                      <a:r>
                        <a:rPr lang="en-US" sz="1600" baseline="0" dirty="0"/>
                        <a:t>, </a:t>
                      </a:r>
                      <a:r>
                        <a:rPr lang="en-US" sz="1600" baseline="0" dirty="0" err="1"/>
                        <a:t>geomeetria</a:t>
                      </a:r>
                      <a:r>
                        <a:rPr lang="en-US" sz="1600" baseline="0" dirty="0"/>
                        <a:t> </a:t>
                      </a:r>
                      <a:r>
                        <a:rPr lang="en-US" sz="1600" baseline="0" dirty="0" err="1"/>
                        <a:t>lähtuvalt</a:t>
                      </a:r>
                      <a:r>
                        <a:rPr lang="en-US" sz="1600" baseline="0" dirty="0"/>
                        <a:t> tee </a:t>
                      </a:r>
                      <a:r>
                        <a:rPr lang="en-US" sz="1600" baseline="0" dirty="0" err="1"/>
                        <a:t>liigist</a:t>
                      </a:r>
                      <a:r>
                        <a:rPr lang="en-US" sz="1600" baseline="0" dirty="0"/>
                        <a:t> &amp; </a:t>
                      </a:r>
                      <a:r>
                        <a:rPr lang="en-US" sz="1600" baseline="0" dirty="0" err="1"/>
                        <a:t>liiklusest</a:t>
                      </a:r>
                      <a:r>
                        <a:rPr lang="et-EE" sz="1600" baseline="0" dirty="0"/>
                        <a:t>).</a:t>
                      </a:r>
                      <a:r>
                        <a:rPr lang="en-US" sz="1600" baseline="0" dirty="0"/>
                        <a:t> </a:t>
                      </a:r>
                      <a:r>
                        <a:rPr lang="en-US" sz="1600" baseline="0" dirty="0" err="1"/>
                        <a:t>Klotoid</a:t>
                      </a:r>
                      <a:r>
                        <a:rPr lang="en-US" sz="1600" baseline="0" dirty="0"/>
                        <a:t> </a:t>
                      </a:r>
                      <a:r>
                        <a:rPr lang="en-US" sz="1600" baseline="0" dirty="0" err="1"/>
                        <a:t>ehk</a:t>
                      </a:r>
                      <a:r>
                        <a:rPr lang="en-US" sz="1600" baseline="0" dirty="0"/>
                        <a:t> </a:t>
                      </a:r>
                      <a:r>
                        <a:rPr lang="en-US" sz="1600" baseline="0" dirty="0" err="1"/>
                        <a:t>siirdekõver</a:t>
                      </a:r>
                      <a:r>
                        <a:rPr lang="en-US" sz="1600" baseline="0" dirty="0"/>
                        <a:t>. </a:t>
                      </a:r>
                      <a:r>
                        <a:rPr lang="en-US" sz="1600" b="0" baseline="0" dirty="0" err="1">
                          <a:solidFill>
                            <a:srgbClr val="FF0000"/>
                          </a:solidFill>
                        </a:rPr>
                        <a:t>Geomeetriaharjutused</a:t>
                      </a:r>
                      <a:r>
                        <a:rPr lang="en-US" sz="1600" b="0" baseline="0" dirty="0">
                          <a:solidFill>
                            <a:srgbClr val="FF0000"/>
                          </a:solidFill>
                        </a:rPr>
                        <a:t> (</a:t>
                      </a:r>
                      <a:r>
                        <a:rPr lang="en-US" sz="1600" b="0" baseline="0" dirty="0" err="1">
                          <a:solidFill>
                            <a:srgbClr val="FF0000"/>
                          </a:solidFill>
                        </a:rPr>
                        <a:t>nähtavus</a:t>
                      </a:r>
                      <a:r>
                        <a:rPr lang="en-US" sz="1600" b="0" baseline="0" dirty="0">
                          <a:solidFill>
                            <a:srgbClr val="FF0000"/>
                          </a:solidFill>
                        </a:rPr>
                        <a:t>, </a:t>
                      </a:r>
                      <a:r>
                        <a:rPr lang="en-US" sz="1600" b="0" baseline="0" dirty="0" err="1">
                          <a:solidFill>
                            <a:srgbClr val="FF0000"/>
                          </a:solidFill>
                        </a:rPr>
                        <a:t>ristlõige</a:t>
                      </a:r>
                      <a:r>
                        <a:rPr lang="en-US" sz="1600" b="0" baseline="0" dirty="0">
                          <a:solidFill>
                            <a:srgbClr val="FF0000"/>
                          </a:solidFill>
                        </a:rPr>
                        <a:t>). KP </a:t>
                      </a:r>
                      <a:r>
                        <a:rPr lang="en-US" sz="1600" b="0" baseline="0" dirty="0" err="1">
                          <a:solidFill>
                            <a:srgbClr val="FF0000"/>
                          </a:solidFill>
                        </a:rPr>
                        <a:t>liiklus</a:t>
                      </a:r>
                      <a:r>
                        <a:rPr lang="en-US" sz="1600" b="0" baseline="0" dirty="0">
                          <a:solidFill>
                            <a:srgbClr val="FF0000"/>
                          </a:solidFill>
                        </a:rPr>
                        <a:t> &gt; </a:t>
                      </a:r>
                      <a:r>
                        <a:rPr lang="en-US" sz="1600" b="0" baseline="0" dirty="0" err="1">
                          <a:solidFill>
                            <a:srgbClr val="FF0000"/>
                          </a:solidFill>
                        </a:rPr>
                        <a:t>geomeetrianõuded</a:t>
                      </a:r>
                      <a:endParaRPr lang="et-EE" sz="1600" b="0" i="0" u="sng" dirty="0">
                        <a:solidFill>
                          <a:srgbClr val="FF0000"/>
                        </a:solidFill>
                      </a:endParaRPr>
                    </a:p>
                  </a:txBody>
                  <a:tcPr/>
                </a:tc>
                <a:extLst>
                  <a:ext uri="{0D108BD9-81ED-4DB2-BD59-A6C34878D82A}">
                    <a16:rowId xmlns:a16="http://schemas.microsoft.com/office/drawing/2014/main" val="2845208670"/>
                  </a:ext>
                </a:extLst>
              </a:tr>
              <a:tr h="694403">
                <a:tc>
                  <a:txBody>
                    <a:bodyPr/>
                    <a:lstStyle/>
                    <a:p>
                      <a:r>
                        <a:rPr lang="et-EE" sz="1600" dirty="0"/>
                        <a:t>5</a:t>
                      </a:r>
                      <a:endParaRPr lang="en-US" sz="1600" dirty="0"/>
                    </a:p>
                    <a:p>
                      <a:r>
                        <a:rPr lang="en-US" sz="1600" dirty="0"/>
                        <a:t>2909</a:t>
                      </a:r>
                    </a:p>
                    <a:p>
                      <a:r>
                        <a:rPr lang="en-US" sz="1600" dirty="0"/>
                        <a:t>JDP</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Eesti geoloogiline</a:t>
                      </a:r>
                      <a:r>
                        <a:rPr lang="et-EE" sz="1600" baseline="0" dirty="0"/>
                        <a:t> läbilõige</a:t>
                      </a:r>
                      <a:r>
                        <a:rPr lang="et-EE" sz="1600" dirty="0"/>
                        <a:t>, nõuded pinnaseuuringutele.</a:t>
                      </a:r>
                      <a:r>
                        <a:rPr lang="et-EE" sz="1600" baseline="0" dirty="0"/>
                        <a:t> </a:t>
                      </a:r>
                      <a:r>
                        <a:rPr lang="et-EE" sz="1600" baseline="0" dirty="0">
                          <a:highlight>
                            <a:srgbClr val="FFFF00"/>
                          </a:highlight>
                        </a:rPr>
                        <a:t>Erinevate geoloogiliste uuringute analüüsimine (tunniharjutus).</a:t>
                      </a:r>
                      <a:endParaRPr lang="en-US" sz="1600" baseline="0" dirty="0">
                        <a:highlight>
                          <a:srgbClr val="FFFF00"/>
                        </a:highlight>
                      </a:endParaRPr>
                    </a:p>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Maa-ameti</a:t>
                      </a:r>
                      <a:r>
                        <a:rPr lang="et-EE" sz="1600" baseline="0" dirty="0"/>
                        <a:t> andmebaasi rakendamine, </a:t>
                      </a:r>
                      <a:r>
                        <a:rPr lang="et-EE" sz="1600" baseline="0" dirty="0" err="1">
                          <a:highlight>
                            <a:srgbClr val="FFFF00"/>
                          </a:highlight>
                        </a:rPr>
                        <a:t>geotehnika</a:t>
                      </a:r>
                      <a:r>
                        <a:rPr lang="et-EE" sz="1600" baseline="0" dirty="0">
                          <a:highlight>
                            <a:srgbClr val="FFFF00"/>
                          </a:highlight>
                        </a:rPr>
                        <a:t> roll (sh pinnaste parendamine, muldkeha, </a:t>
                      </a:r>
                      <a:r>
                        <a:rPr lang="et-EE" sz="1600" baseline="0" dirty="0" err="1">
                          <a:highlight>
                            <a:srgbClr val="FFFF00"/>
                          </a:highlight>
                        </a:rPr>
                        <a:t>geosünteedid</a:t>
                      </a:r>
                      <a:r>
                        <a:rPr lang="en-US" sz="1600" baseline="0" dirty="0">
                          <a:highlight>
                            <a:srgbClr val="FFFF00"/>
                          </a:highlight>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err="1"/>
                        <a:t>Pinnased</a:t>
                      </a:r>
                      <a:r>
                        <a:rPr lang="en-US" sz="1600" baseline="0" dirty="0"/>
                        <a:t> ja </a:t>
                      </a:r>
                      <a:r>
                        <a:rPr lang="en-US" sz="1600" baseline="0" dirty="0" err="1"/>
                        <a:t>materjalid</a:t>
                      </a:r>
                      <a:r>
                        <a:rPr lang="en-US" sz="1600" baseline="0" dirty="0"/>
                        <a:t>.</a:t>
                      </a:r>
                      <a:r>
                        <a:rPr lang="et-EE" sz="1600" baseline="0" dirty="0"/>
                        <a:t> </a:t>
                      </a:r>
                      <a:r>
                        <a:rPr lang="et-EE" sz="1600" b="0" i="0" u="sng" baseline="0" dirty="0">
                          <a:solidFill>
                            <a:srgbClr val="FF0000"/>
                          </a:solidFill>
                        </a:rPr>
                        <a:t>Eksamiülesanded (sõelkõver)</a:t>
                      </a:r>
                      <a:r>
                        <a:rPr lang="en-US" sz="1600" b="0" i="0" u="sng" baseline="0" dirty="0">
                          <a:solidFill>
                            <a:srgbClr val="FF0000"/>
                          </a:solidFill>
                        </a:rPr>
                        <a:t>, KP </a:t>
                      </a:r>
                      <a:r>
                        <a:rPr lang="en-US" sz="1600" b="0" i="0" u="sng" baseline="0" dirty="0" err="1">
                          <a:solidFill>
                            <a:srgbClr val="FF0000"/>
                          </a:solidFill>
                        </a:rPr>
                        <a:t>aluspinnased</a:t>
                      </a:r>
                      <a:r>
                        <a:rPr lang="en-US" sz="1600" b="0" i="0" u="sng" baseline="0" dirty="0">
                          <a:solidFill>
                            <a:srgbClr val="FF0000"/>
                          </a:solidFill>
                        </a:rPr>
                        <a:t>.</a:t>
                      </a:r>
                      <a:endParaRPr lang="et-EE" sz="1600" b="0" i="0" u="sng" dirty="0">
                        <a:solidFill>
                          <a:srgbClr val="FF0000"/>
                        </a:solidFill>
                      </a:endParaRPr>
                    </a:p>
                  </a:txBody>
                  <a:tcPr/>
                </a:tc>
                <a:extLst>
                  <a:ext uri="{0D108BD9-81ED-4DB2-BD59-A6C34878D82A}">
                    <a16:rowId xmlns:a16="http://schemas.microsoft.com/office/drawing/2014/main" val="3218638601"/>
                  </a:ext>
                </a:extLst>
              </a:tr>
              <a:tr h="694403">
                <a:tc>
                  <a:txBody>
                    <a:bodyPr/>
                    <a:lstStyle/>
                    <a:p>
                      <a:r>
                        <a:rPr lang="et-EE" sz="1600" dirty="0"/>
                        <a:t>6</a:t>
                      </a:r>
                      <a:endParaRPr lang="en-US" sz="1600" dirty="0"/>
                    </a:p>
                    <a:p>
                      <a:r>
                        <a:rPr lang="en-US" sz="1600" dirty="0"/>
                        <a:t>0610</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err="1"/>
                        <a:t>Konstrueerimine</a:t>
                      </a:r>
                      <a:r>
                        <a:rPr lang="et-EE" sz="1600" noProof="0" dirty="0"/>
                        <a:t> (ehitusmaterjalid,</a:t>
                      </a:r>
                      <a:r>
                        <a:rPr lang="et-EE" sz="1600" baseline="0" noProof="0" dirty="0"/>
                        <a:t> </a:t>
                      </a:r>
                      <a:r>
                        <a:rPr lang="en-US" sz="1600" noProof="0" dirty="0" err="1"/>
                        <a:t>külmakerge</a:t>
                      </a:r>
                      <a:r>
                        <a:rPr lang="et-EE" sz="1600" noProof="0" dirty="0"/>
                        <a:t>,</a:t>
                      </a:r>
                      <a:r>
                        <a:rPr lang="et-EE" sz="1600" baseline="0" noProof="0" dirty="0"/>
                        <a:t> </a:t>
                      </a:r>
                      <a:r>
                        <a:rPr lang="en-US" sz="1600" noProof="0" dirty="0" err="1"/>
                        <a:t>katend</a:t>
                      </a:r>
                      <a:r>
                        <a:rPr lang="en-US" sz="1600" noProof="0" dirty="0"/>
                        <a:t>). </a:t>
                      </a:r>
                      <a:r>
                        <a:rPr lang="en-US" sz="1600" b="1" noProof="0" dirty="0" err="1">
                          <a:solidFill>
                            <a:srgbClr val="FF0000"/>
                          </a:solidFill>
                        </a:rPr>
                        <a:t>Katendiarvutused</a:t>
                      </a:r>
                      <a:r>
                        <a:rPr lang="en-US" sz="1600" b="1" noProof="0" dirty="0">
                          <a:solidFill>
                            <a:srgbClr val="FF0000"/>
                          </a:solidFill>
                        </a:rPr>
                        <a:t> </a:t>
                      </a:r>
                      <a:r>
                        <a:rPr lang="en-US" sz="1600" noProof="0" dirty="0"/>
                        <a:t>(KAP, KRP </a:t>
                      </a:r>
                      <a:r>
                        <a:rPr lang="en-US" sz="1600" noProof="0" dirty="0" err="1"/>
                        <a:t>jt</a:t>
                      </a:r>
                      <a:r>
                        <a:rPr lang="en-US" sz="1600" noProof="0" dirty="0"/>
                        <a:t>) ja </a:t>
                      </a:r>
                      <a:r>
                        <a:rPr lang="en-US" sz="1600" noProof="0" dirty="0" err="1"/>
                        <a:t>katendikataloog</a:t>
                      </a:r>
                      <a:r>
                        <a:rPr lang="en-US" sz="1600" noProof="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t>M101: </a:t>
                      </a:r>
                      <a:r>
                        <a:rPr lang="en-US" sz="1600" noProof="0" dirty="0" err="1"/>
                        <a:t>kvaliteedinõuded</a:t>
                      </a:r>
                      <a:r>
                        <a:rPr lang="en-US" sz="1600" noProof="0" dirty="0"/>
                        <a:t>. </a:t>
                      </a:r>
                      <a:r>
                        <a:rPr lang="et-EE" sz="1600" noProof="0" dirty="0"/>
                        <a:t>T</a:t>
                      </a:r>
                      <a:r>
                        <a:rPr lang="en-US" sz="1600" dirty="0" err="1"/>
                        <a:t>ihendustegur</a:t>
                      </a:r>
                      <a:r>
                        <a:rPr lang="en-US" sz="1600" dirty="0"/>
                        <a:t>, </a:t>
                      </a:r>
                      <a:r>
                        <a:rPr lang="en-US" sz="1600" dirty="0" err="1"/>
                        <a:t>kandevõime</a:t>
                      </a:r>
                      <a:r>
                        <a:rPr lang="en-US" sz="1600" dirty="0"/>
                        <a:t> ja </a:t>
                      </a:r>
                      <a:r>
                        <a:rPr lang="en-US" sz="1600" dirty="0" err="1"/>
                        <a:t>mõõtmised</a:t>
                      </a:r>
                      <a:r>
                        <a:rPr lang="en-US" sz="1600" dirty="0"/>
                        <a:t>. </a:t>
                      </a:r>
                      <a:r>
                        <a:rPr lang="en-US" sz="1600" dirty="0" err="1"/>
                        <a:t>Toimivusnäitajate</a:t>
                      </a:r>
                      <a:r>
                        <a:rPr lang="en-US" sz="1600" dirty="0"/>
                        <a:t> </a:t>
                      </a:r>
                      <a:r>
                        <a:rPr lang="en-US" sz="1600" dirty="0" err="1"/>
                        <a:t>põhine</a:t>
                      </a:r>
                      <a:r>
                        <a:rPr lang="en-US" sz="1600" dirty="0"/>
                        <a:t> </a:t>
                      </a:r>
                      <a:r>
                        <a:rPr lang="en-US" sz="1600" dirty="0" err="1"/>
                        <a:t>kvaliteedikontroll</a:t>
                      </a:r>
                      <a:r>
                        <a:rPr lang="et-EE" sz="1600" dirty="0"/>
                        <a:t>. </a:t>
                      </a: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Erinevate projektide katendite</a:t>
                      </a:r>
                      <a:r>
                        <a:rPr lang="et-EE" sz="1600" baseline="0" dirty="0"/>
                        <a:t> analüüs (tunniharjutus). </a:t>
                      </a:r>
                      <a:r>
                        <a:rPr lang="en-US" sz="1600" baseline="0" dirty="0">
                          <a:solidFill>
                            <a:srgbClr val="FF0000"/>
                          </a:solidFill>
                        </a:rPr>
                        <a:t>KP </a:t>
                      </a:r>
                      <a:r>
                        <a:rPr lang="en-US" sz="1600" baseline="0" dirty="0" err="1">
                          <a:solidFill>
                            <a:srgbClr val="FF0000"/>
                          </a:solidFill>
                        </a:rPr>
                        <a:t>katend</a:t>
                      </a:r>
                      <a:endParaRPr lang="et-EE" sz="1600" b="1" i="0" u="sng" dirty="0">
                        <a:solidFill>
                          <a:srgbClr val="FF0000"/>
                        </a:solidFill>
                      </a:endParaRPr>
                    </a:p>
                  </a:txBody>
                  <a:tcPr/>
                </a:tc>
                <a:extLst>
                  <a:ext uri="{0D108BD9-81ED-4DB2-BD59-A6C34878D82A}">
                    <a16:rowId xmlns:a16="http://schemas.microsoft.com/office/drawing/2014/main" val="2567598839"/>
                  </a:ext>
                </a:extLst>
              </a:tr>
              <a:tr h="694403">
                <a:tc>
                  <a:txBody>
                    <a:bodyPr/>
                    <a:lstStyle/>
                    <a:p>
                      <a:r>
                        <a:rPr lang="et-EE" sz="1600" dirty="0"/>
                        <a:t>7</a:t>
                      </a:r>
                      <a:endParaRPr lang="en-US" sz="1600" dirty="0"/>
                    </a:p>
                    <a:p>
                      <a:r>
                        <a:rPr lang="en-US" sz="1600" dirty="0"/>
                        <a:t>1310</a:t>
                      </a:r>
                    </a:p>
                    <a:p>
                      <a:r>
                        <a:rPr lang="en-US" sz="1600" dirty="0"/>
                        <a:t>ATA</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err="1"/>
                        <a:t>CADi</a:t>
                      </a:r>
                      <a:r>
                        <a:rPr lang="et-EE" sz="1600" baseline="0" dirty="0"/>
                        <a:t> tund (kursuseprojekt pulkadeks lahti võetuna) </a:t>
                      </a:r>
                      <a:endParaRPr lang="en-US" sz="1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t-EE" sz="1600" b="0" i="1" u="sng" baseline="0" dirty="0"/>
                        <a:t>(üldiselt teistes õppeainetes 7-8. nädal </a:t>
                      </a:r>
                      <a:r>
                        <a:rPr lang="et-EE" sz="1600" b="0" i="1" u="sng" baseline="0" dirty="0" err="1"/>
                        <a:t>KT-d</a:t>
                      </a:r>
                      <a:r>
                        <a:rPr lang="et-EE" sz="1600" b="0" i="1" u="sng" baseline="0" dirty="0"/>
                        <a:t> ehk siis saaks teha lihtsamad nädalad)</a:t>
                      </a:r>
                      <a:endParaRPr lang="et-EE" sz="1600" b="0" i="1" u="sng" dirty="0"/>
                    </a:p>
                  </a:txBody>
                  <a:tcPr>
                    <a:solidFill>
                      <a:srgbClr val="FFFF00"/>
                    </a:solidFill>
                  </a:tcPr>
                </a:tc>
                <a:extLst>
                  <a:ext uri="{0D108BD9-81ED-4DB2-BD59-A6C34878D82A}">
                    <a16:rowId xmlns:a16="http://schemas.microsoft.com/office/drawing/2014/main" val="4160921019"/>
                  </a:ext>
                </a:extLst>
              </a:tr>
              <a:tr h="694403">
                <a:tc>
                  <a:txBody>
                    <a:bodyPr/>
                    <a:lstStyle/>
                    <a:p>
                      <a:r>
                        <a:rPr lang="et-EE" sz="1600" dirty="0"/>
                        <a:t>8</a:t>
                      </a:r>
                      <a:endParaRPr lang="en-US" sz="1600" dirty="0"/>
                    </a:p>
                    <a:p>
                      <a:r>
                        <a:rPr lang="en-US" sz="1600" dirty="0"/>
                        <a:t>2010</a:t>
                      </a:r>
                      <a:endParaRPr lang="et-EE" sz="1600" dirty="0"/>
                    </a:p>
                  </a:txBody>
                  <a:tcPr/>
                </a:tc>
                <a:tc>
                  <a:txBody>
                    <a:bodyPr/>
                    <a:lstStyle/>
                    <a:p>
                      <a:r>
                        <a:rPr lang="et-EE" sz="1600" baseline="0" dirty="0"/>
                        <a:t>Erinevate projektide analüüs. Tunniharjutus (erinevate trasside valikud). CAD vajalik.  </a:t>
                      </a:r>
                      <a:r>
                        <a:rPr lang="et-EE" sz="1600" dirty="0"/>
                        <a:t>K</a:t>
                      </a:r>
                      <a:r>
                        <a:rPr lang="en-US" sz="1600" dirty="0"/>
                        <a:t>P </a:t>
                      </a:r>
                      <a:r>
                        <a:rPr lang="en-US" sz="1600" dirty="0" err="1"/>
                        <a:t>joonised</a:t>
                      </a:r>
                      <a:r>
                        <a:rPr lang="en-US" sz="1600" dirty="0"/>
                        <a:t> (</a:t>
                      </a:r>
                      <a:r>
                        <a:rPr lang="en-US" sz="1600" dirty="0" err="1"/>
                        <a:t>plaan</a:t>
                      </a:r>
                      <a:r>
                        <a:rPr lang="en-US" sz="1600" dirty="0"/>
                        <a:t>, piki, </a:t>
                      </a:r>
                      <a:r>
                        <a:rPr lang="en-US" sz="1600" dirty="0" err="1"/>
                        <a:t>ristlõiked</a:t>
                      </a:r>
                      <a:r>
                        <a:rPr lang="en-US" sz="1600" dirty="0"/>
                        <a:t>)</a:t>
                      </a:r>
                      <a:r>
                        <a:rPr lang="et-EE" sz="1600" baseline="0" dirty="0"/>
                        <a:t> pikiprofiil).</a:t>
                      </a:r>
                      <a:endParaRPr lang="et-EE" sz="1600" dirty="0"/>
                    </a:p>
                  </a:txBody>
                  <a:tcPr/>
                </a:tc>
                <a:extLst>
                  <a:ext uri="{0D108BD9-81ED-4DB2-BD59-A6C34878D82A}">
                    <a16:rowId xmlns:a16="http://schemas.microsoft.com/office/drawing/2014/main" val="714351730"/>
                  </a:ext>
                </a:extLst>
              </a:tr>
            </a:tbl>
          </a:graphicData>
        </a:graphic>
      </p:graphicFrame>
    </p:spTree>
    <p:extLst>
      <p:ext uri="{BB962C8B-B14F-4D97-AF65-F5344CB8AC3E}">
        <p14:creationId xmlns:p14="http://schemas.microsoft.com/office/powerpoint/2010/main" val="371721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2284324586"/>
              </p:ext>
            </p:extLst>
          </p:nvPr>
        </p:nvGraphicFramePr>
        <p:xfrm>
          <a:off x="216763" y="98221"/>
          <a:ext cx="11865746" cy="6267196"/>
        </p:xfrm>
        <a:graphic>
          <a:graphicData uri="http://schemas.openxmlformats.org/drawingml/2006/table">
            <a:tbl>
              <a:tblPr firstRow="1" bandRow="1">
                <a:tableStyleId>{5C22544A-7EE6-4342-B048-85BDC9FD1C3A}</a:tableStyleId>
              </a:tblPr>
              <a:tblGrid>
                <a:gridCol w="866313">
                  <a:extLst>
                    <a:ext uri="{9D8B030D-6E8A-4147-A177-3AD203B41FA5}">
                      <a16:colId xmlns:a16="http://schemas.microsoft.com/office/drawing/2014/main" val="3745241908"/>
                    </a:ext>
                  </a:extLst>
                </a:gridCol>
                <a:gridCol w="10999433">
                  <a:extLst>
                    <a:ext uri="{9D8B030D-6E8A-4147-A177-3AD203B41FA5}">
                      <a16:colId xmlns:a16="http://schemas.microsoft.com/office/drawing/2014/main" val="4082131582"/>
                    </a:ext>
                  </a:extLst>
                </a:gridCol>
              </a:tblGrid>
              <a:tr h="425562">
                <a:tc>
                  <a:txBody>
                    <a:bodyPr/>
                    <a:lstStyle/>
                    <a:p>
                      <a:r>
                        <a:rPr lang="et-EE" sz="1600" dirty="0"/>
                        <a:t>Nädal</a:t>
                      </a:r>
                    </a:p>
                  </a:txBody>
                  <a:tcPr/>
                </a:tc>
                <a:tc>
                  <a:txBody>
                    <a:bodyPr/>
                    <a:lstStyle/>
                    <a:p>
                      <a:r>
                        <a:rPr lang="et-EE" sz="1600" dirty="0"/>
                        <a:t>Teema</a:t>
                      </a:r>
                    </a:p>
                  </a:txBody>
                  <a:tcPr/>
                </a:tc>
                <a:extLst>
                  <a:ext uri="{0D108BD9-81ED-4DB2-BD59-A6C34878D82A}">
                    <a16:rowId xmlns:a16="http://schemas.microsoft.com/office/drawing/2014/main" val="1919237676"/>
                  </a:ext>
                </a:extLst>
              </a:tr>
              <a:tr h="852256">
                <a:tc>
                  <a:txBody>
                    <a:bodyPr/>
                    <a:lstStyle/>
                    <a:p>
                      <a:r>
                        <a:rPr lang="et-EE" sz="1600" dirty="0"/>
                        <a:t>9</a:t>
                      </a:r>
                      <a:endParaRPr lang="en-US" sz="1600" dirty="0"/>
                    </a:p>
                    <a:p>
                      <a:r>
                        <a:rPr lang="en-US" sz="1600" dirty="0"/>
                        <a:t>2710</a:t>
                      </a:r>
                      <a:endParaRPr lang="et-EE" sz="1600" dirty="0"/>
                    </a:p>
                  </a:txBody>
                  <a:tcPr/>
                </a:tc>
                <a:tc>
                  <a:txBody>
                    <a:bodyPr/>
                    <a:lstStyle/>
                    <a:p>
                      <a:r>
                        <a:rPr lang="et-EE" sz="1600" dirty="0" err="1"/>
                        <a:t>CADi</a:t>
                      </a:r>
                      <a:r>
                        <a:rPr lang="et-EE" sz="1600" dirty="0"/>
                        <a:t> tund (eelneva</a:t>
                      </a:r>
                      <a:r>
                        <a:rPr lang="et-EE" sz="1600" baseline="0" dirty="0"/>
                        <a:t> </a:t>
                      </a:r>
                      <a:r>
                        <a:rPr lang="et-EE" sz="1600" baseline="0" dirty="0" err="1"/>
                        <a:t>CADi</a:t>
                      </a:r>
                      <a:r>
                        <a:rPr lang="et-EE" sz="1600" baseline="0" dirty="0"/>
                        <a:t> tunni küsimused). Täiendavad seletused kursuseprojekti ülesanneteks. Projekti tegemine</a:t>
                      </a:r>
                      <a:endParaRPr lang="en-US" sz="1600" baseline="0" dirty="0"/>
                    </a:p>
                    <a:p>
                      <a:r>
                        <a:rPr lang="en-US" sz="1600" baseline="0" dirty="0"/>
                        <a:t>BIM - </a:t>
                      </a:r>
                      <a:r>
                        <a:rPr lang="en-US" sz="1600" baseline="0" dirty="0" err="1"/>
                        <a:t>salvestis</a:t>
                      </a:r>
                      <a:r>
                        <a:rPr lang="en-US" sz="1600" baseline="0" dirty="0"/>
                        <a:t> </a:t>
                      </a:r>
                      <a:r>
                        <a:rPr lang="en-US" sz="1600" baseline="0" dirty="0" err="1"/>
                        <a:t>koduseks</a:t>
                      </a:r>
                      <a:r>
                        <a:rPr lang="en-US" sz="1600" baseline="0" dirty="0"/>
                        <a:t> </a:t>
                      </a:r>
                      <a:r>
                        <a:rPr lang="en-US" sz="1600" baseline="0" dirty="0" err="1"/>
                        <a:t>vaatamiseks</a:t>
                      </a:r>
                      <a:r>
                        <a:rPr lang="en-US" sz="1600" baseline="0" dirty="0"/>
                        <a:t> (SKPK)</a:t>
                      </a:r>
                      <a:endParaRPr lang="et-EE" sz="1600" dirty="0"/>
                    </a:p>
                  </a:txBody>
                  <a:tcPr>
                    <a:solidFill>
                      <a:srgbClr val="FFFF00"/>
                    </a:solidFill>
                  </a:tcPr>
                </a:tc>
                <a:extLst>
                  <a:ext uri="{0D108BD9-81ED-4DB2-BD59-A6C34878D82A}">
                    <a16:rowId xmlns:a16="http://schemas.microsoft.com/office/drawing/2014/main" val="906000479"/>
                  </a:ext>
                </a:extLst>
              </a:tr>
              <a:tr h="694403">
                <a:tc>
                  <a:txBody>
                    <a:bodyPr/>
                    <a:lstStyle/>
                    <a:p>
                      <a:r>
                        <a:rPr lang="et-EE" sz="1600" dirty="0"/>
                        <a:t>10</a:t>
                      </a:r>
                      <a:endParaRPr lang="en-US" sz="1600" dirty="0"/>
                    </a:p>
                    <a:p>
                      <a:r>
                        <a:rPr lang="en-US" sz="1600" dirty="0"/>
                        <a:t>0311</a:t>
                      </a:r>
                      <a:endParaRPr lang="et-EE" sz="1600" dirty="0"/>
                    </a:p>
                  </a:txBody>
                  <a:tcPr/>
                </a:tc>
                <a:tc>
                  <a:txBody>
                    <a:bodyPr/>
                    <a:lstStyle/>
                    <a:p>
                      <a:r>
                        <a:rPr lang="et-EE" sz="1600" b="1" dirty="0"/>
                        <a:t>Rööbasteede</a:t>
                      </a:r>
                      <a:r>
                        <a:rPr lang="et-EE" sz="1600" dirty="0"/>
                        <a:t> projekteerimine,</a:t>
                      </a:r>
                      <a:r>
                        <a:rPr lang="et-EE" sz="1600" baseline="0" dirty="0"/>
                        <a:t> tänavate ja platside vertikaal. </a:t>
                      </a:r>
                      <a:r>
                        <a:rPr lang="et-EE" sz="1600" b="1" baseline="0" dirty="0"/>
                        <a:t>Külalisesineja (Reaalprojekt: Jaan Luhaorg</a:t>
                      </a:r>
                      <a:r>
                        <a:rPr lang="en-US" sz="1600" b="1" baseline="0" dirty="0"/>
                        <a:t>)</a:t>
                      </a:r>
                      <a:endParaRPr lang="en-US" sz="1600" baseline="0" dirty="0"/>
                    </a:p>
                    <a:p>
                      <a:r>
                        <a:rPr lang="et-EE" sz="1600" baseline="0" dirty="0"/>
                        <a:t>Vertikaali joonestamine platsile</a:t>
                      </a:r>
                      <a:r>
                        <a:rPr lang="en-US" sz="1600" baseline="0" dirty="0"/>
                        <a:t> et </a:t>
                      </a:r>
                      <a:r>
                        <a:rPr lang="en-US" sz="1600" baseline="0" dirty="0" err="1"/>
                        <a:t>veed</a:t>
                      </a:r>
                      <a:r>
                        <a:rPr lang="en-US" sz="1600" baseline="0" dirty="0"/>
                        <a:t> </a:t>
                      </a:r>
                      <a:r>
                        <a:rPr lang="en-US" sz="1600" baseline="0" dirty="0" err="1"/>
                        <a:t>ära</a:t>
                      </a:r>
                      <a:r>
                        <a:rPr lang="en-US" sz="1600" baseline="0" dirty="0"/>
                        <a:t> </a:t>
                      </a:r>
                      <a:r>
                        <a:rPr lang="en-US" sz="1600" baseline="0" dirty="0" err="1"/>
                        <a:t>jookseks</a:t>
                      </a:r>
                      <a:r>
                        <a:rPr lang="et-EE" sz="1600" baseline="0" dirty="0"/>
                        <a:t>. </a:t>
                      </a:r>
                      <a:r>
                        <a:rPr lang="en-US" sz="1600" baseline="0" dirty="0" err="1"/>
                        <a:t>Projektijuhtimine</a:t>
                      </a:r>
                      <a:r>
                        <a:rPr lang="en-US" sz="1600" baseline="0" dirty="0"/>
                        <a:t>. </a:t>
                      </a:r>
                      <a:r>
                        <a:rPr lang="en-US" sz="1600" baseline="0" dirty="0" err="1"/>
                        <a:t>Külalisesineja</a:t>
                      </a:r>
                      <a:r>
                        <a:rPr lang="en-US" sz="1600" baseline="0" dirty="0"/>
                        <a:t> (</a:t>
                      </a:r>
                      <a:r>
                        <a:rPr lang="en-US" sz="1600" baseline="0" dirty="0" err="1"/>
                        <a:t>Reaalprojekt</a:t>
                      </a:r>
                      <a:r>
                        <a:rPr lang="en-US" sz="1600" baseline="0" dirty="0"/>
                        <a:t>:</a:t>
                      </a:r>
                      <a:r>
                        <a:rPr lang="et-EE" sz="1600" b="1" baseline="0" dirty="0"/>
                        <a:t> Mihkel </a:t>
                      </a:r>
                      <a:r>
                        <a:rPr lang="et-EE" sz="1600" b="1" baseline="0" dirty="0" err="1"/>
                        <a:t>Meiel</a:t>
                      </a:r>
                      <a:r>
                        <a:rPr lang="en-US" sz="1600" b="1" baseline="0" dirty="0"/>
                        <a:t>)</a:t>
                      </a:r>
                      <a:endParaRPr lang="et-EE" sz="1600" b="1" dirty="0"/>
                    </a:p>
                  </a:txBody>
                  <a:tcPr/>
                </a:tc>
                <a:extLst>
                  <a:ext uri="{0D108BD9-81ED-4DB2-BD59-A6C34878D82A}">
                    <a16:rowId xmlns:a16="http://schemas.microsoft.com/office/drawing/2014/main" val="1248195151"/>
                  </a:ext>
                </a:extLst>
              </a:tr>
              <a:tr h="694403">
                <a:tc>
                  <a:txBody>
                    <a:bodyPr/>
                    <a:lstStyle/>
                    <a:p>
                      <a:r>
                        <a:rPr lang="et-EE" sz="1600" dirty="0"/>
                        <a:t>11</a:t>
                      </a:r>
                      <a:endParaRPr lang="en-US" sz="1600" dirty="0"/>
                    </a:p>
                    <a:p>
                      <a:r>
                        <a:rPr lang="en-US" sz="1600" dirty="0"/>
                        <a:t>1011</a:t>
                      </a:r>
                      <a:endParaRPr lang="et-EE" sz="1600" dirty="0"/>
                    </a:p>
                  </a:txBody>
                  <a:tcPr/>
                </a:tc>
                <a:tc>
                  <a:txBody>
                    <a:bodyPr/>
                    <a:lstStyle/>
                    <a:p>
                      <a:r>
                        <a:rPr lang="et-EE" sz="1600" dirty="0"/>
                        <a:t>Liikluskorraldus (LM ja teekattemärgised standardid, muutuvteabega</a:t>
                      </a:r>
                      <a:r>
                        <a:rPr lang="en-US" sz="1600" dirty="0"/>
                        <a:t> </a:t>
                      </a:r>
                      <a:r>
                        <a:rPr lang="en-US" sz="1600" dirty="0" err="1"/>
                        <a:t>märgid</a:t>
                      </a:r>
                      <a:r>
                        <a:rPr lang="et-EE" sz="1600" baseline="0" dirty="0"/>
                        <a:t>, liiklusohutuse tagamine - piirded). Nõuded normidest liikluskorraldusele.</a:t>
                      </a:r>
                      <a:r>
                        <a:rPr lang="en-US" sz="1600" baseline="0" dirty="0"/>
                        <a:t> </a:t>
                      </a:r>
                      <a:r>
                        <a:rPr lang="en-US" sz="1600" baseline="0" dirty="0" err="1"/>
                        <a:t>Ajutine</a:t>
                      </a:r>
                      <a:r>
                        <a:rPr lang="en-US" sz="1600" baseline="0" dirty="0"/>
                        <a:t> </a:t>
                      </a:r>
                      <a:r>
                        <a:rPr lang="en-US" sz="1600" baseline="0" dirty="0" err="1"/>
                        <a:t>liikluskorraldus</a:t>
                      </a:r>
                      <a:r>
                        <a:rPr lang="en-US" sz="1600" baseline="0" dirty="0"/>
                        <a:t>. </a:t>
                      </a:r>
                      <a:r>
                        <a:rPr lang="en-US" sz="1600" baseline="0" dirty="0" err="1"/>
                        <a:t>Parklad</a:t>
                      </a:r>
                      <a:r>
                        <a:rPr lang="en-US" sz="1600" baseline="0" dirty="0"/>
                        <a:t> </a:t>
                      </a:r>
                      <a:r>
                        <a:rPr lang="en-US" sz="1600" baseline="0" dirty="0" err="1"/>
                        <a:t>nii</a:t>
                      </a:r>
                      <a:r>
                        <a:rPr lang="en-US" sz="1600" baseline="0" dirty="0"/>
                        <a:t> </a:t>
                      </a:r>
                      <a:r>
                        <a:rPr lang="en-US" sz="1600" baseline="0" dirty="0" err="1"/>
                        <a:t>linnas</a:t>
                      </a:r>
                      <a:r>
                        <a:rPr lang="en-US" sz="1600" baseline="0" dirty="0"/>
                        <a:t> </a:t>
                      </a:r>
                      <a:r>
                        <a:rPr lang="en-US" sz="1600" baseline="0" dirty="0" err="1"/>
                        <a:t>kui</a:t>
                      </a:r>
                      <a:r>
                        <a:rPr lang="en-US" sz="1600" baseline="0" dirty="0"/>
                        <a:t> </a:t>
                      </a:r>
                      <a:r>
                        <a:rPr lang="en-US" sz="1600" baseline="0" dirty="0" err="1"/>
                        <a:t>maal</a:t>
                      </a:r>
                      <a:r>
                        <a:rPr lang="en-US" sz="1600" baseline="0" dirty="0"/>
                        <a:t>.</a:t>
                      </a:r>
                      <a:endParaRPr lang="et-EE" sz="1600" dirty="0"/>
                    </a:p>
                  </a:txBody>
                  <a:tcPr/>
                </a:tc>
                <a:extLst>
                  <a:ext uri="{0D108BD9-81ED-4DB2-BD59-A6C34878D82A}">
                    <a16:rowId xmlns:a16="http://schemas.microsoft.com/office/drawing/2014/main" val="1436668283"/>
                  </a:ext>
                </a:extLst>
              </a:tr>
              <a:tr h="694403">
                <a:tc>
                  <a:txBody>
                    <a:bodyPr/>
                    <a:lstStyle/>
                    <a:p>
                      <a:r>
                        <a:rPr lang="et-EE" sz="1600" dirty="0"/>
                        <a:t>12</a:t>
                      </a:r>
                      <a:endParaRPr lang="en-US" sz="1600" dirty="0"/>
                    </a:p>
                    <a:p>
                      <a:r>
                        <a:rPr lang="en-US" sz="1600" dirty="0"/>
                        <a:t>1711</a:t>
                      </a:r>
                    </a:p>
                    <a:p>
                      <a:r>
                        <a:rPr lang="en-US" sz="1600" dirty="0"/>
                        <a:t>JDP</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Hanked (tunniharjutus: hangete analüüs, tehniline</a:t>
                      </a:r>
                      <a:r>
                        <a:rPr lang="et-EE" sz="1600" baseline="0" dirty="0"/>
                        <a:t> kirjeldus, hankedokumendid, lisad, ajagraafik</a:t>
                      </a:r>
                      <a:r>
                        <a:rPr lang="et-EE" sz="1600" dirty="0"/>
                        <a:t>),</a:t>
                      </a:r>
                      <a:r>
                        <a:rPr lang="et-EE" sz="1600" baseline="0" dirty="0"/>
                        <a:t> projekt koos ehitajaga (sh kuidas EP ja PP staadiumis ette näha ehitustehnoloogiaid). </a:t>
                      </a:r>
                      <a:r>
                        <a:rPr lang="et-EE" sz="1600" b="1" i="0" u="sng" baseline="0" dirty="0">
                          <a:solidFill>
                            <a:srgbClr val="FF0000"/>
                          </a:solidFill>
                        </a:rPr>
                        <a:t>Eksamiülesanded</a:t>
                      </a:r>
                      <a:r>
                        <a:rPr lang="et-EE" sz="1600" b="1" i="0" u="none" baseline="0" dirty="0">
                          <a:solidFill>
                            <a:srgbClr val="FF0000"/>
                          </a:solidFill>
                        </a:rPr>
                        <a:t> (kordamine)</a:t>
                      </a:r>
                      <a:endParaRPr lang="et-EE" sz="1600" b="1" i="0" u="sng" dirty="0">
                        <a:solidFill>
                          <a:srgbClr val="FF0000"/>
                        </a:solidFill>
                      </a:endParaRPr>
                    </a:p>
                  </a:txBody>
                  <a:tcPr/>
                </a:tc>
                <a:extLst>
                  <a:ext uri="{0D108BD9-81ED-4DB2-BD59-A6C34878D82A}">
                    <a16:rowId xmlns:a16="http://schemas.microsoft.com/office/drawing/2014/main" val="3218638601"/>
                  </a:ext>
                </a:extLst>
              </a:tr>
              <a:tr h="694403">
                <a:tc>
                  <a:txBody>
                    <a:bodyPr/>
                    <a:lstStyle/>
                    <a:p>
                      <a:r>
                        <a:rPr lang="et-EE" sz="1600" dirty="0"/>
                        <a:t>13</a:t>
                      </a:r>
                      <a:endParaRPr lang="en-US" sz="1600" dirty="0"/>
                    </a:p>
                    <a:p>
                      <a:r>
                        <a:rPr lang="en-US" sz="1600" dirty="0"/>
                        <a:t>2411</a:t>
                      </a:r>
                      <a:endParaRPr lang="et-EE" sz="1600" dirty="0"/>
                    </a:p>
                  </a:txBody>
                  <a:tcPr/>
                </a:tc>
                <a:tc>
                  <a:txBody>
                    <a:bodyPr/>
                    <a:lstStyle/>
                    <a:p>
                      <a:r>
                        <a:rPr lang="et-EE" sz="1600" b="1" dirty="0">
                          <a:solidFill>
                            <a:srgbClr val="FF0000"/>
                          </a:solidFill>
                        </a:rPr>
                        <a:t>EKSAM</a:t>
                      </a:r>
                      <a:r>
                        <a:rPr lang="et-EE" sz="1600" dirty="0"/>
                        <a:t>, </a:t>
                      </a:r>
                      <a:r>
                        <a:rPr lang="et-EE" sz="1600" b="1" dirty="0"/>
                        <a:t>külalisesinejad</a:t>
                      </a:r>
                    </a:p>
                  </a:txBody>
                  <a:tcPr/>
                </a:tc>
                <a:extLst>
                  <a:ext uri="{0D108BD9-81ED-4DB2-BD59-A6C34878D82A}">
                    <a16:rowId xmlns:a16="http://schemas.microsoft.com/office/drawing/2014/main" val="4177999325"/>
                  </a:ext>
                </a:extLst>
              </a:tr>
              <a:tr h="694403">
                <a:tc>
                  <a:txBody>
                    <a:bodyPr/>
                    <a:lstStyle/>
                    <a:p>
                      <a:r>
                        <a:rPr lang="et-EE" sz="1600" dirty="0"/>
                        <a:t>14</a:t>
                      </a:r>
                      <a:endParaRPr lang="en-US" sz="1600" dirty="0"/>
                    </a:p>
                    <a:p>
                      <a:r>
                        <a:rPr lang="en-US" sz="1600" dirty="0"/>
                        <a:t>0112</a:t>
                      </a:r>
                      <a:endParaRPr lang="et-EE" sz="1600" dirty="0"/>
                    </a:p>
                  </a:txBody>
                  <a:tcPr/>
                </a:tc>
                <a:tc>
                  <a:txBody>
                    <a:bodyPr/>
                    <a:lstStyle/>
                    <a:p>
                      <a:r>
                        <a:rPr lang="et-EE" sz="1600" b="1" dirty="0">
                          <a:solidFill>
                            <a:srgbClr val="FF0000"/>
                          </a:solidFill>
                        </a:rPr>
                        <a:t>EKSAM</a:t>
                      </a:r>
                      <a:r>
                        <a:rPr lang="et-EE" sz="1600" dirty="0"/>
                        <a:t>,</a:t>
                      </a:r>
                      <a:r>
                        <a:rPr lang="et-EE" sz="1600" baseline="0" dirty="0"/>
                        <a:t> </a:t>
                      </a:r>
                      <a:r>
                        <a:rPr lang="et-EE" sz="1600" b="1" baseline="0" dirty="0"/>
                        <a:t>külalisesinejad</a:t>
                      </a:r>
                      <a:endParaRPr lang="et-EE" sz="1600" b="1" dirty="0"/>
                    </a:p>
                  </a:txBody>
                  <a:tcPr/>
                </a:tc>
                <a:extLst>
                  <a:ext uri="{0D108BD9-81ED-4DB2-BD59-A6C34878D82A}">
                    <a16:rowId xmlns:a16="http://schemas.microsoft.com/office/drawing/2014/main" val="2567598839"/>
                  </a:ext>
                </a:extLst>
              </a:tr>
              <a:tr h="694403">
                <a:tc>
                  <a:txBody>
                    <a:bodyPr/>
                    <a:lstStyle/>
                    <a:p>
                      <a:r>
                        <a:rPr lang="et-EE" sz="1600" dirty="0"/>
                        <a:t>15</a:t>
                      </a:r>
                      <a:endParaRPr lang="en-US" sz="1600" dirty="0"/>
                    </a:p>
                    <a:p>
                      <a:r>
                        <a:rPr lang="en-US" sz="1600" dirty="0"/>
                        <a:t>0812</a:t>
                      </a:r>
                      <a:endParaRPr lang="et-EE" sz="1600" dirty="0"/>
                    </a:p>
                  </a:txBody>
                  <a:tcPr/>
                </a:tc>
                <a:tc>
                  <a:txBody>
                    <a:bodyPr/>
                    <a:lstStyle/>
                    <a:p>
                      <a:r>
                        <a:rPr lang="et-EE" sz="1600" dirty="0"/>
                        <a:t>ERINEVATE PROJEKTIDE ANALÜÜS.</a:t>
                      </a:r>
                      <a:r>
                        <a:rPr lang="et-EE" sz="1600" baseline="0" dirty="0"/>
                        <a:t> </a:t>
                      </a:r>
                      <a:r>
                        <a:rPr lang="et-EE" sz="1600" b="1" baseline="0" dirty="0"/>
                        <a:t>Projekteerimisettevõtte </a:t>
                      </a:r>
                      <a:r>
                        <a:rPr lang="et-EE" sz="1600" b="1" dirty="0"/>
                        <a:t>külastamine (Reaalprojekt?</a:t>
                      </a:r>
                      <a:r>
                        <a:rPr lang="en-US" sz="1600" b="1" dirty="0"/>
                        <a:t> SKPK?</a:t>
                      </a:r>
                      <a:r>
                        <a:rPr lang="et-EE" sz="1600" b="1" dirty="0"/>
                        <a:t>) </a:t>
                      </a:r>
                    </a:p>
                  </a:txBody>
                  <a:tcPr/>
                </a:tc>
                <a:extLst>
                  <a:ext uri="{0D108BD9-81ED-4DB2-BD59-A6C34878D82A}">
                    <a16:rowId xmlns:a16="http://schemas.microsoft.com/office/drawing/2014/main" val="4160921019"/>
                  </a:ext>
                </a:extLst>
              </a:tr>
              <a:tr h="694403">
                <a:tc>
                  <a:txBody>
                    <a:bodyPr/>
                    <a:lstStyle/>
                    <a:p>
                      <a:r>
                        <a:rPr lang="et-EE" sz="1600" dirty="0"/>
                        <a:t>16</a:t>
                      </a:r>
                      <a:endParaRPr lang="en-US" sz="1600" dirty="0"/>
                    </a:p>
                    <a:p>
                      <a:r>
                        <a:rPr lang="en-US" sz="1600" dirty="0"/>
                        <a:t>1512</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ERINEVATE PROJEKTIDE ANALÜÜS. </a:t>
                      </a:r>
                      <a:r>
                        <a:rPr lang="et-EE" sz="1600" dirty="0" err="1"/>
                        <a:t>EKSAMi</a:t>
                      </a:r>
                      <a:r>
                        <a:rPr lang="et-EE" sz="1600" dirty="0"/>
                        <a:t> uuesti sooritamine?</a:t>
                      </a:r>
                    </a:p>
                    <a:p>
                      <a:endParaRPr lang="et-EE" sz="1600" dirty="0"/>
                    </a:p>
                  </a:txBody>
                  <a:tcPr/>
                </a:tc>
                <a:extLst>
                  <a:ext uri="{0D108BD9-81ED-4DB2-BD59-A6C34878D82A}">
                    <a16:rowId xmlns:a16="http://schemas.microsoft.com/office/drawing/2014/main" val="714351730"/>
                  </a:ext>
                </a:extLst>
              </a:tr>
            </a:tbl>
          </a:graphicData>
        </a:graphic>
      </p:graphicFrame>
    </p:spTree>
    <p:extLst>
      <p:ext uri="{BB962C8B-B14F-4D97-AF65-F5344CB8AC3E}">
        <p14:creationId xmlns:p14="http://schemas.microsoft.com/office/powerpoint/2010/main" val="95353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A48C-248A-0370-3D05-7943551B6B8F}"/>
              </a:ext>
            </a:extLst>
          </p:cNvPr>
          <p:cNvSpPr>
            <a:spLocks noGrp="1"/>
          </p:cNvSpPr>
          <p:nvPr>
            <p:ph type="title"/>
          </p:nvPr>
        </p:nvSpPr>
        <p:spPr/>
        <p:txBody>
          <a:bodyPr/>
          <a:lstStyle/>
          <a:p>
            <a:r>
              <a:rPr lang="en-US" dirty="0" err="1"/>
              <a:t>Normatiivbaas</a:t>
            </a:r>
            <a:endParaRPr lang="en-US" dirty="0"/>
          </a:p>
        </p:txBody>
      </p:sp>
      <p:sp>
        <p:nvSpPr>
          <p:cNvPr id="3" name="Content Placeholder 2">
            <a:extLst>
              <a:ext uri="{FF2B5EF4-FFF2-40B4-BE49-F238E27FC236}">
                <a16:creationId xmlns:a16="http://schemas.microsoft.com/office/drawing/2014/main" id="{C65FEF2D-14EE-97FE-2667-42B4A182DB99}"/>
              </a:ext>
            </a:extLst>
          </p:cNvPr>
          <p:cNvSpPr>
            <a:spLocks noGrp="1"/>
          </p:cNvSpPr>
          <p:nvPr>
            <p:ph idx="1"/>
          </p:nvPr>
        </p:nvSpPr>
        <p:spPr>
          <a:xfrm>
            <a:off x="1926167" y="2133600"/>
            <a:ext cx="9578445" cy="3777622"/>
          </a:xfrm>
        </p:spPr>
        <p:txBody>
          <a:bodyPr>
            <a:normAutofit lnSpcReduction="10000"/>
          </a:bodyPr>
          <a:lstStyle/>
          <a:p>
            <a:r>
              <a:rPr lang="en-US" dirty="0" err="1"/>
              <a:t>Seadused</a:t>
            </a:r>
            <a:r>
              <a:rPr lang="en-US" dirty="0"/>
              <a:t> (Riigikogu) – </a:t>
            </a:r>
            <a:r>
              <a:rPr lang="en-US" dirty="0" err="1"/>
              <a:t>üleriigilised</a:t>
            </a:r>
            <a:endParaRPr lang="en-US" dirty="0"/>
          </a:p>
          <a:p>
            <a:r>
              <a:rPr lang="en-US" dirty="0" err="1"/>
              <a:t>Määrused</a:t>
            </a:r>
            <a:r>
              <a:rPr lang="en-US" dirty="0"/>
              <a:t> &amp; </a:t>
            </a:r>
            <a:r>
              <a:rPr lang="en-US" dirty="0" err="1"/>
              <a:t>korrad</a:t>
            </a:r>
            <a:r>
              <a:rPr lang="en-US" dirty="0"/>
              <a:t> (</a:t>
            </a:r>
            <a:r>
              <a:rPr lang="en-US" dirty="0" err="1"/>
              <a:t>Ministeerium</a:t>
            </a:r>
            <a:r>
              <a:rPr lang="en-US" dirty="0"/>
              <a:t>) – </a:t>
            </a:r>
            <a:r>
              <a:rPr lang="en-US" dirty="0" err="1"/>
              <a:t>valdkondlikud</a:t>
            </a:r>
            <a:endParaRPr lang="en-US" dirty="0"/>
          </a:p>
          <a:p>
            <a:r>
              <a:rPr lang="en-US" dirty="0" err="1"/>
              <a:t>Juhendid</a:t>
            </a:r>
            <a:r>
              <a:rPr lang="en-US" dirty="0"/>
              <a:t> (Amet – </a:t>
            </a:r>
            <a:r>
              <a:rPr lang="en-US" dirty="0" err="1"/>
              <a:t>nii</a:t>
            </a:r>
            <a:r>
              <a:rPr lang="en-US" dirty="0"/>
              <a:t> </a:t>
            </a:r>
            <a:r>
              <a:rPr lang="en-US" dirty="0" err="1"/>
              <a:t>riigi</a:t>
            </a:r>
            <a:r>
              <a:rPr lang="en-US" dirty="0"/>
              <a:t> </a:t>
            </a:r>
            <a:r>
              <a:rPr lang="en-US" dirty="0" err="1"/>
              <a:t>kui</a:t>
            </a:r>
            <a:r>
              <a:rPr lang="en-US" dirty="0"/>
              <a:t> </a:t>
            </a:r>
            <a:r>
              <a:rPr lang="en-US" dirty="0" err="1"/>
              <a:t>linna</a:t>
            </a:r>
            <a:r>
              <a:rPr lang="en-US" dirty="0"/>
              <a:t>) – </a:t>
            </a:r>
            <a:r>
              <a:rPr lang="en-US" dirty="0" err="1"/>
              <a:t>piiritletud</a:t>
            </a:r>
            <a:endParaRPr lang="en-US" dirty="0"/>
          </a:p>
          <a:p>
            <a:r>
              <a:rPr lang="en-US" dirty="0" err="1"/>
              <a:t>Lepingud</a:t>
            </a:r>
            <a:r>
              <a:rPr lang="en-US" dirty="0"/>
              <a:t> (</a:t>
            </a:r>
            <a:r>
              <a:rPr lang="en-US" dirty="0" err="1"/>
              <a:t>konkreetse</a:t>
            </a:r>
            <a:r>
              <a:rPr lang="en-US" dirty="0"/>
              <a:t> </a:t>
            </a:r>
            <a:r>
              <a:rPr lang="en-US" dirty="0" err="1"/>
              <a:t>hanke</a:t>
            </a:r>
            <a:r>
              <a:rPr lang="en-US" dirty="0"/>
              <a:t> </a:t>
            </a:r>
            <a:r>
              <a:rPr lang="en-US" dirty="0" err="1"/>
              <a:t>dokument</a:t>
            </a:r>
            <a:r>
              <a:rPr lang="en-US" dirty="0"/>
              <a:t>)</a:t>
            </a:r>
          </a:p>
          <a:p>
            <a:r>
              <a:rPr lang="en-US" dirty="0" err="1"/>
              <a:t>Standardid</a:t>
            </a:r>
            <a:r>
              <a:rPr lang="en-US" dirty="0"/>
              <a:t> </a:t>
            </a:r>
            <a:r>
              <a:rPr lang="en-US" sz="2400" dirty="0"/>
              <a:t>– </a:t>
            </a:r>
            <a:r>
              <a:rPr lang="en-US" sz="2400" dirty="0" err="1"/>
              <a:t>reeglina</a:t>
            </a:r>
            <a:r>
              <a:rPr lang="en-US" sz="2400" dirty="0"/>
              <a:t> </a:t>
            </a:r>
            <a:r>
              <a:rPr lang="en-US" sz="2400" dirty="0" err="1"/>
              <a:t>vabatahtlikud</a:t>
            </a:r>
            <a:r>
              <a:rPr lang="en-US" sz="2400" dirty="0"/>
              <a:t>, </a:t>
            </a:r>
            <a:r>
              <a:rPr lang="en-US" sz="2400" dirty="0" err="1"/>
              <a:t>kuid</a:t>
            </a:r>
            <a:r>
              <a:rPr lang="en-US" sz="2400" dirty="0"/>
              <a:t> </a:t>
            </a:r>
            <a:r>
              <a:rPr lang="en-US" sz="2400" dirty="0" err="1"/>
              <a:t>läbi</a:t>
            </a:r>
            <a:r>
              <a:rPr lang="en-US" sz="2400" dirty="0"/>
              <a:t> Hea Tava </a:t>
            </a:r>
            <a:r>
              <a:rPr lang="en-US" sz="2400" dirty="0" err="1"/>
              <a:t>mõiste</a:t>
            </a:r>
            <a:r>
              <a:rPr lang="en-US" sz="2400" dirty="0"/>
              <a:t> (</a:t>
            </a:r>
            <a:r>
              <a:rPr lang="en-US" sz="2400" dirty="0" err="1"/>
              <a:t>mida</a:t>
            </a:r>
            <a:r>
              <a:rPr lang="en-US" sz="2400" dirty="0"/>
              <a:t> </a:t>
            </a:r>
            <a:r>
              <a:rPr lang="en-US" sz="2400" dirty="0" err="1"/>
              <a:t>määratleb</a:t>
            </a:r>
            <a:r>
              <a:rPr lang="en-US" sz="2400" dirty="0"/>
              <a:t> </a:t>
            </a:r>
            <a:r>
              <a:rPr lang="en-US" sz="2400" dirty="0" err="1"/>
              <a:t>küll</a:t>
            </a:r>
            <a:r>
              <a:rPr lang="en-US" sz="2400" dirty="0"/>
              <a:t> </a:t>
            </a:r>
            <a:r>
              <a:rPr lang="en-US" sz="2400" dirty="0" err="1"/>
              <a:t>kohus</a:t>
            </a:r>
            <a:r>
              <a:rPr lang="en-US" sz="2400" dirty="0"/>
              <a:t>), </a:t>
            </a:r>
            <a:r>
              <a:rPr lang="en-US" sz="2400" dirty="0" err="1"/>
              <a:t>rakenduvad</a:t>
            </a:r>
            <a:endParaRPr lang="en-US" dirty="0"/>
          </a:p>
          <a:p>
            <a:pPr lvl="1"/>
            <a:r>
              <a:rPr lang="en-US" dirty="0" err="1"/>
              <a:t>Euroopa</a:t>
            </a:r>
            <a:r>
              <a:rPr lang="en-US" dirty="0"/>
              <a:t> </a:t>
            </a:r>
            <a:r>
              <a:rPr lang="en-US" dirty="0" err="1"/>
              <a:t>standardid</a:t>
            </a:r>
            <a:r>
              <a:rPr lang="en-US" dirty="0"/>
              <a:t> (EVS-EN) </a:t>
            </a:r>
            <a:r>
              <a:rPr lang="en-US" dirty="0" err="1"/>
              <a:t>üle-euroopalised</a:t>
            </a:r>
            <a:r>
              <a:rPr lang="en-US" dirty="0"/>
              <a:t>, </a:t>
            </a:r>
            <a:r>
              <a:rPr lang="en-US" dirty="0" err="1"/>
              <a:t>võivad</a:t>
            </a:r>
            <a:r>
              <a:rPr lang="en-US" dirty="0"/>
              <a:t> olla </a:t>
            </a:r>
            <a:r>
              <a:rPr lang="en-US" dirty="0" err="1"/>
              <a:t>rahvusliku</a:t>
            </a:r>
            <a:r>
              <a:rPr lang="en-US" dirty="0"/>
              <a:t> </a:t>
            </a:r>
            <a:r>
              <a:rPr lang="en-US" dirty="0" err="1"/>
              <a:t>lisaga</a:t>
            </a:r>
            <a:endParaRPr lang="en-US" dirty="0"/>
          </a:p>
          <a:p>
            <a:pPr lvl="1"/>
            <a:r>
              <a:rPr lang="en-US" dirty="0" err="1"/>
              <a:t>Siseriiklikud</a:t>
            </a:r>
            <a:r>
              <a:rPr lang="en-US" dirty="0"/>
              <a:t> </a:t>
            </a:r>
            <a:r>
              <a:rPr lang="en-US" dirty="0" err="1"/>
              <a:t>standardid</a:t>
            </a:r>
            <a:r>
              <a:rPr lang="en-US" dirty="0"/>
              <a:t> (EVS)</a:t>
            </a:r>
          </a:p>
        </p:txBody>
      </p:sp>
      <p:sp>
        <p:nvSpPr>
          <p:cNvPr id="4" name="Date Placeholder 3">
            <a:extLst>
              <a:ext uri="{FF2B5EF4-FFF2-40B4-BE49-F238E27FC236}">
                <a16:creationId xmlns:a16="http://schemas.microsoft.com/office/drawing/2014/main" id="{35DFCFEC-B36E-ECF9-449D-BD505533530D}"/>
              </a:ext>
            </a:extLst>
          </p:cNvPr>
          <p:cNvSpPr>
            <a:spLocks noGrp="1"/>
          </p:cNvSpPr>
          <p:nvPr>
            <p:ph type="dt" sz="half" idx="10"/>
          </p:nvPr>
        </p:nvSpPr>
        <p:spPr/>
        <p:txBody>
          <a:bodyPr/>
          <a:lstStyle/>
          <a:p>
            <a:fld id="{8E356C83-BC03-431B-95C1-5ECC91C23400}" type="datetime1">
              <a:rPr lang="en-US" smtClean="0"/>
              <a:t>9/15/2026</a:t>
            </a:fld>
            <a:endParaRPr lang="en-US" dirty="0"/>
          </a:p>
        </p:txBody>
      </p:sp>
    </p:spTree>
    <p:extLst>
      <p:ext uri="{BB962C8B-B14F-4D97-AF65-F5344CB8AC3E}">
        <p14:creationId xmlns:p14="http://schemas.microsoft.com/office/powerpoint/2010/main" val="1903311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9E20-D49B-AC75-D3BF-1D1AC52B7393}"/>
              </a:ext>
            </a:extLst>
          </p:cNvPr>
          <p:cNvSpPr>
            <a:spLocks noGrp="1"/>
          </p:cNvSpPr>
          <p:nvPr>
            <p:ph type="title"/>
          </p:nvPr>
        </p:nvSpPr>
        <p:spPr/>
        <p:txBody>
          <a:bodyPr/>
          <a:lstStyle/>
          <a:p>
            <a:r>
              <a:rPr lang="en-US" dirty="0" err="1"/>
              <a:t>Tänavate</a:t>
            </a:r>
            <a:r>
              <a:rPr lang="en-US" dirty="0"/>
              <a:t> </a:t>
            </a:r>
            <a:r>
              <a:rPr lang="en-US" dirty="0" err="1"/>
              <a:t>hierarhia</a:t>
            </a:r>
            <a:br>
              <a:rPr lang="en-US" dirty="0"/>
            </a:br>
            <a:r>
              <a:rPr lang="en-US" dirty="0"/>
              <a:t>EVS 843:2016</a:t>
            </a:r>
          </a:p>
        </p:txBody>
      </p:sp>
      <p:pic>
        <p:nvPicPr>
          <p:cNvPr id="5" name="Picture 4">
            <a:extLst>
              <a:ext uri="{FF2B5EF4-FFF2-40B4-BE49-F238E27FC236}">
                <a16:creationId xmlns:a16="http://schemas.microsoft.com/office/drawing/2014/main" id="{DCFC82FF-D7DF-86B7-E416-7AC524BB74B0}"/>
              </a:ext>
            </a:extLst>
          </p:cNvPr>
          <p:cNvPicPr>
            <a:picLocks noChangeAspect="1"/>
          </p:cNvPicPr>
          <p:nvPr/>
        </p:nvPicPr>
        <p:blipFill>
          <a:blip r:embed="rId3"/>
          <a:stretch>
            <a:fillRect/>
          </a:stretch>
        </p:blipFill>
        <p:spPr>
          <a:xfrm>
            <a:off x="55888" y="2595153"/>
            <a:ext cx="5444315" cy="4224789"/>
          </a:xfrm>
          <a:prstGeom prst="rect">
            <a:avLst/>
          </a:prstGeom>
        </p:spPr>
      </p:pic>
      <p:pic>
        <p:nvPicPr>
          <p:cNvPr id="7" name="Picture 6">
            <a:extLst>
              <a:ext uri="{FF2B5EF4-FFF2-40B4-BE49-F238E27FC236}">
                <a16:creationId xmlns:a16="http://schemas.microsoft.com/office/drawing/2014/main" id="{66BC0680-7D62-2475-A05D-24AD55ED9403}"/>
              </a:ext>
            </a:extLst>
          </p:cNvPr>
          <p:cNvPicPr>
            <a:picLocks noChangeAspect="1"/>
          </p:cNvPicPr>
          <p:nvPr/>
        </p:nvPicPr>
        <p:blipFill>
          <a:blip r:embed="rId4"/>
          <a:stretch>
            <a:fillRect/>
          </a:stretch>
        </p:blipFill>
        <p:spPr>
          <a:xfrm>
            <a:off x="5617286" y="1075509"/>
            <a:ext cx="6574714" cy="5707338"/>
          </a:xfrm>
          <a:prstGeom prst="rect">
            <a:avLst/>
          </a:prstGeom>
        </p:spPr>
      </p:pic>
      <p:sp>
        <p:nvSpPr>
          <p:cNvPr id="8" name="TextBox 7">
            <a:extLst>
              <a:ext uri="{FF2B5EF4-FFF2-40B4-BE49-F238E27FC236}">
                <a16:creationId xmlns:a16="http://schemas.microsoft.com/office/drawing/2014/main" id="{9FF4CD0A-DE39-7B9C-6B86-EA908E32A576}"/>
              </a:ext>
            </a:extLst>
          </p:cNvPr>
          <p:cNvSpPr txBox="1"/>
          <p:nvPr/>
        </p:nvSpPr>
        <p:spPr>
          <a:xfrm>
            <a:off x="6718663" y="622663"/>
            <a:ext cx="1839221" cy="369332"/>
          </a:xfrm>
          <a:prstGeom prst="rect">
            <a:avLst/>
          </a:prstGeom>
          <a:noFill/>
        </p:spPr>
        <p:txBody>
          <a:bodyPr wrap="none" rtlCol="0">
            <a:spAutoFit/>
          </a:bodyPr>
          <a:lstStyle/>
          <a:p>
            <a:r>
              <a:rPr lang="en-US" dirty="0" err="1"/>
              <a:t>Tallinna</a:t>
            </a:r>
            <a:r>
              <a:rPr lang="en-US" dirty="0"/>
              <a:t> </a:t>
            </a:r>
            <a:r>
              <a:rPr lang="en-US" dirty="0" err="1"/>
              <a:t>selgitus</a:t>
            </a:r>
            <a:r>
              <a:rPr lang="en-US" dirty="0"/>
              <a:t>:</a:t>
            </a:r>
          </a:p>
        </p:txBody>
      </p:sp>
      <p:sp>
        <p:nvSpPr>
          <p:cNvPr id="3" name="Slide Number Placeholder 2">
            <a:extLst>
              <a:ext uri="{FF2B5EF4-FFF2-40B4-BE49-F238E27FC236}">
                <a16:creationId xmlns:a16="http://schemas.microsoft.com/office/drawing/2014/main" id="{30F70B3B-4839-3AC3-640C-529A981131DA}"/>
              </a:ext>
            </a:extLst>
          </p:cNvPr>
          <p:cNvSpPr>
            <a:spLocks noGrp="1"/>
          </p:cNvSpPr>
          <p:nvPr>
            <p:ph type="sldNum" sz="quarter" idx="12"/>
          </p:nvPr>
        </p:nvSpPr>
        <p:spPr/>
        <p:txBody>
          <a:bodyPr/>
          <a:lstStyle/>
          <a:p>
            <a:fld id="{A89FF1E2-3BA7-475C-A9AD-AEEAF9FE4269}" type="slidenum">
              <a:rPr lang="en-US" smtClean="0"/>
              <a:t>6</a:t>
            </a:fld>
            <a:endParaRPr lang="en-US"/>
          </a:p>
        </p:txBody>
      </p:sp>
    </p:spTree>
    <p:extLst>
      <p:ext uri="{BB962C8B-B14F-4D97-AF65-F5344CB8AC3E}">
        <p14:creationId xmlns:p14="http://schemas.microsoft.com/office/powerpoint/2010/main" val="1235646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9E316-84AF-9A21-ED36-46550A311799}"/>
              </a:ext>
            </a:extLst>
          </p:cNvPr>
          <p:cNvSpPr>
            <a:spLocks noGrp="1"/>
          </p:cNvSpPr>
          <p:nvPr>
            <p:ph type="title"/>
          </p:nvPr>
        </p:nvSpPr>
        <p:spPr/>
        <p:txBody>
          <a:bodyPr/>
          <a:lstStyle/>
          <a:p>
            <a:r>
              <a:rPr lang="et-EE" noProof="0" dirty="0" err="1"/>
              <a:t>Klim</a:t>
            </a:r>
            <a:r>
              <a:rPr lang="et-EE" noProof="0" dirty="0"/>
              <a:t> M71 (2023, TPN) ja </a:t>
            </a:r>
            <a:r>
              <a:rPr lang="et-EE" noProof="0" dirty="0" err="1"/>
              <a:t>TrAm</a:t>
            </a:r>
            <a:r>
              <a:rPr lang="et-EE" noProof="0" dirty="0"/>
              <a:t> TPJ (2026)</a:t>
            </a:r>
            <a:br>
              <a:rPr lang="en-US" noProof="0" dirty="0"/>
            </a:br>
            <a:r>
              <a:rPr lang="en-US" sz="2400" dirty="0">
                <a:hlinkClick r:id="rId3"/>
              </a:rPr>
              <a:t>Tee </a:t>
            </a:r>
            <a:r>
              <a:rPr lang="en-US" sz="2400" dirty="0" err="1">
                <a:hlinkClick r:id="rId3"/>
              </a:rPr>
              <a:t>projekteerimise</a:t>
            </a:r>
            <a:r>
              <a:rPr lang="en-US" sz="2400" dirty="0">
                <a:hlinkClick r:id="rId3"/>
              </a:rPr>
              <a:t> </a:t>
            </a:r>
            <a:r>
              <a:rPr lang="en-US" sz="2400" dirty="0" err="1">
                <a:hlinkClick r:id="rId3"/>
              </a:rPr>
              <a:t>normid-Riigi</a:t>
            </a:r>
            <a:r>
              <a:rPr lang="en-US" sz="2400" dirty="0">
                <a:hlinkClick r:id="rId3"/>
              </a:rPr>
              <a:t> </a:t>
            </a:r>
            <a:r>
              <a:rPr lang="en-US" sz="2400" dirty="0" err="1">
                <a:hlinkClick r:id="rId3"/>
              </a:rPr>
              <a:t>Teataja</a:t>
            </a:r>
            <a:r>
              <a:rPr lang="et-EE" noProof="0" dirty="0"/>
              <a:t> </a:t>
            </a:r>
          </a:p>
        </p:txBody>
      </p:sp>
      <p:sp>
        <p:nvSpPr>
          <p:cNvPr id="3" name="Content Placeholder 2">
            <a:extLst>
              <a:ext uri="{FF2B5EF4-FFF2-40B4-BE49-F238E27FC236}">
                <a16:creationId xmlns:a16="http://schemas.microsoft.com/office/drawing/2014/main" id="{1E905AC9-FDBC-72DB-B7A6-A32DF2564C65}"/>
              </a:ext>
            </a:extLst>
          </p:cNvPr>
          <p:cNvSpPr>
            <a:spLocks noGrp="1"/>
          </p:cNvSpPr>
          <p:nvPr>
            <p:ph idx="1"/>
          </p:nvPr>
        </p:nvSpPr>
        <p:spPr>
          <a:xfrm>
            <a:off x="471577" y="1690688"/>
            <a:ext cx="11329359" cy="5116978"/>
          </a:xfrm>
        </p:spPr>
        <p:txBody>
          <a:bodyPr>
            <a:normAutofit fontScale="62500" lnSpcReduction="20000"/>
          </a:bodyPr>
          <a:lstStyle/>
          <a:p>
            <a:pPr marL="514350" indent="-514350">
              <a:buFont typeface="+mj-lt"/>
              <a:buAutoNum type="arabicPeriod"/>
            </a:pPr>
            <a:r>
              <a:rPr lang="et-EE" noProof="0" dirty="0"/>
              <a:t>Üldsätted - reguleerimisala, terminid, liiklusohutus, korrashoid, teenindustase, kasutu</a:t>
            </a:r>
            <a:r>
              <a:rPr lang="en-US" noProof="0" dirty="0"/>
              <a:t> </a:t>
            </a:r>
            <a:r>
              <a:rPr lang="et-EE" noProof="0" dirty="0"/>
              <a:t>siga, projektkiirus, nähtavus</a:t>
            </a:r>
            <a:endParaRPr lang="en-US" noProof="0" dirty="0"/>
          </a:p>
          <a:p>
            <a:pPr lvl="1"/>
            <a:r>
              <a:rPr lang="en-US" dirty="0" err="1"/>
              <a:t>Määruses</a:t>
            </a:r>
            <a:r>
              <a:rPr lang="en-US" dirty="0"/>
              <a:t> </a:t>
            </a:r>
            <a:r>
              <a:rPr lang="en-US" dirty="0" err="1"/>
              <a:t>sätestatud</a:t>
            </a:r>
            <a:r>
              <a:rPr lang="en-US" dirty="0"/>
              <a:t> </a:t>
            </a:r>
            <a:r>
              <a:rPr lang="en-US" dirty="0" err="1"/>
              <a:t>miinimumnõuetest</a:t>
            </a:r>
            <a:r>
              <a:rPr lang="en-US" dirty="0"/>
              <a:t> on </a:t>
            </a:r>
            <a:r>
              <a:rPr lang="en-US" dirty="0" err="1"/>
              <a:t>teeomaniku</a:t>
            </a:r>
            <a:r>
              <a:rPr lang="en-US" dirty="0"/>
              <a:t> </a:t>
            </a:r>
            <a:r>
              <a:rPr lang="en-US" dirty="0" err="1"/>
              <a:t>nõusolekul</a:t>
            </a:r>
            <a:r>
              <a:rPr lang="en-US" dirty="0"/>
              <a:t> </a:t>
            </a:r>
            <a:r>
              <a:rPr lang="en-US" dirty="0" err="1"/>
              <a:t>lubatud</a:t>
            </a:r>
            <a:r>
              <a:rPr lang="en-US" dirty="0"/>
              <a:t> </a:t>
            </a:r>
            <a:r>
              <a:rPr lang="en-US" dirty="0" err="1"/>
              <a:t>kõrvale</a:t>
            </a:r>
            <a:r>
              <a:rPr lang="en-US" dirty="0"/>
              <a:t> </a:t>
            </a:r>
            <a:r>
              <a:rPr lang="en-US" dirty="0" err="1"/>
              <a:t>kalduda</a:t>
            </a:r>
            <a:r>
              <a:rPr lang="en-US" dirty="0"/>
              <a:t> </a:t>
            </a:r>
            <a:r>
              <a:rPr lang="en-US" dirty="0" err="1"/>
              <a:t>alternatiivsete</a:t>
            </a:r>
            <a:r>
              <a:rPr lang="en-US" dirty="0"/>
              <a:t> </a:t>
            </a:r>
            <a:r>
              <a:rPr lang="en-US" dirty="0" err="1"/>
              <a:t>projektlahenduste</a:t>
            </a:r>
            <a:r>
              <a:rPr lang="en-US" dirty="0"/>
              <a:t> </a:t>
            </a:r>
            <a:r>
              <a:rPr lang="en-US" dirty="0" err="1"/>
              <a:t>katsetamiseks</a:t>
            </a:r>
            <a:r>
              <a:rPr lang="en-US" dirty="0"/>
              <a:t>, </a:t>
            </a:r>
            <a:r>
              <a:rPr lang="en-US" dirty="0" err="1"/>
              <a:t>sealjuures</a:t>
            </a:r>
            <a:r>
              <a:rPr lang="en-US" dirty="0"/>
              <a:t> </a:t>
            </a:r>
            <a:r>
              <a:rPr lang="en-US" dirty="0" err="1"/>
              <a:t>tagatakse</a:t>
            </a:r>
            <a:r>
              <a:rPr lang="en-US" dirty="0"/>
              <a:t> </a:t>
            </a:r>
            <a:r>
              <a:rPr lang="en-US" dirty="0" err="1"/>
              <a:t>kõigile</a:t>
            </a:r>
            <a:r>
              <a:rPr lang="en-US" dirty="0"/>
              <a:t> </a:t>
            </a:r>
            <a:r>
              <a:rPr lang="en-US" dirty="0" err="1"/>
              <a:t>liiklejatele</a:t>
            </a:r>
            <a:r>
              <a:rPr lang="en-US" dirty="0"/>
              <a:t> </a:t>
            </a:r>
            <a:r>
              <a:rPr lang="en-US" dirty="0" err="1"/>
              <a:t>ohutud</a:t>
            </a:r>
            <a:r>
              <a:rPr lang="en-US" dirty="0"/>
              <a:t> </a:t>
            </a:r>
            <a:r>
              <a:rPr lang="en-US" dirty="0" err="1"/>
              <a:t>liiklemistingimused</a:t>
            </a:r>
            <a:r>
              <a:rPr lang="en-US" dirty="0"/>
              <a:t>. </a:t>
            </a:r>
            <a:r>
              <a:rPr lang="en-US" dirty="0" err="1"/>
              <a:t>Projektlahenduses</a:t>
            </a:r>
            <a:r>
              <a:rPr lang="en-US" dirty="0"/>
              <a:t> </a:t>
            </a:r>
            <a:r>
              <a:rPr lang="en-US" dirty="0" err="1"/>
              <a:t>miinimumnõuetest</a:t>
            </a:r>
            <a:r>
              <a:rPr lang="en-US" dirty="0"/>
              <a:t> </a:t>
            </a:r>
            <a:r>
              <a:rPr lang="en-US" dirty="0" err="1"/>
              <a:t>kõrvalekaldumist</a:t>
            </a:r>
            <a:r>
              <a:rPr lang="en-US" dirty="0"/>
              <a:t> </a:t>
            </a:r>
            <a:r>
              <a:rPr lang="en-US" dirty="0" err="1"/>
              <a:t>tuleb</a:t>
            </a:r>
            <a:r>
              <a:rPr lang="en-US" dirty="0"/>
              <a:t> </a:t>
            </a:r>
            <a:r>
              <a:rPr lang="en-US" dirty="0" err="1"/>
              <a:t>põhjendada</a:t>
            </a:r>
            <a:r>
              <a:rPr lang="en-US" dirty="0"/>
              <a:t>.</a:t>
            </a:r>
            <a:endParaRPr lang="et-EE" noProof="0" dirty="0"/>
          </a:p>
          <a:p>
            <a:pPr marL="514350" indent="-514350">
              <a:buFont typeface="+mj-lt"/>
              <a:buAutoNum type="arabicPeriod"/>
            </a:pPr>
            <a:r>
              <a:rPr lang="et-EE" noProof="0" dirty="0"/>
              <a:t>Ristlõike põhielemendid - laius, külgnev vaba ruum, kõrgusgabariit, äärekivi</a:t>
            </a:r>
          </a:p>
          <a:p>
            <a:pPr marL="514350" indent="-514350">
              <a:buFont typeface="+mj-lt"/>
              <a:buAutoNum type="arabicPeriod"/>
            </a:pPr>
            <a:r>
              <a:rPr lang="et-EE" noProof="0" dirty="0"/>
              <a:t>Geomeetria - kalded, plaanikõverik ja viraaž, siirdekõverik, laiend, </a:t>
            </a:r>
            <a:r>
              <a:rPr lang="et-EE" noProof="0" dirty="0" err="1"/>
              <a:t>püstkõverik</a:t>
            </a:r>
            <a:r>
              <a:rPr lang="et-EE" noProof="0" dirty="0"/>
              <a:t>, </a:t>
            </a:r>
            <a:r>
              <a:rPr lang="et-EE" noProof="0" dirty="0" err="1"/>
              <a:t>puhkekoht</a:t>
            </a:r>
            <a:r>
              <a:rPr lang="et-EE" noProof="0" dirty="0"/>
              <a:t>-teenindusjaam-parkla</a:t>
            </a:r>
          </a:p>
          <a:p>
            <a:pPr marL="514350" indent="-514350">
              <a:buFont typeface="+mj-lt"/>
              <a:buAutoNum type="arabicPeriod"/>
            </a:pPr>
            <a:r>
              <a:rPr lang="et-EE" noProof="0" dirty="0"/>
              <a:t>Ristmikud ja liiklussõlmed - lõikumised, vahekaugused, nähtavus, pöörded, nihutatud harud, ring, liiklussõlm, raudtee</a:t>
            </a:r>
          </a:p>
          <a:p>
            <a:pPr marL="514350" indent="-514350">
              <a:buFont typeface="+mj-lt"/>
              <a:buAutoNum type="arabicPeriod"/>
            </a:pPr>
            <a:r>
              <a:rPr lang="et-EE" noProof="0" dirty="0"/>
              <a:t>Konstruktsioon – </a:t>
            </a:r>
            <a:r>
              <a:rPr lang="et-EE" dirty="0"/>
              <a:t>üldnõuded, aluspinnas, muldkeha, nõlv, haardetegur, vee äravool, tuisuohutus</a:t>
            </a:r>
            <a:endParaRPr lang="en-US" dirty="0"/>
          </a:p>
          <a:p>
            <a:pPr marL="514350" indent="-514350">
              <a:buFont typeface="+mj-lt"/>
              <a:buAutoNum type="arabicPeriod"/>
            </a:pPr>
            <a:r>
              <a:rPr lang="en-US" dirty="0" err="1"/>
              <a:t>Rajatis</a:t>
            </a:r>
            <a:r>
              <a:rPr lang="en-US" dirty="0"/>
              <a:t> – sild, </a:t>
            </a:r>
            <a:r>
              <a:rPr lang="en-US" dirty="0" err="1"/>
              <a:t>truup</a:t>
            </a:r>
            <a:r>
              <a:rPr lang="en-US" dirty="0"/>
              <a:t>, </a:t>
            </a:r>
            <a:r>
              <a:rPr lang="en-US" dirty="0" err="1"/>
              <a:t>hüdromeetria</a:t>
            </a:r>
            <a:endParaRPr lang="et-EE" dirty="0"/>
          </a:p>
          <a:p>
            <a:pPr marL="514350" indent="-514350">
              <a:buFont typeface="+mj-lt"/>
              <a:buAutoNum type="arabicPeriod"/>
            </a:pPr>
            <a:r>
              <a:rPr lang="et-EE" noProof="0" dirty="0"/>
              <a:t>Kergliiklustee ja jalgrattarada</a:t>
            </a:r>
          </a:p>
          <a:p>
            <a:pPr marL="514350" indent="-514350">
              <a:buFont typeface="+mj-lt"/>
              <a:buAutoNum type="arabicPeriod"/>
            </a:pPr>
            <a:r>
              <a:rPr lang="et-EE" noProof="0" dirty="0"/>
              <a:t>Bussipeatus</a:t>
            </a:r>
            <a:r>
              <a:rPr lang="en-US" noProof="0" dirty="0"/>
              <a:t> – </a:t>
            </a:r>
            <a:r>
              <a:rPr lang="en-US" noProof="0" dirty="0" err="1"/>
              <a:t>põhjalik</a:t>
            </a:r>
            <a:r>
              <a:rPr lang="en-US" noProof="0" dirty="0"/>
              <a:t> </a:t>
            </a:r>
            <a:r>
              <a:rPr lang="en-US" noProof="0" dirty="0" err="1"/>
              <a:t>lahtiseletus</a:t>
            </a:r>
            <a:r>
              <a:rPr lang="en-US" noProof="0" dirty="0"/>
              <a:t> (</a:t>
            </a:r>
            <a:r>
              <a:rPr lang="en-US" noProof="0" dirty="0" err="1"/>
              <a:t>oluliselt</a:t>
            </a:r>
            <a:r>
              <a:rPr lang="en-US" noProof="0" dirty="0"/>
              <a:t> </a:t>
            </a:r>
            <a:r>
              <a:rPr lang="en-US" noProof="0" dirty="0" err="1"/>
              <a:t>laiem</a:t>
            </a:r>
            <a:r>
              <a:rPr lang="en-US" noProof="0" dirty="0"/>
              <a:t> </a:t>
            </a:r>
            <a:r>
              <a:rPr lang="en-US" noProof="0" dirty="0" err="1"/>
              <a:t>kui</a:t>
            </a:r>
            <a:r>
              <a:rPr lang="en-US" noProof="0" dirty="0"/>
              <a:t> EVS)</a:t>
            </a:r>
            <a:endParaRPr lang="et-EE" noProof="0" dirty="0"/>
          </a:p>
          <a:p>
            <a:pPr marL="514350" indent="-514350">
              <a:buFont typeface="+mj-lt"/>
              <a:buAutoNum type="arabicPeriod"/>
            </a:pPr>
            <a:r>
              <a:rPr lang="et-EE" noProof="0" dirty="0"/>
              <a:t>Liikluskorraldus</a:t>
            </a:r>
            <a:r>
              <a:rPr lang="en-US" noProof="0" dirty="0"/>
              <a:t> - </a:t>
            </a:r>
            <a:r>
              <a:rPr lang="en-US" noProof="0" dirty="0" err="1"/>
              <a:t>viited</a:t>
            </a:r>
            <a:r>
              <a:rPr lang="en-US" noProof="0" dirty="0"/>
              <a:t> </a:t>
            </a:r>
            <a:r>
              <a:rPr lang="en-US" noProof="0" dirty="0" err="1"/>
              <a:t>standarditele</a:t>
            </a:r>
            <a:r>
              <a:rPr lang="en-US" noProof="0" dirty="0"/>
              <a:t>, </a:t>
            </a:r>
            <a:r>
              <a:rPr lang="en-US" noProof="0" dirty="0" err="1"/>
              <a:t>tähispost</a:t>
            </a:r>
            <a:r>
              <a:rPr lang="en-US" noProof="0" dirty="0"/>
              <a:t>, </a:t>
            </a:r>
            <a:r>
              <a:rPr lang="en-US" noProof="0" dirty="0" err="1"/>
              <a:t>rahustamine</a:t>
            </a:r>
            <a:endParaRPr lang="et-EE" noProof="0" dirty="0"/>
          </a:p>
          <a:p>
            <a:pPr marL="514350" indent="-514350">
              <a:buFont typeface="+mj-lt"/>
              <a:buAutoNum type="arabicPeriod"/>
            </a:pPr>
            <a:r>
              <a:rPr lang="et-EE" noProof="0" dirty="0"/>
              <a:t>Teepiirdesüsteem</a:t>
            </a:r>
          </a:p>
          <a:p>
            <a:pPr marL="514350" indent="-514350">
              <a:buFont typeface="+mj-lt"/>
              <a:buAutoNum type="arabicPeriod"/>
            </a:pPr>
            <a:r>
              <a:rPr lang="et-EE" noProof="0" dirty="0"/>
              <a:t>Maastikukujundus ja müratõke</a:t>
            </a:r>
          </a:p>
          <a:p>
            <a:pPr marL="514350" indent="-514350">
              <a:buFont typeface="+mj-lt"/>
              <a:buAutoNum type="arabicPeriod"/>
            </a:pPr>
            <a:r>
              <a:rPr lang="et-EE" noProof="0" dirty="0"/>
              <a:t>Tehnovõrk</a:t>
            </a:r>
          </a:p>
        </p:txBody>
      </p:sp>
    </p:spTree>
    <p:extLst>
      <p:ext uri="{BB962C8B-B14F-4D97-AF65-F5344CB8AC3E}">
        <p14:creationId xmlns:p14="http://schemas.microsoft.com/office/powerpoint/2010/main" val="304116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CBBB3-5882-E2A0-D839-1B7039FA65DE}"/>
              </a:ext>
            </a:extLst>
          </p:cNvPr>
          <p:cNvSpPr>
            <a:spLocks noGrp="1"/>
          </p:cNvSpPr>
          <p:nvPr>
            <p:ph type="title"/>
          </p:nvPr>
        </p:nvSpPr>
        <p:spPr/>
        <p:txBody>
          <a:bodyPr>
            <a:normAutofit fontScale="90000"/>
          </a:bodyPr>
          <a:lstStyle/>
          <a:p>
            <a:r>
              <a:rPr lang="en-US" dirty="0" err="1"/>
              <a:t>TrAm</a:t>
            </a:r>
            <a:r>
              <a:rPr lang="en-US" dirty="0"/>
              <a:t> TPJ = </a:t>
            </a:r>
            <a:r>
              <a:rPr lang="en-US" dirty="0" err="1"/>
              <a:t>ühtne</a:t>
            </a:r>
            <a:r>
              <a:rPr lang="en-US" dirty="0"/>
              <a:t> </a:t>
            </a:r>
            <a:r>
              <a:rPr lang="en-US" dirty="0" err="1"/>
              <a:t>dokument</a:t>
            </a:r>
            <a:br>
              <a:rPr lang="en-US" dirty="0"/>
            </a:br>
            <a:r>
              <a:rPr lang="en-US" sz="2800" dirty="0">
                <a:highlight>
                  <a:srgbClr val="00FFFF"/>
                </a:highlight>
              </a:rPr>
              <a:t>TPN </a:t>
            </a:r>
            <a:r>
              <a:rPr lang="en-US" sz="2800" dirty="0" err="1">
                <a:highlight>
                  <a:srgbClr val="00FFFF"/>
                </a:highlight>
              </a:rPr>
              <a:t>raames</a:t>
            </a:r>
            <a:r>
              <a:rPr lang="en-US" sz="2800" dirty="0">
                <a:highlight>
                  <a:srgbClr val="00FFFF"/>
                </a:highlight>
              </a:rPr>
              <a:t> </a:t>
            </a:r>
            <a:r>
              <a:rPr lang="en-US" sz="2800" dirty="0" err="1">
                <a:highlight>
                  <a:srgbClr val="00FFFF"/>
                </a:highlight>
              </a:rPr>
              <a:t>eraldi</a:t>
            </a:r>
            <a:r>
              <a:rPr lang="en-US" sz="2800" dirty="0">
                <a:highlight>
                  <a:srgbClr val="00FFFF"/>
                </a:highlight>
              </a:rPr>
              <a:t> </a:t>
            </a:r>
            <a:r>
              <a:rPr lang="en-US" sz="2800" dirty="0" err="1">
                <a:highlight>
                  <a:srgbClr val="00FFFF"/>
                </a:highlight>
              </a:rPr>
              <a:t>failid</a:t>
            </a:r>
            <a:r>
              <a:rPr lang="en-US" sz="2800" dirty="0">
                <a:highlight>
                  <a:srgbClr val="00FFFF"/>
                </a:highlight>
              </a:rPr>
              <a:t> – </a:t>
            </a:r>
            <a:r>
              <a:rPr lang="en-US" sz="2800" dirty="0" err="1">
                <a:highlight>
                  <a:srgbClr val="00FFFF"/>
                </a:highlight>
              </a:rPr>
              <a:t>tekst</a:t>
            </a:r>
            <a:r>
              <a:rPr lang="en-US" sz="2800" dirty="0">
                <a:highlight>
                  <a:srgbClr val="00FFFF"/>
                </a:highlight>
              </a:rPr>
              <a:t>, </a:t>
            </a:r>
            <a:r>
              <a:rPr lang="en-US" sz="2800" dirty="0" err="1">
                <a:highlight>
                  <a:srgbClr val="00FFFF"/>
                </a:highlight>
              </a:rPr>
              <a:t>graafika</a:t>
            </a:r>
            <a:r>
              <a:rPr lang="en-US" sz="2800" dirty="0">
                <a:highlight>
                  <a:srgbClr val="00FFFF"/>
                </a:highlight>
              </a:rPr>
              <a:t> ja </a:t>
            </a:r>
            <a:r>
              <a:rPr lang="en-US" sz="2800" dirty="0" err="1">
                <a:highlight>
                  <a:srgbClr val="00FFFF"/>
                </a:highlight>
              </a:rPr>
              <a:t>tabelid</a:t>
            </a:r>
            <a:br>
              <a:rPr lang="en-US" sz="2800" dirty="0">
                <a:highlight>
                  <a:srgbClr val="00FFFF"/>
                </a:highlight>
              </a:rPr>
            </a:br>
            <a:r>
              <a:rPr lang="en-US" sz="2200" dirty="0">
                <a:hlinkClick r:id="rId2"/>
              </a:rPr>
              <a:t>KT_025_J29_r2_Teede projekteerimine.pdf</a:t>
            </a:r>
            <a:r>
              <a:rPr lang="en-US" sz="2200" dirty="0"/>
              <a:t> ja pdf/dwg </a:t>
            </a:r>
            <a:r>
              <a:rPr lang="en-US" sz="2200" dirty="0" err="1">
                <a:solidFill>
                  <a:srgbClr val="FF0000"/>
                </a:solidFill>
              </a:rPr>
              <a:t>kuid</a:t>
            </a:r>
            <a:r>
              <a:rPr lang="en-US" sz="2200" dirty="0">
                <a:solidFill>
                  <a:srgbClr val="FF0000"/>
                </a:solidFill>
              </a:rPr>
              <a:t> </a:t>
            </a:r>
            <a:r>
              <a:rPr lang="en-US" sz="2200" dirty="0" err="1">
                <a:solidFill>
                  <a:srgbClr val="FF0000"/>
                </a:solidFill>
              </a:rPr>
              <a:t>joonised</a:t>
            </a:r>
            <a:r>
              <a:rPr lang="en-US" sz="2200" dirty="0">
                <a:solidFill>
                  <a:srgbClr val="FF0000"/>
                </a:solidFill>
              </a:rPr>
              <a:t> on </a:t>
            </a:r>
            <a:r>
              <a:rPr lang="en-US" sz="2200" dirty="0" err="1">
                <a:solidFill>
                  <a:srgbClr val="FF0000"/>
                </a:solidFill>
              </a:rPr>
              <a:t>ikka</a:t>
            </a:r>
            <a:r>
              <a:rPr lang="en-US" sz="2200" dirty="0">
                <a:solidFill>
                  <a:srgbClr val="FF0000"/>
                </a:solidFill>
              </a:rPr>
              <a:t> </a:t>
            </a:r>
            <a:r>
              <a:rPr lang="en-US" sz="2200" dirty="0" err="1">
                <a:solidFill>
                  <a:srgbClr val="FF0000"/>
                </a:solidFill>
              </a:rPr>
              <a:t>vigased</a:t>
            </a:r>
            <a:endParaRPr lang="en-US" dirty="0">
              <a:solidFill>
                <a:srgbClr val="FF0000"/>
              </a:solidFill>
            </a:endParaRPr>
          </a:p>
        </p:txBody>
      </p:sp>
      <p:sp>
        <p:nvSpPr>
          <p:cNvPr id="3" name="Content Placeholder 2">
            <a:extLst>
              <a:ext uri="{FF2B5EF4-FFF2-40B4-BE49-F238E27FC236}">
                <a16:creationId xmlns:a16="http://schemas.microsoft.com/office/drawing/2014/main" id="{AAA97063-7BCD-0220-4C85-C523102F8B25}"/>
              </a:ext>
            </a:extLst>
          </p:cNvPr>
          <p:cNvSpPr>
            <a:spLocks noGrp="1"/>
          </p:cNvSpPr>
          <p:nvPr>
            <p:ph idx="1"/>
          </p:nvPr>
        </p:nvSpPr>
        <p:spPr>
          <a:xfrm>
            <a:off x="838200" y="1825625"/>
            <a:ext cx="10515600" cy="4822650"/>
          </a:xfrm>
        </p:spPr>
        <p:txBody>
          <a:bodyPr>
            <a:normAutofit fontScale="55000" lnSpcReduction="20000"/>
          </a:bodyPr>
          <a:lstStyle/>
          <a:p>
            <a:pPr marL="514350" indent="-514350">
              <a:buFont typeface="+mj-lt"/>
              <a:buAutoNum type="arabicPeriod"/>
            </a:pPr>
            <a:r>
              <a:rPr lang="et-EE" dirty="0"/>
              <a:t>Üldsätted</a:t>
            </a:r>
          </a:p>
          <a:p>
            <a:pPr marL="514350" indent="-514350">
              <a:buFont typeface="+mj-lt"/>
              <a:buAutoNum type="arabicPeriod"/>
            </a:pPr>
            <a:r>
              <a:rPr lang="et-EE" dirty="0"/>
              <a:t>Ristlõike põhielemendid</a:t>
            </a:r>
            <a:r>
              <a:rPr lang="en-US" dirty="0"/>
              <a:t> – </a:t>
            </a:r>
            <a:r>
              <a:rPr lang="en-US" dirty="0" err="1"/>
              <a:t>sõidurajad</a:t>
            </a:r>
            <a:r>
              <a:rPr lang="en-US" dirty="0"/>
              <a:t>, </a:t>
            </a:r>
            <a:r>
              <a:rPr lang="en-US" dirty="0" err="1"/>
              <a:t>laiused</a:t>
            </a:r>
            <a:endParaRPr lang="et-EE" dirty="0"/>
          </a:p>
          <a:p>
            <a:pPr marL="514350" indent="-514350">
              <a:buFont typeface="+mj-lt"/>
              <a:buAutoNum type="arabicPeriod"/>
            </a:pPr>
            <a:r>
              <a:rPr lang="et-EE" dirty="0"/>
              <a:t>Geomeetria - </a:t>
            </a:r>
            <a:r>
              <a:rPr lang="en-US" dirty="0" err="1"/>
              <a:t>kõrgusgabariidid</a:t>
            </a:r>
            <a:endParaRPr lang="et-EE" dirty="0"/>
          </a:p>
          <a:p>
            <a:pPr marL="514350" indent="-514350">
              <a:buFont typeface="+mj-lt"/>
              <a:buAutoNum type="arabicPeriod"/>
            </a:pPr>
            <a:r>
              <a:rPr lang="et-EE" dirty="0"/>
              <a:t>Ristmikud ja liiklussõlmed - nähtavus, pöörde</a:t>
            </a:r>
            <a:r>
              <a:rPr lang="en-US" dirty="0" err="1"/>
              <a:t>koridorid</a:t>
            </a:r>
            <a:r>
              <a:rPr lang="en-US" dirty="0"/>
              <a:t>, </a:t>
            </a:r>
            <a:r>
              <a:rPr lang="en-US" dirty="0" err="1"/>
              <a:t>rambi</a:t>
            </a:r>
            <a:r>
              <a:rPr lang="en-US" dirty="0"/>
              <a:t> </a:t>
            </a:r>
            <a:r>
              <a:rPr lang="en-US" dirty="0" err="1"/>
              <a:t>raadius</a:t>
            </a:r>
            <a:endParaRPr lang="et-EE" dirty="0"/>
          </a:p>
          <a:p>
            <a:pPr marL="514350" indent="-514350">
              <a:buFont typeface="+mj-lt"/>
              <a:buAutoNum type="arabicPeriod"/>
            </a:pPr>
            <a:r>
              <a:rPr lang="et-EE" dirty="0"/>
              <a:t>Konstruktsioon – </a:t>
            </a:r>
            <a:r>
              <a:rPr lang="en-US" dirty="0"/>
              <a:t>ERALDI JUHEND</a:t>
            </a:r>
          </a:p>
          <a:p>
            <a:pPr marL="514350" indent="-514350">
              <a:buFont typeface="+mj-lt"/>
              <a:buAutoNum type="arabicPeriod"/>
            </a:pPr>
            <a:r>
              <a:rPr lang="en-US" dirty="0" err="1"/>
              <a:t>Rajatis</a:t>
            </a:r>
            <a:r>
              <a:rPr lang="en-US" dirty="0"/>
              <a:t> – </a:t>
            </a:r>
            <a:r>
              <a:rPr lang="en-US" dirty="0" err="1"/>
              <a:t>loomarajatised</a:t>
            </a:r>
            <a:r>
              <a:rPr lang="en-US" dirty="0"/>
              <a:t> (</a:t>
            </a:r>
            <a:r>
              <a:rPr lang="en-US" dirty="0" err="1"/>
              <a:t>ökodukt</a:t>
            </a:r>
            <a:r>
              <a:rPr lang="en-US" dirty="0"/>
              <a:t>, </a:t>
            </a:r>
            <a:r>
              <a:rPr lang="en-US" dirty="0" err="1"/>
              <a:t>altpääs</a:t>
            </a:r>
            <a:r>
              <a:rPr lang="en-US" dirty="0"/>
              <a:t>, </a:t>
            </a:r>
            <a:r>
              <a:rPr lang="en-US" dirty="0" err="1"/>
              <a:t>humadukt</a:t>
            </a:r>
            <a:r>
              <a:rPr lang="en-US" dirty="0"/>
              <a:t>)</a:t>
            </a:r>
            <a:endParaRPr lang="et-EE" dirty="0"/>
          </a:p>
          <a:p>
            <a:pPr marL="514350" indent="-514350">
              <a:buFont typeface="+mj-lt"/>
              <a:buAutoNum type="arabicPeriod"/>
            </a:pPr>
            <a:r>
              <a:rPr lang="et-EE" dirty="0"/>
              <a:t>Kergliiklustee ja jalgrattarada</a:t>
            </a:r>
            <a:r>
              <a:rPr lang="en-US" dirty="0"/>
              <a:t> – </a:t>
            </a:r>
            <a:r>
              <a:rPr lang="en-US" dirty="0" err="1"/>
              <a:t>põhjalik</a:t>
            </a:r>
            <a:r>
              <a:rPr lang="en-US" dirty="0"/>
              <a:t> </a:t>
            </a:r>
            <a:r>
              <a:rPr lang="en-US" dirty="0" err="1"/>
              <a:t>lahtiseletus</a:t>
            </a:r>
            <a:endParaRPr lang="et-EE" dirty="0"/>
          </a:p>
          <a:p>
            <a:pPr marL="514350" indent="-514350">
              <a:buFont typeface="+mj-lt"/>
              <a:buAutoNum type="arabicPeriod"/>
            </a:pPr>
            <a:r>
              <a:rPr lang="et-EE" dirty="0"/>
              <a:t>Bussipeatus</a:t>
            </a:r>
            <a:r>
              <a:rPr lang="en-US" dirty="0"/>
              <a:t> – </a:t>
            </a:r>
            <a:r>
              <a:rPr lang="en-US" dirty="0" err="1"/>
              <a:t>põhjalik</a:t>
            </a:r>
            <a:r>
              <a:rPr lang="en-US" dirty="0"/>
              <a:t> </a:t>
            </a:r>
            <a:r>
              <a:rPr lang="en-US" dirty="0" err="1"/>
              <a:t>lahtiseletus</a:t>
            </a:r>
            <a:endParaRPr lang="et-EE" dirty="0"/>
          </a:p>
          <a:p>
            <a:pPr marL="514350" indent="-514350">
              <a:buFont typeface="+mj-lt"/>
              <a:buAutoNum type="arabicPeriod"/>
            </a:pPr>
            <a:r>
              <a:rPr lang="et-EE" dirty="0"/>
              <a:t>Liikluskorraldus</a:t>
            </a:r>
            <a:r>
              <a:rPr lang="en-US" dirty="0"/>
              <a:t> – </a:t>
            </a:r>
            <a:r>
              <a:rPr lang="en-US" dirty="0" err="1"/>
              <a:t>künnised</a:t>
            </a:r>
            <a:r>
              <a:rPr lang="en-US" dirty="0"/>
              <a:t>, </a:t>
            </a:r>
            <a:r>
              <a:rPr lang="en-US" dirty="0" err="1"/>
              <a:t>loomataristu</a:t>
            </a:r>
            <a:endParaRPr lang="et-EE" dirty="0"/>
          </a:p>
          <a:p>
            <a:pPr marL="514350" indent="-514350">
              <a:buFont typeface="+mj-lt"/>
              <a:buAutoNum type="arabicPeriod"/>
            </a:pPr>
            <a:r>
              <a:rPr lang="et-EE" dirty="0"/>
              <a:t>Teepiirdesüsteem</a:t>
            </a:r>
            <a:r>
              <a:rPr lang="en-US" dirty="0"/>
              <a:t> – ERALDI JUHEND</a:t>
            </a:r>
            <a:endParaRPr lang="et-EE" dirty="0"/>
          </a:p>
          <a:p>
            <a:pPr marL="514350" indent="-514350">
              <a:buFont typeface="+mj-lt"/>
              <a:buAutoNum type="arabicPeriod"/>
            </a:pPr>
            <a:r>
              <a:rPr lang="et-EE" dirty="0"/>
              <a:t>Maastikukujundus ja müratõke</a:t>
            </a:r>
            <a:r>
              <a:rPr lang="en-US" dirty="0"/>
              <a:t> - </a:t>
            </a:r>
            <a:r>
              <a:rPr lang="en-US" dirty="0" err="1"/>
              <a:t>minimaalselt</a:t>
            </a:r>
            <a:endParaRPr lang="et-EE" dirty="0"/>
          </a:p>
          <a:p>
            <a:pPr marL="514350" indent="-514350">
              <a:buFont typeface="+mj-lt"/>
              <a:buAutoNum type="arabicPeriod"/>
            </a:pPr>
            <a:r>
              <a:rPr lang="et-EE" dirty="0"/>
              <a:t>Tehnovõrk</a:t>
            </a:r>
            <a:r>
              <a:rPr lang="en-US" dirty="0"/>
              <a:t> – ERALDI JUHEND</a:t>
            </a:r>
          </a:p>
          <a:p>
            <a:pPr marL="514350" indent="-514350">
              <a:buFont typeface="+mj-lt"/>
              <a:buAutoNum type="arabicPeriod"/>
            </a:pPr>
            <a:r>
              <a:rPr lang="en-US" dirty="0" err="1">
                <a:highlight>
                  <a:srgbClr val="FFFF00"/>
                </a:highlight>
              </a:rPr>
              <a:t>Vormistamine</a:t>
            </a:r>
            <a:r>
              <a:rPr lang="en-US" dirty="0">
                <a:highlight>
                  <a:srgbClr val="FFFF00"/>
                </a:highlight>
              </a:rPr>
              <a:t>, </a:t>
            </a:r>
            <a:r>
              <a:rPr lang="en-US" dirty="0" err="1">
                <a:highlight>
                  <a:srgbClr val="FFFF00"/>
                </a:highlight>
              </a:rPr>
              <a:t>auditeerimine</a:t>
            </a:r>
            <a:endParaRPr lang="en-US" dirty="0">
              <a:highlight>
                <a:srgbClr val="FFFF00"/>
              </a:highlight>
            </a:endParaRPr>
          </a:p>
          <a:p>
            <a:pPr marL="514350" indent="-514350">
              <a:buFont typeface="+mj-lt"/>
              <a:buAutoNum type="arabicPeriod"/>
            </a:pPr>
            <a:r>
              <a:rPr lang="en-US" dirty="0" err="1"/>
              <a:t>Parklad</a:t>
            </a:r>
            <a:r>
              <a:rPr lang="en-US" dirty="0"/>
              <a:t>, </a:t>
            </a:r>
            <a:r>
              <a:rPr lang="en-US" dirty="0" err="1"/>
              <a:t>puhkekohad</a:t>
            </a:r>
            <a:r>
              <a:rPr lang="en-US" dirty="0"/>
              <a:t>, </a:t>
            </a:r>
            <a:r>
              <a:rPr lang="en-US" dirty="0" err="1"/>
              <a:t>teenindusjaamad</a:t>
            </a:r>
            <a:r>
              <a:rPr lang="en-US" dirty="0"/>
              <a:t> (TPN </a:t>
            </a:r>
            <a:r>
              <a:rPr lang="en-US" dirty="0" err="1"/>
              <a:t>geomeetriast</a:t>
            </a:r>
            <a:r>
              <a:rPr lang="en-US" dirty="0"/>
              <a:t>)</a:t>
            </a:r>
          </a:p>
          <a:p>
            <a:pPr marL="514350" indent="-514350">
              <a:buFont typeface="+mj-lt"/>
              <a:buAutoNum type="arabicPeriod"/>
            </a:pPr>
            <a:r>
              <a:rPr lang="en-US" dirty="0" err="1">
                <a:highlight>
                  <a:srgbClr val="FFFF00"/>
                </a:highlight>
              </a:rPr>
              <a:t>Keskkonnahoidliku</a:t>
            </a:r>
            <a:r>
              <a:rPr lang="en-US" dirty="0">
                <a:highlight>
                  <a:srgbClr val="FFFF00"/>
                </a:highlight>
              </a:rPr>
              <a:t> tee </a:t>
            </a:r>
            <a:r>
              <a:rPr lang="en-US" dirty="0" err="1">
                <a:highlight>
                  <a:srgbClr val="FFFF00"/>
                </a:highlight>
              </a:rPr>
              <a:t>projekteerimine</a:t>
            </a:r>
            <a:endParaRPr lang="en-US" dirty="0">
              <a:highlight>
                <a:srgbClr val="FFFF00"/>
              </a:highlight>
            </a:endParaRPr>
          </a:p>
          <a:p>
            <a:pPr marL="514350" indent="-514350">
              <a:buFont typeface="+mj-lt"/>
              <a:buAutoNum type="arabicPeriod"/>
            </a:pPr>
            <a:r>
              <a:rPr lang="en-US" dirty="0" err="1">
                <a:highlight>
                  <a:srgbClr val="FFFF00"/>
                </a:highlight>
              </a:rPr>
              <a:t>Teehooldusega</a:t>
            </a:r>
            <a:r>
              <a:rPr lang="en-US" dirty="0">
                <a:highlight>
                  <a:srgbClr val="FFFF00"/>
                </a:highlight>
              </a:rPr>
              <a:t> </a:t>
            </a:r>
            <a:r>
              <a:rPr lang="en-US" dirty="0" err="1">
                <a:highlight>
                  <a:srgbClr val="FFFF00"/>
                </a:highlight>
              </a:rPr>
              <a:t>seotud</a:t>
            </a:r>
            <a:r>
              <a:rPr lang="en-US" dirty="0">
                <a:highlight>
                  <a:srgbClr val="FFFF00"/>
                </a:highlight>
              </a:rPr>
              <a:t> </a:t>
            </a:r>
            <a:r>
              <a:rPr lang="en-US" dirty="0" err="1">
                <a:highlight>
                  <a:srgbClr val="FFFF00"/>
                </a:highlight>
              </a:rPr>
              <a:t>lisanõuded</a:t>
            </a:r>
            <a:endParaRPr lang="et-EE" dirty="0">
              <a:highlight>
                <a:srgbClr val="FFFF00"/>
              </a:highlight>
            </a:endParaRPr>
          </a:p>
          <a:p>
            <a:endParaRPr lang="en-US" dirty="0"/>
          </a:p>
        </p:txBody>
      </p:sp>
    </p:spTree>
    <p:extLst>
      <p:ext uri="{BB962C8B-B14F-4D97-AF65-F5344CB8AC3E}">
        <p14:creationId xmlns:p14="http://schemas.microsoft.com/office/powerpoint/2010/main" val="270888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32AA6-D814-80B1-5D51-E3A22BA40F9C}"/>
              </a:ext>
            </a:extLst>
          </p:cNvPr>
          <p:cNvSpPr>
            <a:spLocks noGrp="1"/>
          </p:cNvSpPr>
          <p:nvPr>
            <p:ph type="title"/>
          </p:nvPr>
        </p:nvSpPr>
        <p:spPr/>
        <p:txBody>
          <a:bodyPr/>
          <a:lstStyle/>
          <a:p>
            <a:r>
              <a:rPr lang="en-US" dirty="0"/>
              <a:t>M2 (2020) </a:t>
            </a:r>
            <a:r>
              <a:rPr lang="en-US" sz="2800" dirty="0">
                <a:hlinkClick r:id="rId2"/>
              </a:rPr>
              <a:t>Tee </a:t>
            </a:r>
            <a:r>
              <a:rPr lang="en-US" sz="2800" dirty="0" err="1">
                <a:hlinkClick r:id="rId2"/>
              </a:rPr>
              <a:t>ehitusprojektile</a:t>
            </a:r>
            <a:r>
              <a:rPr lang="en-US" sz="2800" dirty="0">
                <a:hlinkClick r:id="rId2"/>
              </a:rPr>
              <a:t> </a:t>
            </a:r>
            <a:r>
              <a:rPr lang="en-US" sz="2800" dirty="0" err="1">
                <a:hlinkClick r:id="rId2"/>
              </a:rPr>
              <a:t>esitatavad</a:t>
            </a:r>
            <a:r>
              <a:rPr lang="en-US" sz="2800" dirty="0">
                <a:hlinkClick r:id="rId2"/>
              </a:rPr>
              <a:t> </a:t>
            </a:r>
            <a:r>
              <a:rPr lang="en-US" sz="2800" dirty="0" err="1">
                <a:hlinkClick r:id="rId2"/>
              </a:rPr>
              <a:t>nõuded-Riigi</a:t>
            </a:r>
            <a:r>
              <a:rPr lang="en-US" sz="2800" dirty="0">
                <a:hlinkClick r:id="rId2"/>
              </a:rPr>
              <a:t> </a:t>
            </a:r>
            <a:r>
              <a:rPr lang="en-US" sz="2800" dirty="0" err="1">
                <a:hlinkClick r:id="rId2"/>
              </a:rPr>
              <a:t>Teataja</a:t>
            </a:r>
            <a:endParaRPr lang="en-US" sz="2800" dirty="0"/>
          </a:p>
        </p:txBody>
      </p:sp>
      <p:sp>
        <p:nvSpPr>
          <p:cNvPr id="3" name="Content Placeholder 2">
            <a:extLst>
              <a:ext uri="{FF2B5EF4-FFF2-40B4-BE49-F238E27FC236}">
                <a16:creationId xmlns:a16="http://schemas.microsoft.com/office/drawing/2014/main" id="{DC903122-9B00-247C-99DB-C4B708A2EBFA}"/>
              </a:ext>
            </a:extLst>
          </p:cNvPr>
          <p:cNvSpPr>
            <a:spLocks noGrp="1"/>
          </p:cNvSpPr>
          <p:nvPr>
            <p:ph idx="1"/>
          </p:nvPr>
        </p:nvSpPr>
        <p:spPr>
          <a:xfrm>
            <a:off x="838200" y="1825625"/>
            <a:ext cx="10515600" cy="4495480"/>
          </a:xfrm>
        </p:spPr>
        <p:txBody>
          <a:bodyPr>
            <a:normAutofit fontScale="70000" lnSpcReduction="20000"/>
          </a:bodyPr>
          <a:lstStyle/>
          <a:p>
            <a:pPr marL="514350" indent="-514350">
              <a:buFont typeface="+mj-lt"/>
              <a:buAutoNum type="arabicPeriod"/>
            </a:pPr>
            <a:r>
              <a:rPr lang="en-US" dirty="0" err="1"/>
              <a:t>Üldnõuded</a:t>
            </a:r>
            <a:r>
              <a:rPr lang="en-US" dirty="0"/>
              <a:t> (</a:t>
            </a:r>
            <a:r>
              <a:rPr lang="en-US" dirty="0" err="1"/>
              <a:t>graafika</a:t>
            </a:r>
            <a:r>
              <a:rPr lang="en-US" dirty="0"/>
              <a:t>, </a:t>
            </a:r>
            <a:r>
              <a:rPr lang="en-US" dirty="0" err="1"/>
              <a:t>seletuskiri</a:t>
            </a:r>
            <a:r>
              <a:rPr lang="en-US" dirty="0"/>
              <a:t>, </a:t>
            </a:r>
            <a:r>
              <a:rPr lang="en-US" dirty="0" err="1"/>
              <a:t>töömahud</a:t>
            </a:r>
            <a:r>
              <a:rPr lang="en-US" dirty="0"/>
              <a:t>), EP/PP/TP</a:t>
            </a:r>
          </a:p>
          <a:p>
            <a:pPr lvl="1"/>
            <a:r>
              <a:rPr lang="en-US" dirty="0" err="1"/>
              <a:t>Avalikele</a:t>
            </a:r>
            <a:r>
              <a:rPr lang="en-US" dirty="0"/>
              <a:t> </a:t>
            </a:r>
            <a:r>
              <a:rPr lang="en-US" dirty="0" err="1"/>
              <a:t>teedele</a:t>
            </a:r>
            <a:r>
              <a:rPr lang="en-US" dirty="0"/>
              <a:t> ja </a:t>
            </a:r>
            <a:r>
              <a:rPr lang="en-US" dirty="0" err="1"/>
              <a:t>avalikkusele</a:t>
            </a:r>
            <a:r>
              <a:rPr lang="en-US" dirty="0"/>
              <a:t> </a:t>
            </a:r>
            <a:r>
              <a:rPr lang="en-US" dirty="0" err="1"/>
              <a:t>suunatud</a:t>
            </a:r>
            <a:r>
              <a:rPr lang="en-US" dirty="0"/>
              <a:t> </a:t>
            </a:r>
            <a:r>
              <a:rPr lang="en-US" dirty="0" err="1"/>
              <a:t>erateedele</a:t>
            </a:r>
            <a:endParaRPr lang="en-US" dirty="0"/>
          </a:p>
          <a:p>
            <a:pPr lvl="1"/>
            <a:r>
              <a:rPr lang="en-US" dirty="0" err="1"/>
              <a:t>Graafiline</a:t>
            </a:r>
            <a:r>
              <a:rPr lang="en-US" dirty="0"/>
              <a:t> </a:t>
            </a:r>
            <a:r>
              <a:rPr lang="en-US" dirty="0" err="1"/>
              <a:t>osa</a:t>
            </a:r>
            <a:r>
              <a:rPr lang="en-US" dirty="0"/>
              <a:t> </a:t>
            </a:r>
            <a:r>
              <a:rPr lang="en-US" dirty="0" err="1"/>
              <a:t>koosneb</a:t>
            </a:r>
            <a:r>
              <a:rPr lang="en-US" dirty="0"/>
              <a:t> </a:t>
            </a:r>
            <a:r>
              <a:rPr lang="en-US" dirty="0" err="1"/>
              <a:t>joonistest</a:t>
            </a:r>
            <a:r>
              <a:rPr lang="en-US" dirty="0"/>
              <a:t> VÕI </a:t>
            </a:r>
            <a:r>
              <a:rPr lang="en-US" dirty="0" err="1"/>
              <a:t>infomudelist</a:t>
            </a:r>
            <a:r>
              <a:rPr lang="en-US" dirty="0"/>
              <a:t> VÕI </a:t>
            </a:r>
            <a:r>
              <a:rPr lang="en-US" dirty="0" err="1"/>
              <a:t>nende</a:t>
            </a:r>
            <a:r>
              <a:rPr lang="en-US" dirty="0"/>
              <a:t> </a:t>
            </a:r>
            <a:r>
              <a:rPr lang="en-US" dirty="0" err="1"/>
              <a:t>kombinatsioonist</a:t>
            </a:r>
            <a:r>
              <a:rPr lang="en-US" dirty="0"/>
              <a:t> (C3D, BIM)</a:t>
            </a:r>
          </a:p>
          <a:p>
            <a:pPr marL="514350" indent="-514350">
              <a:buFont typeface="+mj-lt"/>
              <a:buAutoNum type="arabicPeriod"/>
            </a:pPr>
            <a:r>
              <a:rPr lang="en-US" dirty="0" err="1"/>
              <a:t>Staadiumid</a:t>
            </a:r>
            <a:r>
              <a:rPr lang="en-US" dirty="0"/>
              <a:t> – </a:t>
            </a:r>
            <a:r>
              <a:rPr lang="en-US" dirty="0" err="1"/>
              <a:t>eskiis</a:t>
            </a:r>
            <a:r>
              <a:rPr lang="en-US" dirty="0"/>
              <a:t>-eel-</a:t>
            </a:r>
            <a:r>
              <a:rPr lang="en-US" dirty="0" err="1"/>
              <a:t>põhi</a:t>
            </a:r>
            <a:r>
              <a:rPr lang="en-US" dirty="0"/>
              <a:t>-</a:t>
            </a:r>
            <a:r>
              <a:rPr lang="en-US" dirty="0" err="1"/>
              <a:t>töö</a:t>
            </a:r>
            <a:r>
              <a:rPr lang="en-US" dirty="0"/>
              <a:t>; </a:t>
            </a:r>
            <a:r>
              <a:rPr lang="en-US" dirty="0" err="1"/>
              <a:t>muutmine</a:t>
            </a:r>
            <a:r>
              <a:rPr lang="en-US" dirty="0"/>
              <a:t>.</a:t>
            </a:r>
          </a:p>
          <a:p>
            <a:pPr lvl="1"/>
            <a:r>
              <a:rPr lang="en-US" dirty="0"/>
              <a:t>EP: </a:t>
            </a:r>
            <a:r>
              <a:rPr lang="en-US" dirty="0" err="1"/>
              <a:t>maavajaduse</a:t>
            </a:r>
            <a:r>
              <a:rPr lang="en-US" dirty="0"/>
              <a:t>, </a:t>
            </a:r>
            <a:r>
              <a:rPr lang="en-US" dirty="0" err="1"/>
              <a:t>teostatavuse</a:t>
            </a:r>
            <a:r>
              <a:rPr lang="en-US" dirty="0"/>
              <a:t> ja </a:t>
            </a:r>
            <a:r>
              <a:rPr lang="en-US" dirty="0" err="1"/>
              <a:t>maksumuse</a:t>
            </a:r>
            <a:r>
              <a:rPr lang="en-US" dirty="0"/>
              <a:t> </a:t>
            </a:r>
            <a:r>
              <a:rPr lang="en-US" dirty="0" err="1"/>
              <a:t>hinnangu</a:t>
            </a:r>
            <a:r>
              <a:rPr lang="en-US" dirty="0"/>
              <a:t> </a:t>
            </a:r>
            <a:r>
              <a:rPr lang="en-US" dirty="0" err="1"/>
              <a:t>tarbeks</a:t>
            </a:r>
            <a:r>
              <a:rPr lang="en-US" dirty="0"/>
              <a:t>, </a:t>
            </a:r>
            <a:r>
              <a:rPr lang="en-US" dirty="0" err="1"/>
              <a:t>võimalik</a:t>
            </a:r>
            <a:r>
              <a:rPr lang="en-US" dirty="0"/>
              <a:t> ka PE-</a:t>
            </a:r>
            <a:r>
              <a:rPr lang="en-US" dirty="0" err="1"/>
              <a:t>hankeks</a:t>
            </a:r>
            <a:endParaRPr lang="en-US" dirty="0"/>
          </a:p>
          <a:p>
            <a:pPr lvl="1"/>
            <a:r>
              <a:rPr lang="en-US" dirty="0"/>
              <a:t>PP: </a:t>
            </a:r>
            <a:r>
              <a:rPr lang="en-US" dirty="0" err="1"/>
              <a:t>reeglina</a:t>
            </a:r>
            <a:r>
              <a:rPr lang="en-US" dirty="0"/>
              <a:t> </a:t>
            </a:r>
            <a:r>
              <a:rPr lang="en-US" dirty="0" err="1"/>
              <a:t>ehitushanke</a:t>
            </a:r>
            <a:r>
              <a:rPr lang="en-US" dirty="0"/>
              <a:t> </a:t>
            </a:r>
            <a:r>
              <a:rPr lang="en-US" dirty="0" err="1"/>
              <a:t>korraldamiseks</a:t>
            </a:r>
            <a:endParaRPr lang="en-US" dirty="0"/>
          </a:p>
          <a:p>
            <a:pPr marL="514350" indent="-514350">
              <a:buFont typeface="+mj-lt"/>
              <a:buAutoNum type="arabicPeriod"/>
            </a:pPr>
            <a:r>
              <a:rPr lang="en-US" dirty="0" err="1"/>
              <a:t>Nõuded</a:t>
            </a:r>
            <a:r>
              <a:rPr lang="en-US" dirty="0"/>
              <a:t> EP </a:t>
            </a:r>
            <a:r>
              <a:rPr lang="en-US" dirty="0" err="1"/>
              <a:t>staadiumis</a:t>
            </a:r>
            <a:endParaRPr lang="en-US" dirty="0"/>
          </a:p>
          <a:p>
            <a:pPr lvl="1"/>
            <a:r>
              <a:rPr lang="en-US" dirty="0" err="1"/>
              <a:t>teiste</a:t>
            </a:r>
            <a:r>
              <a:rPr lang="en-US" dirty="0"/>
              <a:t> </a:t>
            </a:r>
            <a:r>
              <a:rPr lang="en-US" dirty="0" err="1"/>
              <a:t>riikide</a:t>
            </a:r>
            <a:r>
              <a:rPr lang="en-US" dirty="0"/>
              <a:t> </a:t>
            </a:r>
            <a:r>
              <a:rPr lang="en-US" dirty="0" err="1"/>
              <a:t>normide</a:t>
            </a:r>
            <a:r>
              <a:rPr lang="en-US" dirty="0"/>
              <a:t> </a:t>
            </a:r>
            <a:r>
              <a:rPr lang="en-US" dirty="0" err="1"/>
              <a:t>kasutamise</a:t>
            </a:r>
            <a:r>
              <a:rPr lang="en-US" dirty="0"/>
              <a:t> </a:t>
            </a:r>
            <a:r>
              <a:rPr lang="en-US" dirty="0" err="1"/>
              <a:t>võimalus</a:t>
            </a:r>
            <a:r>
              <a:rPr lang="en-US" dirty="0"/>
              <a:t> (</a:t>
            </a:r>
            <a:r>
              <a:rPr lang="en-US" dirty="0" err="1"/>
              <a:t>tänane</a:t>
            </a:r>
            <a:r>
              <a:rPr lang="en-US" dirty="0"/>
              <a:t> M71 </a:t>
            </a:r>
            <a:r>
              <a:rPr lang="en-US" dirty="0" err="1"/>
              <a:t>ei</a:t>
            </a:r>
            <a:r>
              <a:rPr lang="en-US" dirty="0"/>
              <a:t> </a:t>
            </a:r>
            <a:r>
              <a:rPr lang="en-US" dirty="0" err="1"/>
              <a:t>sisalda</a:t>
            </a:r>
            <a:r>
              <a:rPr lang="en-US" dirty="0"/>
              <a:t>).</a:t>
            </a:r>
          </a:p>
          <a:p>
            <a:pPr lvl="1"/>
            <a:r>
              <a:rPr lang="en-US" dirty="0" err="1"/>
              <a:t>Seletuskiri</a:t>
            </a:r>
            <a:r>
              <a:rPr lang="en-US" dirty="0"/>
              <a:t> (</a:t>
            </a:r>
            <a:r>
              <a:rPr lang="en-US" dirty="0" err="1"/>
              <a:t>üldosa</a:t>
            </a:r>
            <a:r>
              <a:rPr lang="en-US" dirty="0"/>
              <a:t>, </a:t>
            </a:r>
            <a:r>
              <a:rPr lang="en-US" dirty="0" err="1"/>
              <a:t>olukorrakirjeldus</a:t>
            </a:r>
            <a:r>
              <a:rPr lang="en-US" dirty="0"/>
              <a:t>, </a:t>
            </a:r>
            <a:r>
              <a:rPr lang="en-US" dirty="0" err="1"/>
              <a:t>lahend</a:t>
            </a:r>
            <a:r>
              <a:rPr lang="en-US" dirty="0"/>
              <a:t>)</a:t>
            </a:r>
          </a:p>
          <a:p>
            <a:pPr lvl="1"/>
            <a:r>
              <a:rPr lang="en-US" dirty="0" err="1"/>
              <a:t>Graafika</a:t>
            </a:r>
            <a:r>
              <a:rPr lang="en-US" dirty="0"/>
              <a:t> </a:t>
            </a:r>
            <a:r>
              <a:rPr lang="en-US" dirty="0" err="1"/>
              <a:t>ulatuses</a:t>
            </a:r>
            <a:r>
              <a:rPr lang="en-US" dirty="0"/>
              <a:t>, mis on </a:t>
            </a:r>
            <a:r>
              <a:rPr lang="en-US" dirty="0" err="1"/>
              <a:t>vajalik</a:t>
            </a:r>
            <a:r>
              <a:rPr lang="en-US" dirty="0"/>
              <a:t> </a:t>
            </a:r>
            <a:r>
              <a:rPr lang="en-US" dirty="0" err="1"/>
              <a:t>ülesande</a:t>
            </a:r>
            <a:r>
              <a:rPr lang="en-US" dirty="0"/>
              <a:t> </a:t>
            </a:r>
            <a:r>
              <a:rPr lang="en-US" dirty="0" err="1"/>
              <a:t>piisavaks</a:t>
            </a:r>
            <a:r>
              <a:rPr lang="en-US" dirty="0"/>
              <a:t> </a:t>
            </a:r>
            <a:r>
              <a:rPr lang="en-US" dirty="0" err="1"/>
              <a:t>vastuseks</a:t>
            </a:r>
            <a:endParaRPr lang="en-US" dirty="0"/>
          </a:p>
          <a:p>
            <a:pPr lvl="2"/>
            <a:r>
              <a:rPr lang="en-US" dirty="0" err="1"/>
              <a:t>tellija</a:t>
            </a:r>
            <a:r>
              <a:rPr lang="en-US" dirty="0"/>
              <a:t> </a:t>
            </a:r>
            <a:r>
              <a:rPr lang="en-US" dirty="0" err="1"/>
              <a:t>soovib</a:t>
            </a:r>
            <a:r>
              <a:rPr lang="en-US" dirty="0"/>
              <a:t> </a:t>
            </a:r>
            <a:r>
              <a:rPr lang="en-US" dirty="0" err="1"/>
              <a:t>maksimaalset</a:t>
            </a:r>
            <a:r>
              <a:rPr lang="en-US" dirty="0"/>
              <a:t> </a:t>
            </a:r>
            <a:r>
              <a:rPr lang="en-US" dirty="0" err="1"/>
              <a:t>detailsust</a:t>
            </a:r>
            <a:r>
              <a:rPr lang="en-US" dirty="0"/>
              <a:t> ka </a:t>
            </a:r>
            <a:r>
              <a:rPr lang="en-US" dirty="0" err="1"/>
              <a:t>siis</a:t>
            </a:r>
            <a:r>
              <a:rPr lang="en-US" dirty="0"/>
              <a:t>, </a:t>
            </a:r>
            <a:r>
              <a:rPr lang="en-US" dirty="0" err="1"/>
              <a:t>kui</a:t>
            </a:r>
            <a:r>
              <a:rPr lang="en-US" dirty="0"/>
              <a:t> see </a:t>
            </a:r>
            <a:r>
              <a:rPr lang="en-US" dirty="0" err="1"/>
              <a:t>sisuliselt</a:t>
            </a:r>
            <a:r>
              <a:rPr lang="en-US" dirty="0"/>
              <a:t> </a:t>
            </a:r>
            <a:r>
              <a:rPr lang="en-US" dirty="0" err="1"/>
              <a:t>ei</a:t>
            </a:r>
            <a:r>
              <a:rPr lang="en-US" dirty="0"/>
              <a:t> ole </a:t>
            </a:r>
            <a:r>
              <a:rPr lang="en-US" dirty="0" err="1"/>
              <a:t>vajalik</a:t>
            </a:r>
            <a:endParaRPr lang="en-US" dirty="0"/>
          </a:p>
          <a:p>
            <a:pPr marL="514350" indent="-514350">
              <a:buFont typeface="+mj-lt"/>
              <a:buAutoNum type="arabicPeriod"/>
            </a:pPr>
            <a:r>
              <a:rPr lang="en-US" dirty="0" err="1"/>
              <a:t>Nõuded</a:t>
            </a:r>
            <a:r>
              <a:rPr lang="en-US" dirty="0"/>
              <a:t> PP </a:t>
            </a:r>
            <a:r>
              <a:rPr lang="en-US" dirty="0" err="1"/>
              <a:t>staadiumis</a:t>
            </a:r>
            <a:endParaRPr lang="en-US" dirty="0"/>
          </a:p>
          <a:p>
            <a:pPr lvl="1"/>
            <a:r>
              <a:rPr lang="en-US" dirty="0" err="1"/>
              <a:t>Seletuskiri</a:t>
            </a:r>
            <a:r>
              <a:rPr lang="en-US" dirty="0"/>
              <a:t> (</a:t>
            </a:r>
            <a:r>
              <a:rPr lang="en-US" dirty="0" err="1"/>
              <a:t>üldosa</a:t>
            </a:r>
            <a:r>
              <a:rPr lang="en-US" dirty="0"/>
              <a:t>, </a:t>
            </a:r>
            <a:r>
              <a:rPr lang="en-US" dirty="0" err="1"/>
              <a:t>olukorrakirjeldus</a:t>
            </a:r>
            <a:r>
              <a:rPr lang="en-US" dirty="0"/>
              <a:t>, </a:t>
            </a:r>
            <a:r>
              <a:rPr lang="en-US" dirty="0" err="1"/>
              <a:t>lahendus</a:t>
            </a:r>
            <a:r>
              <a:rPr lang="en-US" dirty="0"/>
              <a:t>, </a:t>
            </a:r>
            <a:r>
              <a:rPr lang="en-US" dirty="0" err="1"/>
              <a:t>tööde</a:t>
            </a:r>
            <a:r>
              <a:rPr lang="en-US" dirty="0"/>
              <a:t> </a:t>
            </a:r>
            <a:r>
              <a:rPr lang="en-US" dirty="0" err="1"/>
              <a:t>teostamine</a:t>
            </a:r>
            <a:r>
              <a:rPr lang="en-US" dirty="0"/>
              <a:t>, </a:t>
            </a:r>
            <a:r>
              <a:rPr lang="en-US" dirty="0" err="1"/>
              <a:t>hooldusjuhend</a:t>
            </a:r>
            <a:r>
              <a:rPr lang="en-US" dirty="0"/>
              <a:t>)</a:t>
            </a:r>
          </a:p>
          <a:p>
            <a:pPr lvl="1"/>
            <a:r>
              <a:rPr lang="en-US" dirty="0" err="1"/>
              <a:t>Graafika</a:t>
            </a:r>
            <a:r>
              <a:rPr lang="en-US" dirty="0"/>
              <a:t> (</a:t>
            </a:r>
            <a:r>
              <a:rPr lang="en-US" dirty="0" err="1"/>
              <a:t>plaan</a:t>
            </a:r>
            <a:r>
              <a:rPr lang="en-US" dirty="0"/>
              <a:t>, </a:t>
            </a:r>
            <a:r>
              <a:rPr lang="en-US" dirty="0" err="1"/>
              <a:t>liikluskorraldus</a:t>
            </a:r>
            <a:r>
              <a:rPr lang="en-US" dirty="0"/>
              <a:t>, </a:t>
            </a:r>
            <a:r>
              <a:rPr lang="en-US" dirty="0" err="1"/>
              <a:t>katend</a:t>
            </a:r>
            <a:r>
              <a:rPr lang="en-US" dirty="0"/>
              <a:t>, </a:t>
            </a:r>
            <a:r>
              <a:rPr lang="en-US" dirty="0" err="1"/>
              <a:t>haljastus</a:t>
            </a:r>
            <a:r>
              <a:rPr lang="en-US" dirty="0"/>
              <a:t>, </a:t>
            </a:r>
            <a:r>
              <a:rPr lang="en-US" dirty="0" err="1"/>
              <a:t>tehnovõrgud</a:t>
            </a:r>
            <a:r>
              <a:rPr lang="en-US" dirty="0"/>
              <a:t>, </a:t>
            </a:r>
            <a:r>
              <a:rPr lang="en-US" dirty="0" err="1"/>
              <a:t>rajatised</a:t>
            </a:r>
            <a:r>
              <a:rPr lang="en-US" dirty="0"/>
              <a:t>)</a:t>
            </a:r>
          </a:p>
          <a:p>
            <a:pPr marL="514350" indent="-514350">
              <a:buFont typeface="+mj-lt"/>
              <a:buAutoNum type="arabicPeriod"/>
            </a:pPr>
            <a:r>
              <a:rPr lang="en-US" dirty="0" err="1"/>
              <a:t>Muud</a:t>
            </a:r>
            <a:r>
              <a:rPr lang="en-US" dirty="0"/>
              <a:t> </a:t>
            </a:r>
            <a:r>
              <a:rPr lang="en-US" dirty="0" err="1"/>
              <a:t>projekti</a:t>
            </a:r>
            <a:r>
              <a:rPr lang="en-US" dirty="0"/>
              <a:t> </a:t>
            </a:r>
            <a:r>
              <a:rPr lang="en-US" dirty="0" err="1"/>
              <a:t>dokumendid</a:t>
            </a:r>
            <a:r>
              <a:rPr lang="en-US" dirty="0"/>
              <a:t> – </a:t>
            </a:r>
            <a:r>
              <a:rPr lang="en-US" dirty="0" err="1"/>
              <a:t>krundijaotuskava</a:t>
            </a:r>
            <a:r>
              <a:rPr lang="en-US" dirty="0"/>
              <a:t>, </a:t>
            </a:r>
            <a:r>
              <a:rPr lang="en-US" dirty="0" err="1"/>
              <a:t>töömahud</a:t>
            </a:r>
            <a:r>
              <a:rPr lang="en-US" dirty="0"/>
              <a:t>, </a:t>
            </a:r>
            <a:r>
              <a:rPr lang="en-US" dirty="0" err="1"/>
              <a:t>maksumus</a:t>
            </a:r>
            <a:endParaRPr lang="en-US" dirty="0"/>
          </a:p>
          <a:p>
            <a:r>
              <a:rPr lang="en-US" dirty="0" err="1"/>
              <a:t>Projekti</a:t>
            </a:r>
            <a:r>
              <a:rPr lang="en-US" dirty="0"/>
              <a:t> </a:t>
            </a:r>
            <a:r>
              <a:rPr lang="en-US" dirty="0" err="1"/>
              <a:t>kinnitab</a:t>
            </a:r>
            <a:r>
              <a:rPr lang="en-US" dirty="0"/>
              <a:t> </a:t>
            </a:r>
            <a:r>
              <a:rPr lang="en-US" dirty="0" err="1"/>
              <a:t>pädev</a:t>
            </a:r>
            <a:r>
              <a:rPr lang="en-US" dirty="0"/>
              <a:t> </a:t>
            </a:r>
            <a:r>
              <a:rPr lang="en-US" dirty="0" err="1"/>
              <a:t>isik</a:t>
            </a:r>
            <a:r>
              <a:rPr lang="en-US" dirty="0"/>
              <a:t> – KAS see on </a:t>
            </a:r>
            <a:r>
              <a:rPr lang="en-US" dirty="0" err="1"/>
              <a:t>firma</a:t>
            </a:r>
            <a:r>
              <a:rPr lang="en-US" dirty="0"/>
              <a:t> </a:t>
            </a:r>
            <a:r>
              <a:rPr lang="en-US" dirty="0" err="1"/>
              <a:t>poolt</a:t>
            </a:r>
            <a:r>
              <a:rPr lang="en-US" dirty="0"/>
              <a:t> MTR </a:t>
            </a:r>
            <a:r>
              <a:rPr lang="en-US" dirty="0" err="1"/>
              <a:t>kirjas</a:t>
            </a:r>
            <a:r>
              <a:rPr lang="en-US" dirty="0"/>
              <a:t> </a:t>
            </a:r>
            <a:r>
              <a:rPr lang="en-US" dirty="0" err="1"/>
              <a:t>olev</a:t>
            </a:r>
            <a:r>
              <a:rPr lang="en-US" dirty="0"/>
              <a:t>? M2 </a:t>
            </a:r>
            <a:r>
              <a:rPr lang="en-US" dirty="0" err="1"/>
              <a:t>järgi</a:t>
            </a:r>
            <a:r>
              <a:rPr lang="en-US" dirty="0"/>
              <a:t> </a:t>
            </a:r>
            <a:r>
              <a:rPr lang="en-US" dirty="0" err="1"/>
              <a:t>jah</a:t>
            </a:r>
            <a:r>
              <a:rPr lang="en-US" dirty="0"/>
              <a:t>.</a:t>
            </a:r>
          </a:p>
        </p:txBody>
      </p:sp>
    </p:spTree>
    <p:extLst>
      <p:ext uri="{BB962C8B-B14F-4D97-AF65-F5344CB8AC3E}">
        <p14:creationId xmlns:p14="http://schemas.microsoft.com/office/powerpoint/2010/main" val="331097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75AD-8E4B-AA91-5966-940CDDAB1E55}"/>
              </a:ext>
            </a:extLst>
          </p:cNvPr>
          <p:cNvSpPr>
            <a:spLocks noGrp="1"/>
          </p:cNvSpPr>
          <p:nvPr>
            <p:ph type="title"/>
          </p:nvPr>
        </p:nvSpPr>
        <p:spPr>
          <a:xfrm>
            <a:off x="409303" y="365125"/>
            <a:ext cx="10944497" cy="1325563"/>
          </a:xfrm>
        </p:spPr>
        <p:txBody>
          <a:bodyPr/>
          <a:lstStyle/>
          <a:p>
            <a:r>
              <a:rPr lang="en-US" dirty="0" err="1"/>
              <a:t>Projekteerimise</a:t>
            </a:r>
            <a:r>
              <a:rPr lang="en-US" dirty="0"/>
              <a:t> </a:t>
            </a:r>
            <a:r>
              <a:rPr lang="en-US" dirty="0" err="1"/>
              <a:t>lähtetase</a:t>
            </a:r>
            <a:r>
              <a:rPr lang="en-US" dirty="0"/>
              <a:t> – H</a:t>
            </a:r>
            <a:r>
              <a:rPr lang="en-US" sz="3600" dirty="0"/>
              <a:t>ea</a:t>
            </a:r>
            <a:r>
              <a:rPr lang="en-US" dirty="0"/>
              <a:t>-</a:t>
            </a:r>
            <a:r>
              <a:rPr lang="en-US" dirty="0" err="1"/>
              <a:t>R</a:t>
            </a:r>
            <a:r>
              <a:rPr lang="en-US" sz="3600" dirty="0" err="1"/>
              <a:t>ahuldav</a:t>
            </a:r>
            <a:r>
              <a:rPr lang="en-US" dirty="0"/>
              <a:t>-</a:t>
            </a:r>
            <a:r>
              <a:rPr lang="en-US" dirty="0" err="1"/>
              <a:t>E</a:t>
            </a:r>
            <a:r>
              <a:rPr lang="en-US" sz="3600" dirty="0" err="1"/>
              <a:t>randlik</a:t>
            </a:r>
            <a:endParaRPr lang="en-US" dirty="0"/>
          </a:p>
        </p:txBody>
      </p:sp>
      <p:pic>
        <p:nvPicPr>
          <p:cNvPr id="7" name="Picture 6">
            <a:extLst>
              <a:ext uri="{FF2B5EF4-FFF2-40B4-BE49-F238E27FC236}">
                <a16:creationId xmlns:a16="http://schemas.microsoft.com/office/drawing/2014/main" id="{41F62425-7669-DBAC-5E0C-9068EFF8B91C}"/>
              </a:ext>
            </a:extLst>
          </p:cNvPr>
          <p:cNvPicPr>
            <a:picLocks noChangeAspect="1"/>
          </p:cNvPicPr>
          <p:nvPr/>
        </p:nvPicPr>
        <p:blipFill>
          <a:blip r:embed="rId2"/>
          <a:stretch>
            <a:fillRect/>
          </a:stretch>
        </p:blipFill>
        <p:spPr>
          <a:xfrm>
            <a:off x="86586" y="3715158"/>
            <a:ext cx="5739448" cy="3087053"/>
          </a:xfrm>
          <a:prstGeom prst="rect">
            <a:avLst/>
          </a:prstGeom>
        </p:spPr>
      </p:pic>
      <p:pic>
        <p:nvPicPr>
          <p:cNvPr id="9" name="Picture 8">
            <a:extLst>
              <a:ext uri="{FF2B5EF4-FFF2-40B4-BE49-F238E27FC236}">
                <a16:creationId xmlns:a16="http://schemas.microsoft.com/office/drawing/2014/main" id="{0887B55C-810D-A787-8559-9537EFCDEB1B}"/>
              </a:ext>
            </a:extLst>
          </p:cNvPr>
          <p:cNvPicPr>
            <a:picLocks noChangeAspect="1"/>
          </p:cNvPicPr>
          <p:nvPr/>
        </p:nvPicPr>
        <p:blipFill>
          <a:blip r:embed="rId3"/>
          <a:stretch>
            <a:fillRect/>
          </a:stretch>
        </p:blipFill>
        <p:spPr>
          <a:xfrm>
            <a:off x="5826034" y="2708055"/>
            <a:ext cx="6279380" cy="4149946"/>
          </a:xfrm>
          <a:prstGeom prst="rect">
            <a:avLst/>
          </a:prstGeom>
        </p:spPr>
      </p:pic>
      <p:sp>
        <p:nvSpPr>
          <p:cNvPr id="10" name="TextBox 9">
            <a:extLst>
              <a:ext uri="{FF2B5EF4-FFF2-40B4-BE49-F238E27FC236}">
                <a16:creationId xmlns:a16="http://schemas.microsoft.com/office/drawing/2014/main" id="{D28B5672-11BE-AE67-B661-49CE8310165A}"/>
              </a:ext>
            </a:extLst>
          </p:cNvPr>
          <p:cNvSpPr txBox="1"/>
          <p:nvPr/>
        </p:nvSpPr>
        <p:spPr>
          <a:xfrm>
            <a:off x="182880" y="1419498"/>
            <a:ext cx="9473940" cy="1477328"/>
          </a:xfrm>
          <a:prstGeom prst="rect">
            <a:avLst/>
          </a:prstGeom>
          <a:noFill/>
        </p:spPr>
        <p:txBody>
          <a:bodyPr wrap="none" rtlCol="0">
            <a:spAutoFit/>
          </a:bodyPr>
          <a:lstStyle/>
          <a:p>
            <a:r>
              <a:rPr lang="en-US" dirty="0" err="1"/>
              <a:t>Lähtetasemed</a:t>
            </a:r>
            <a:r>
              <a:rPr lang="en-US" dirty="0"/>
              <a:t> – </a:t>
            </a:r>
            <a:r>
              <a:rPr lang="en-US" dirty="0" err="1"/>
              <a:t>ainult</a:t>
            </a:r>
            <a:r>
              <a:rPr lang="en-US" dirty="0"/>
              <a:t> </a:t>
            </a:r>
            <a:r>
              <a:rPr lang="en-US" dirty="0" err="1"/>
              <a:t>linnas</a:t>
            </a:r>
            <a:r>
              <a:rPr lang="en-US" dirty="0"/>
              <a:t> (EVS 843), </a:t>
            </a:r>
            <a:r>
              <a:rPr lang="en-US" dirty="0" err="1"/>
              <a:t>maanteel</a:t>
            </a:r>
            <a:r>
              <a:rPr lang="en-US" dirty="0"/>
              <a:t> on </a:t>
            </a:r>
            <a:r>
              <a:rPr lang="en-US" dirty="0" err="1"/>
              <a:t>vaid</a:t>
            </a:r>
            <a:r>
              <a:rPr lang="en-US" dirty="0"/>
              <a:t> </a:t>
            </a:r>
            <a:r>
              <a:rPr lang="en-US" dirty="0" err="1"/>
              <a:t>soovitav</a:t>
            </a:r>
            <a:r>
              <a:rPr lang="en-US" dirty="0"/>
              <a:t> ja </a:t>
            </a:r>
            <a:r>
              <a:rPr lang="en-US" dirty="0" err="1"/>
              <a:t>erandina</a:t>
            </a:r>
            <a:r>
              <a:rPr lang="en-US" dirty="0"/>
              <a:t> </a:t>
            </a:r>
            <a:r>
              <a:rPr lang="en-US" dirty="0" err="1"/>
              <a:t>lubatud</a:t>
            </a:r>
            <a:r>
              <a:rPr lang="en-US" dirty="0"/>
              <a:t> </a:t>
            </a:r>
            <a:r>
              <a:rPr lang="en-US" dirty="0" err="1"/>
              <a:t>väärtus</a:t>
            </a:r>
            <a:endParaRPr lang="en-US" dirty="0"/>
          </a:p>
          <a:p>
            <a:r>
              <a:rPr lang="en-US" dirty="0" err="1"/>
              <a:t>Uus</a:t>
            </a:r>
            <a:r>
              <a:rPr lang="en-US" dirty="0"/>
              <a:t> </a:t>
            </a:r>
            <a:r>
              <a:rPr lang="en-US" dirty="0" err="1"/>
              <a:t>tänav</a:t>
            </a:r>
            <a:r>
              <a:rPr lang="en-US" dirty="0"/>
              <a:t> – H</a:t>
            </a:r>
          </a:p>
          <a:p>
            <a:r>
              <a:rPr lang="en-US" dirty="0" err="1"/>
              <a:t>Rekonstrueerimine</a:t>
            </a:r>
            <a:r>
              <a:rPr lang="en-US" dirty="0"/>
              <a:t> – R</a:t>
            </a:r>
          </a:p>
          <a:p>
            <a:r>
              <a:rPr lang="en-US" dirty="0" err="1"/>
              <a:t>Erandliku</a:t>
            </a:r>
            <a:r>
              <a:rPr lang="en-US" dirty="0"/>
              <a:t> </a:t>
            </a:r>
            <a:r>
              <a:rPr lang="en-US" dirty="0" err="1"/>
              <a:t>kasutamine</a:t>
            </a:r>
            <a:r>
              <a:rPr lang="en-US" dirty="0"/>
              <a:t> </a:t>
            </a:r>
            <a:r>
              <a:rPr lang="en-US" dirty="0" err="1"/>
              <a:t>põhjendatakse</a:t>
            </a:r>
            <a:r>
              <a:rPr lang="en-US" dirty="0"/>
              <a:t> </a:t>
            </a:r>
            <a:r>
              <a:rPr lang="en-US" dirty="0" err="1"/>
              <a:t>seletuskirjas</a:t>
            </a:r>
            <a:r>
              <a:rPr lang="en-US" dirty="0"/>
              <a:t> ja </a:t>
            </a:r>
            <a:r>
              <a:rPr lang="en-US" dirty="0" err="1"/>
              <a:t>nõuab</a:t>
            </a:r>
            <a:r>
              <a:rPr lang="en-US" dirty="0"/>
              <a:t> ALATI </a:t>
            </a:r>
            <a:r>
              <a:rPr lang="en-US" dirty="0" err="1"/>
              <a:t>tellija</a:t>
            </a:r>
            <a:r>
              <a:rPr lang="en-US" dirty="0"/>
              <a:t> </a:t>
            </a:r>
            <a:r>
              <a:rPr lang="en-US" dirty="0" err="1"/>
              <a:t>kinnitust</a:t>
            </a:r>
            <a:endParaRPr lang="en-US" dirty="0"/>
          </a:p>
          <a:p>
            <a:r>
              <a:rPr lang="en-US" dirty="0"/>
              <a:t>Kui </a:t>
            </a:r>
            <a:r>
              <a:rPr lang="en-US" dirty="0" err="1"/>
              <a:t>valitakse</a:t>
            </a:r>
            <a:r>
              <a:rPr lang="en-US" dirty="0"/>
              <a:t> E, </a:t>
            </a:r>
            <a:r>
              <a:rPr lang="en-US" dirty="0" err="1"/>
              <a:t>tohib</a:t>
            </a:r>
            <a:r>
              <a:rPr lang="en-US" dirty="0"/>
              <a:t> E-</a:t>
            </a:r>
            <a:r>
              <a:rPr lang="en-US" dirty="0" err="1"/>
              <a:t>parameeter</a:t>
            </a:r>
            <a:r>
              <a:rPr lang="en-US" dirty="0"/>
              <a:t> olla </a:t>
            </a:r>
            <a:r>
              <a:rPr lang="en-US" dirty="0" err="1"/>
              <a:t>vaid</a:t>
            </a:r>
            <a:r>
              <a:rPr lang="en-US" dirty="0"/>
              <a:t> </a:t>
            </a:r>
            <a:r>
              <a:rPr lang="en-US" dirty="0" err="1"/>
              <a:t>ühes</a:t>
            </a:r>
            <a:r>
              <a:rPr lang="en-US" dirty="0"/>
              <a:t> </a:t>
            </a:r>
            <a:r>
              <a:rPr lang="en-US" dirty="0" err="1"/>
              <a:t>näitajas</a:t>
            </a:r>
            <a:endParaRPr lang="en-US" dirty="0"/>
          </a:p>
        </p:txBody>
      </p:sp>
      <p:sp>
        <p:nvSpPr>
          <p:cNvPr id="3" name="Slide Number Placeholder 2">
            <a:extLst>
              <a:ext uri="{FF2B5EF4-FFF2-40B4-BE49-F238E27FC236}">
                <a16:creationId xmlns:a16="http://schemas.microsoft.com/office/drawing/2014/main" id="{CCE88404-81A9-E444-EF8C-023E1E47ABD3}"/>
              </a:ext>
            </a:extLst>
          </p:cNvPr>
          <p:cNvSpPr>
            <a:spLocks noGrp="1"/>
          </p:cNvSpPr>
          <p:nvPr>
            <p:ph type="sldNum" sz="quarter" idx="12"/>
          </p:nvPr>
        </p:nvSpPr>
        <p:spPr/>
        <p:txBody>
          <a:bodyPr/>
          <a:lstStyle/>
          <a:p>
            <a:fld id="{A89FF1E2-3BA7-475C-A9AD-AEEAF9FE4269}" type="slidenum">
              <a:rPr lang="en-US" smtClean="0"/>
              <a:t>10</a:t>
            </a:fld>
            <a:endParaRPr lang="en-US"/>
          </a:p>
        </p:txBody>
      </p:sp>
    </p:spTree>
    <p:extLst>
      <p:ext uri="{BB962C8B-B14F-4D97-AF65-F5344CB8AC3E}">
        <p14:creationId xmlns:p14="http://schemas.microsoft.com/office/powerpoint/2010/main" val="3552882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333FD-516B-A4DF-2B01-272B9E6E7EC4}"/>
              </a:ext>
            </a:extLst>
          </p:cNvPr>
          <p:cNvSpPr>
            <a:spLocks noGrp="1"/>
          </p:cNvSpPr>
          <p:nvPr>
            <p:ph type="title"/>
          </p:nvPr>
        </p:nvSpPr>
        <p:spPr/>
        <p:txBody>
          <a:bodyPr/>
          <a:lstStyle/>
          <a:p>
            <a:r>
              <a:rPr lang="en-US" dirty="0" err="1"/>
              <a:t>Projektkiirus</a:t>
            </a:r>
            <a:endParaRPr lang="en-US" dirty="0"/>
          </a:p>
        </p:txBody>
      </p:sp>
      <p:pic>
        <p:nvPicPr>
          <p:cNvPr id="7" name="Picture 6">
            <a:extLst>
              <a:ext uri="{FF2B5EF4-FFF2-40B4-BE49-F238E27FC236}">
                <a16:creationId xmlns:a16="http://schemas.microsoft.com/office/drawing/2014/main" id="{8EC1B98F-1D7A-6A85-C9FE-80F526488235}"/>
              </a:ext>
            </a:extLst>
          </p:cNvPr>
          <p:cNvPicPr>
            <a:picLocks noChangeAspect="1"/>
          </p:cNvPicPr>
          <p:nvPr/>
        </p:nvPicPr>
        <p:blipFill rotWithShape="1">
          <a:blip r:embed="rId2"/>
          <a:srcRect t="8250"/>
          <a:stretch/>
        </p:blipFill>
        <p:spPr>
          <a:xfrm>
            <a:off x="1" y="1614202"/>
            <a:ext cx="5951943" cy="2896478"/>
          </a:xfrm>
          <a:prstGeom prst="rect">
            <a:avLst/>
          </a:prstGeom>
        </p:spPr>
      </p:pic>
      <p:pic>
        <p:nvPicPr>
          <p:cNvPr id="9" name="Picture 8">
            <a:extLst>
              <a:ext uri="{FF2B5EF4-FFF2-40B4-BE49-F238E27FC236}">
                <a16:creationId xmlns:a16="http://schemas.microsoft.com/office/drawing/2014/main" id="{4060E2DD-BA86-22AC-6486-CB417A393EF2}"/>
              </a:ext>
            </a:extLst>
          </p:cNvPr>
          <p:cNvPicPr>
            <a:picLocks noChangeAspect="1"/>
          </p:cNvPicPr>
          <p:nvPr/>
        </p:nvPicPr>
        <p:blipFill>
          <a:blip r:embed="rId3"/>
          <a:stretch>
            <a:fillRect/>
          </a:stretch>
        </p:blipFill>
        <p:spPr>
          <a:xfrm>
            <a:off x="5951944" y="1577130"/>
            <a:ext cx="6108181" cy="2881619"/>
          </a:xfrm>
          <a:prstGeom prst="rect">
            <a:avLst/>
          </a:prstGeom>
        </p:spPr>
      </p:pic>
      <p:sp>
        <p:nvSpPr>
          <p:cNvPr id="3" name="TextBox 2">
            <a:extLst>
              <a:ext uri="{FF2B5EF4-FFF2-40B4-BE49-F238E27FC236}">
                <a16:creationId xmlns:a16="http://schemas.microsoft.com/office/drawing/2014/main" id="{B51E8B4E-5588-66B1-0974-13FC1FA9AF42}"/>
              </a:ext>
            </a:extLst>
          </p:cNvPr>
          <p:cNvSpPr txBox="1"/>
          <p:nvPr/>
        </p:nvSpPr>
        <p:spPr>
          <a:xfrm>
            <a:off x="138418" y="4819475"/>
            <a:ext cx="5954361" cy="923330"/>
          </a:xfrm>
          <a:prstGeom prst="rect">
            <a:avLst/>
          </a:prstGeom>
          <a:noFill/>
        </p:spPr>
        <p:txBody>
          <a:bodyPr wrap="square" rtlCol="0">
            <a:spAutoFit/>
          </a:bodyPr>
          <a:lstStyle/>
          <a:p>
            <a:r>
              <a:rPr lang="en-US" dirty="0"/>
              <a:t>2+2 ja 2+1 on </a:t>
            </a:r>
            <a:r>
              <a:rPr lang="en-US" dirty="0" err="1"/>
              <a:t>reguleeritud</a:t>
            </a:r>
            <a:r>
              <a:rPr lang="en-US" dirty="0"/>
              <a:t> </a:t>
            </a:r>
            <a:r>
              <a:rPr lang="en-US" dirty="0" err="1"/>
              <a:t>ainult</a:t>
            </a:r>
            <a:r>
              <a:rPr lang="en-US" dirty="0"/>
              <a:t> </a:t>
            </a:r>
            <a:r>
              <a:rPr lang="en-US" dirty="0" err="1"/>
              <a:t>põhimaanteel</a:t>
            </a:r>
            <a:r>
              <a:rPr lang="en-US" dirty="0"/>
              <a:t>, </a:t>
            </a:r>
            <a:r>
              <a:rPr lang="en-US" dirty="0" err="1"/>
              <a:t>kuigi</a:t>
            </a:r>
            <a:r>
              <a:rPr lang="en-US" dirty="0"/>
              <a:t> </a:t>
            </a:r>
            <a:r>
              <a:rPr lang="en-US" dirty="0" err="1"/>
              <a:t>ilmselt</a:t>
            </a:r>
            <a:r>
              <a:rPr lang="en-US" dirty="0"/>
              <a:t> on </a:t>
            </a:r>
            <a:r>
              <a:rPr lang="en-US" dirty="0" err="1"/>
              <a:t>vajadus</a:t>
            </a:r>
            <a:r>
              <a:rPr lang="en-US" dirty="0"/>
              <a:t> ka </a:t>
            </a:r>
            <a:r>
              <a:rPr lang="en-US" dirty="0" err="1"/>
              <a:t>tugi</a:t>
            </a:r>
            <a:r>
              <a:rPr lang="en-US" dirty="0"/>
              <a:t>- ja </a:t>
            </a:r>
            <a:r>
              <a:rPr lang="en-US" dirty="0" err="1"/>
              <a:t>kõrvalmaanteedel</a:t>
            </a:r>
            <a:endParaRPr lang="en-US" dirty="0"/>
          </a:p>
          <a:p>
            <a:r>
              <a:rPr lang="en-US" dirty="0" err="1"/>
              <a:t>Kruusateedel</a:t>
            </a:r>
            <a:r>
              <a:rPr lang="en-US" dirty="0"/>
              <a:t> </a:t>
            </a:r>
            <a:r>
              <a:rPr lang="en-US" dirty="0" err="1"/>
              <a:t>soovitakse</a:t>
            </a:r>
            <a:r>
              <a:rPr lang="en-US" dirty="0"/>
              <a:t> </a:t>
            </a:r>
            <a:r>
              <a:rPr lang="en-US" dirty="0" err="1"/>
              <a:t>rakendada</a:t>
            </a:r>
            <a:r>
              <a:rPr lang="en-US" dirty="0"/>
              <a:t> </a:t>
            </a:r>
            <a:r>
              <a:rPr lang="en-US" dirty="0" err="1"/>
              <a:t>üldist</a:t>
            </a:r>
            <a:r>
              <a:rPr lang="en-US" dirty="0"/>
              <a:t> </a:t>
            </a:r>
            <a:r>
              <a:rPr lang="en-US" dirty="0" err="1"/>
              <a:t>piirangut</a:t>
            </a:r>
            <a:r>
              <a:rPr lang="en-US" dirty="0"/>
              <a:t> 70</a:t>
            </a:r>
            <a:endParaRPr lang="et-EE" dirty="0"/>
          </a:p>
        </p:txBody>
      </p:sp>
      <p:sp>
        <p:nvSpPr>
          <p:cNvPr id="6" name="Slide Number Placeholder 5">
            <a:extLst>
              <a:ext uri="{FF2B5EF4-FFF2-40B4-BE49-F238E27FC236}">
                <a16:creationId xmlns:a16="http://schemas.microsoft.com/office/drawing/2014/main" id="{4843354A-BA8A-2B84-914C-8F00E03A9D88}"/>
              </a:ext>
            </a:extLst>
          </p:cNvPr>
          <p:cNvSpPr>
            <a:spLocks noGrp="1"/>
          </p:cNvSpPr>
          <p:nvPr>
            <p:ph type="sldNum" sz="quarter" idx="12"/>
          </p:nvPr>
        </p:nvSpPr>
        <p:spPr/>
        <p:txBody>
          <a:bodyPr/>
          <a:lstStyle/>
          <a:p>
            <a:fld id="{A89FF1E2-3BA7-475C-A9AD-AEEAF9FE4269}" type="slidenum">
              <a:rPr lang="en-US" smtClean="0"/>
              <a:t>11</a:t>
            </a:fld>
            <a:endParaRPr lang="en-US"/>
          </a:p>
        </p:txBody>
      </p:sp>
    </p:spTree>
    <p:extLst>
      <p:ext uri="{BB962C8B-B14F-4D97-AF65-F5344CB8AC3E}">
        <p14:creationId xmlns:p14="http://schemas.microsoft.com/office/powerpoint/2010/main" val="3225659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03C3077-23AA-84CE-0064-CEAABA81B9C7}"/>
              </a:ext>
            </a:extLst>
          </p:cNvPr>
          <p:cNvSpPr>
            <a:spLocks noGrp="1"/>
          </p:cNvSpPr>
          <p:nvPr>
            <p:ph type="title"/>
          </p:nvPr>
        </p:nvSpPr>
        <p:spPr>
          <a:xfrm>
            <a:off x="838200" y="365125"/>
            <a:ext cx="6485389" cy="1325563"/>
          </a:xfrm>
        </p:spPr>
        <p:txBody>
          <a:bodyPr/>
          <a:lstStyle/>
          <a:p>
            <a:r>
              <a:rPr lang="en-US" dirty="0" err="1"/>
              <a:t>Läbilaskvus</a:t>
            </a:r>
            <a:r>
              <a:rPr lang="en-US" dirty="0"/>
              <a:t> ja </a:t>
            </a:r>
            <a:r>
              <a:rPr lang="en-US" dirty="0" err="1"/>
              <a:t>kiirus</a:t>
            </a:r>
            <a:r>
              <a:rPr lang="en-US" dirty="0"/>
              <a:t> (</a:t>
            </a:r>
            <a:r>
              <a:rPr lang="en-US" dirty="0" err="1"/>
              <a:t>linnas</a:t>
            </a:r>
            <a:r>
              <a:rPr lang="en-US" dirty="0"/>
              <a:t>)</a:t>
            </a:r>
          </a:p>
        </p:txBody>
      </p:sp>
      <p:sp>
        <p:nvSpPr>
          <p:cNvPr id="8" name="Content Placeholder 7">
            <a:extLst>
              <a:ext uri="{FF2B5EF4-FFF2-40B4-BE49-F238E27FC236}">
                <a16:creationId xmlns:a16="http://schemas.microsoft.com/office/drawing/2014/main" id="{19F91AAA-45AA-F17B-2AF9-0351D453034F}"/>
              </a:ext>
            </a:extLst>
          </p:cNvPr>
          <p:cNvSpPr>
            <a:spLocks noGrp="1"/>
          </p:cNvSpPr>
          <p:nvPr>
            <p:ph idx="1"/>
          </p:nvPr>
        </p:nvSpPr>
        <p:spPr>
          <a:xfrm>
            <a:off x="44005" y="1825625"/>
            <a:ext cx="6223890" cy="2123712"/>
          </a:xfrm>
        </p:spPr>
        <p:txBody>
          <a:bodyPr>
            <a:normAutofit fontScale="55000" lnSpcReduction="20000"/>
          </a:bodyPr>
          <a:lstStyle/>
          <a:p>
            <a:r>
              <a:rPr lang="en-US" dirty="0" err="1"/>
              <a:t>Taandamine</a:t>
            </a:r>
            <a:r>
              <a:rPr lang="en-US" dirty="0"/>
              <a:t> </a:t>
            </a:r>
            <a:r>
              <a:rPr lang="en-US" dirty="0" err="1"/>
              <a:t>sõiduautodeks</a:t>
            </a:r>
            <a:endParaRPr lang="en-US" dirty="0"/>
          </a:p>
          <a:p>
            <a:pPr marL="457200" lvl="1" indent="0">
              <a:buNone/>
            </a:pPr>
            <a:r>
              <a:rPr lang="en-US" dirty="0"/>
              <a:t>1(</a:t>
            </a:r>
            <a:r>
              <a:rPr lang="en-US" dirty="0" err="1"/>
              <a:t>sa</a:t>
            </a:r>
            <a:r>
              <a:rPr lang="en-US" dirty="0"/>
              <a:t>) – 2 (</a:t>
            </a:r>
            <a:r>
              <a:rPr lang="en-US" dirty="0" err="1"/>
              <a:t>va</a:t>
            </a:r>
            <a:r>
              <a:rPr lang="en-US" dirty="0"/>
              <a:t>/ab) – 3 (</a:t>
            </a:r>
            <a:r>
              <a:rPr lang="en-US" dirty="0" err="1"/>
              <a:t>ar</a:t>
            </a:r>
            <a:r>
              <a:rPr lang="en-US" dirty="0"/>
              <a:t>/</a:t>
            </a:r>
            <a:r>
              <a:rPr lang="en-US" dirty="0" err="1"/>
              <a:t>liigendbuss</a:t>
            </a:r>
            <a:r>
              <a:rPr lang="en-US" dirty="0"/>
              <a:t>)</a:t>
            </a:r>
          </a:p>
          <a:p>
            <a:r>
              <a:rPr lang="en-US" dirty="0" err="1"/>
              <a:t>Teenindustasemed</a:t>
            </a:r>
            <a:r>
              <a:rPr lang="en-US" dirty="0"/>
              <a:t> – A…F</a:t>
            </a:r>
          </a:p>
          <a:p>
            <a:pPr marL="914400" lvl="1" indent="-457200">
              <a:buFont typeface="+mj-lt"/>
              <a:buAutoNum type="alphaUcPeriod"/>
            </a:pPr>
            <a:r>
              <a:rPr lang="en-US" sz="2200" dirty="0" err="1"/>
              <a:t>vaba</a:t>
            </a:r>
            <a:r>
              <a:rPr lang="en-US" sz="2200" dirty="0"/>
              <a:t>; </a:t>
            </a:r>
          </a:p>
          <a:p>
            <a:pPr marL="914400" lvl="1" indent="-457200">
              <a:buFont typeface="+mj-lt"/>
              <a:buAutoNum type="alphaUcPeriod"/>
            </a:pPr>
            <a:r>
              <a:rPr lang="en-US" sz="2200" dirty="0" err="1"/>
              <a:t>stabiilne</a:t>
            </a:r>
            <a:r>
              <a:rPr lang="en-US" sz="2200" dirty="0"/>
              <a:t>; </a:t>
            </a:r>
          </a:p>
          <a:p>
            <a:pPr marL="914400" lvl="1" indent="-457200">
              <a:buFont typeface="+mj-lt"/>
              <a:buAutoNum type="alphaUcPeriod"/>
            </a:pPr>
            <a:r>
              <a:rPr lang="en-US" sz="2200" dirty="0" err="1"/>
              <a:t>stabiilne</a:t>
            </a:r>
            <a:r>
              <a:rPr lang="en-US" sz="2200" dirty="0"/>
              <a:t> </a:t>
            </a:r>
            <a:r>
              <a:rPr lang="en-US" sz="2200" dirty="0" err="1"/>
              <a:t>kuid</a:t>
            </a:r>
            <a:r>
              <a:rPr lang="en-US" sz="2200" dirty="0"/>
              <a:t> </a:t>
            </a:r>
            <a:r>
              <a:rPr lang="en-US" sz="2200" dirty="0" err="1"/>
              <a:t>väiksema</a:t>
            </a:r>
            <a:r>
              <a:rPr lang="en-US" sz="2200" dirty="0"/>
              <a:t> </a:t>
            </a:r>
            <a:r>
              <a:rPr lang="en-US" sz="2200" dirty="0" err="1"/>
              <a:t>kiirusega</a:t>
            </a:r>
            <a:r>
              <a:rPr lang="en-US" sz="2200" dirty="0"/>
              <a:t>; </a:t>
            </a:r>
          </a:p>
          <a:p>
            <a:pPr marL="914400" lvl="1" indent="-457200">
              <a:buFont typeface="+mj-lt"/>
              <a:buAutoNum type="alphaUcPeriod"/>
            </a:pPr>
            <a:r>
              <a:rPr lang="en-US" sz="2200" dirty="0" err="1"/>
              <a:t>Ebastabiilsusele</a:t>
            </a:r>
            <a:r>
              <a:rPr lang="en-US" sz="2200" dirty="0"/>
              <a:t> </a:t>
            </a:r>
            <a:r>
              <a:rPr lang="en-US" sz="2200" dirty="0" err="1"/>
              <a:t>lähenev</a:t>
            </a:r>
            <a:r>
              <a:rPr lang="en-US" sz="2200" dirty="0"/>
              <a:t>, </a:t>
            </a:r>
            <a:r>
              <a:rPr lang="en-US" sz="2200" dirty="0" err="1"/>
              <a:t>kiirus</a:t>
            </a:r>
            <a:r>
              <a:rPr lang="en-US" sz="2200" dirty="0"/>
              <a:t> </a:t>
            </a:r>
            <a:r>
              <a:rPr lang="en-US" sz="2200" dirty="0" err="1"/>
              <a:t>vastuvõetav</a:t>
            </a:r>
            <a:r>
              <a:rPr lang="en-US" sz="2200" dirty="0"/>
              <a:t> </a:t>
            </a:r>
            <a:r>
              <a:rPr lang="en-US" sz="2200" dirty="0" err="1"/>
              <a:t>kuid</a:t>
            </a:r>
            <a:r>
              <a:rPr lang="en-US" sz="2200" dirty="0"/>
              <a:t> </a:t>
            </a:r>
            <a:r>
              <a:rPr lang="en-US" sz="2200" dirty="0" err="1"/>
              <a:t>muutlik</a:t>
            </a:r>
            <a:r>
              <a:rPr lang="en-US" sz="2200" dirty="0"/>
              <a:t>, </a:t>
            </a:r>
            <a:r>
              <a:rPr lang="en-US" sz="2200" dirty="0" err="1"/>
              <a:t>juhile</a:t>
            </a:r>
            <a:r>
              <a:rPr lang="en-US" sz="2200" dirty="0"/>
              <a:t> </a:t>
            </a:r>
            <a:r>
              <a:rPr lang="en-US" sz="2200" dirty="0" err="1"/>
              <a:t>pingeline</a:t>
            </a:r>
            <a:endParaRPr lang="en-US" sz="2200" dirty="0"/>
          </a:p>
          <a:p>
            <a:pPr marL="914400" lvl="1" indent="-457200">
              <a:buFont typeface="+mj-lt"/>
              <a:buAutoNum type="alphaUcPeriod"/>
            </a:pPr>
            <a:r>
              <a:rPr lang="en-US" sz="2200" dirty="0" err="1"/>
              <a:t>Ebastabiilne</a:t>
            </a:r>
            <a:r>
              <a:rPr lang="en-US" sz="2200" dirty="0"/>
              <a:t>, </a:t>
            </a:r>
            <a:r>
              <a:rPr lang="en-US" sz="2200" dirty="0" err="1"/>
              <a:t>kiirust</a:t>
            </a:r>
            <a:r>
              <a:rPr lang="en-US" sz="2200" dirty="0"/>
              <a:t> </a:t>
            </a:r>
            <a:r>
              <a:rPr lang="en-US" sz="2200" dirty="0" err="1"/>
              <a:t>ei</a:t>
            </a:r>
            <a:r>
              <a:rPr lang="en-US" sz="2200" dirty="0"/>
              <a:t> </a:t>
            </a:r>
            <a:r>
              <a:rPr lang="en-US" sz="2200" dirty="0" err="1"/>
              <a:t>saa</a:t>
            </a:r>
            <a:r>
              <a:rPr lang="en-US" sz="2200" dirty="0"/>
              <a:t> </a:t>
            </a:r>
            <a:r>
              <a:rPr lang="en-US" sz="2200" dirty="0" err="1"/>
              <a:t>vabalt</a:t>
            </a:r>
            <a:r>
              <a:rPr lang="en-US" sz="2200" dirty="0"/>
              <a:t> </a:t>
            </a:r>
            <a:r>
              <a:rPr lang="en-US" sz="2200" dirty="0" err="1"/>
              <a:t>valida</a:t>
            </a:r>
            <a:r>
              <a:rPr lang="en-US" sz="2200" dirty="0"/>
              <a:t>, </a:t>
            </a:r>
            <a:r>
              <a:rPr lang="en-US" sz="2200" dirty="0" err="1"/>
              <a:t>manöövrid</a:t>
            </a:r>
            <a:r>
              <a:rPr lang="en-US" sz="2200" dirty="0"/>
              <a:t> </a:t>
            </a:r>
            <a:r>
              <a:rPr lang="en-US" sz="2200" dirty="0" err="1"/>
              <a:t>sunnitud</a:t>
            </a:r>
            <a:r>
              <a:rPr lang="en-US" sz="2200" dirty="0"/>
              <a:t>; </a:t>
            </a:r>
          </a:p>
          <a:p>
            <a:pPr marL="914400" lvl="1" indent="-457200">
              <a:buFont typeface="+mj-lt"/>
              <a:buAutoNum type="alphaUcPeriod"/>
            </a:pPr>
            <a:r>
              <a:rPr lang="en-US" sz="2200" dirty="0" err="1"/>
              <a:t>lakkav</a:t>
            </a:r>
            <a:r>
              <a:rPr lang="en-US" sz="2200" dirty="0"/>
              <a:t> </a:t>
            </a:r>
            <a:r>
              <a:rPr lang="en-US" sz="2200" dirty="0" err="1"/>
              <a:t>voog</a:t>
            </a:r>
            <a:r>
              <a:rPr lang="en-US" sz="2200" dirty="0"/>
              <a:t>, </a:t>
            </a:r>
            <a:r>
              <a:rPr lang="en-US" sz="2200" dirty="0" err="1"/>
              <a:t>kiirus</a:t>
            </a:r>
            <a:r>
              <a:rPr lang="en-US" sz="2200" dirty="0"/>
              <a:t> </a:t>
            </a:r>
            <a:r>
              <a:rPr lang="en-US" sz="2200" dirty="0" err="1"/>
              <a:t>muutub</a:t>
            </a:r>
            <a:r>
              <a:rPr lang="en-US" sz="2200" dirty="0"/>
              <a:t> </a:t>
            </a:r>
            <a:r>
              <a:rPr lang="en-US" sz="2200" dirty="0" err="1"/>
              <a:t>pidevalt</a:t>
            </a:r>
            <a:r>
              <a:rPr lang="en-US" sz="2200" dirty="0"/>
              <a:t>, </a:t>
            </a:r>
            <a:r>
              <a:rPr lang="en-US" sz="2200" dirty="0" err="1"/>
              <a:t>periooditi</a:t>
            </a:r>
            <a:r>
              <a:rPr lang="en-US" sz="2200" dirty="0"/>
              <a:t> null</a:t>
            </a:r>
          </a:p>
        </p:txBody>
      </p:sp>
      <p:pic>
        <p:nvPicPr>
          <p:cNvPr id="10" name="Picture 9">
            <a:extLst>
              <a:ext uri="{FF2B5EF4-FFF2-40B4-BE49-F238E27FC236}">
                <a16:creationId xmlns:a16="http://schemas.microsoft.com/office/drawing/2014/main" id="{CE7E5FEE-68C1-F9E7-93FF-D20CDFE99ED9}"/>
              </a:ext>
            </a:extLst>
          </p:cNvPr>
          <p:cNvPicPr>
            <a:picLocks noChangeAspect="1"/>
          </p:cNvPicPr>
          <p:nvPr/>
        </p:nvPicPr>
        <p:blipFill>
          <a:blip r:embed="rId2"/>
          <a:stretch>
            <a:fillRect/>
          </a:stretch>
        </p:blipFill>
        <p:spPr>
          <a:xfrm>
            <a:off x="6247125" y="1523999"/>
            <a:ext cx="5900871" cy="4219303"/>
          </a:xfrm>
          <a:prstGeom prst="rect">
            <a:avLst/>
          </a:prstGeom>
        </p:spPr>
      </p:pic>
      <p:pic>
        <p:nvPicPr>
          <p:cNvPr id="12" name="Picture 11">
            <a:extLst>
              <a:ext uri="{FF2B5EF4-FFF2-40B4-BE49-F238E27FC236}">
                <a16:creationId xmlns:a16="http://schemas.microsoft.com/office/drawing/2014/main" id="{B884D24B-C9CD-A0AC-1431-11BD3C5F82B1}"/>
              </a:ext>
            </a:extLst>
          </p:cNvPr>
          <p:cNvPicPr>
            <a:picLocks noChangeAspect="1"/>
          </p:cNvPicPr>
          <p:nvPr/>
        </p:nvPicPr>
        <p:blipFill>
          <a:blip r:embed="rId3"/>
          <a:stretch>
            <a:fillRect/>
          </a:stretch>
        </p:blipFill>
        <p:spPr>
          <a:xfrm>
            <a:off x="6267895" y="5717178"/>
            <a:ext cx="5880101" cy="1100280"/>
          </a:xfrm>
          <a:prstGeom prst="rect">
            <a:avLst/>
          </a:prstGeom>
        </p:spPr>
      </p:pic>
      <p:pic>
        <p:nvPicPr>
          <p:cNvPr id="14" name="Picture 13">
            <a:extLst>
              <a:ext uri="{FF2B5EF4-FFF2-40B4-BE49-F238E27FC236}">
                <a16:creationId xmlns:a16="http://schemas.microsoft.com/office/drawing/2014/main" id="{C14871F2-3520-3456-5EE5-2F1FBD888764}"/>
              </a:ext>
            </a:extLst>
          </p:cNvPr>
          <p:cNvPicPr>
            <a:picLocks noChangeAspect="1"/>
          </p:cNvPicPr>
          <p:nvPr/>
        </p:nvPicPr>
        <p:blipFill>
          <a:blip r:embed="rId4"/>
          <a:stretch>
            <a:fillRect/>
          </a:stretch>
        </p:blipFill>
        <p:spPr>
          <a:xfrm>
            <a:off x="311673" y="4152515"/>
            <a:ext cx="5875767" cy="2596627"/>
          </a:xfrm>
          <a:prstGeom prst="rect">
            <a:avLst/>
          </a:prstGeom>
        </p:spPr>
      </p:pic>
      <p:sp>
        <p:nvSpPr>
          <p:cNvPr id="2" name="Slide Number Placeholder 1">
            <a:extLst>
              <a:ext uri="{FF2B5EF4-FFF2-40B4-BE49-F238E27FC236}">
                <a16:creationId xmlns:a16="http://schemas.microsoft.com/office/drawing/2014/main" id="{132A9140-7D90-CDBE-A69A-2127DC7FAA69}"/>
              </a:ext>
            </a:extLst>
          </p:cNvPr>
          <p:cNvSpPr>
            <a:spLocks noGrp="1"/>
          </p:cNvSpPr>
          <p:nvPr>
            <p:ph type="sldNum" sz="quarter" idx="12"/>
          </p:nvPr>
        </p:nvSpPr>
        <p:spPr/>
        <p:txBody>
          <a:bodyPr/>
          <a:lstStyle/>
          <a:p>
            <a:fld id="{A89FF1E2-3BA7-475C-A9AD-AEEAF9FE4269}" type="slidenum">
              <a:rPr lang="en-US" smtClean="0"/>
              <a:t>12</a:t>
            </a:fld>
            <a:endParaRPr lang="en-US"/>
          </a:p>
        </p:txBody>
      </p:sp>
    </p:spTree>
    <p:extLst>
      <p:ext uri="{BB962C8B-B14F-4D97-AF65-F5344CB8AC3E}">
        <p14:creationId xmlns:p14="http://schemas.microsoft.com/office/powerpoint/2010/main" val="3207771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54FEA-303D-8065-8C31-86E0A0260AD0}"/>
              </a:ext>
            </a:extLst>
          </p:cNvPr>
          <p:cNvSpPr>
            <a:spLocks noGrp="1"/>
          </p:cNvSpPr>
          <p:nvPr>
            <p:ph type="title"/>
          </p:nvPr>
        </p:nvSpPr>
        <p:spPr/>
        <p:txBody>
          <a:bodyPr/>
          <a:lstStyle/>
          <a:p>
            <a:r>
              <a:rPr lang="en-US" dirty="0"/>
              <a:t>Tee </a:t>
            </a:r>
            <a:r>
              <a:rPr lang="en-US" dirty="0" err="1"/>
              <a:t>geomeetria</a:t>
            </a:r>
            <a:r>
              <a:rPr lang="en-US" dirty="0"/>
              <a:t> – </a:t>
            </a:r>
            <a:r>
              <a:rPr lang="en-US" dirty="0" err="1"/>
              <a:t>lähtuvalt</a:t>
            </a:r>
            <a:r>
              <a:rPr lang="en-US" dirty="0"/>
              <a:t> </a:t>
            </a:r>
            <a:r>
              <a:rPr lang="en-US" dirty="0" err="1"/>
              <a:t>projektkiirusest</a:t>
            </a:r>
            <a:endParaRPr lang="en-US" dirty="0"/>
          </a:p>
        </p:txBody>
      </p:sp>
      <p:sp>
        <p:nvSpPr>
          <p:cNvPr id="3" name="Content Placeholder 2">
            <a:extLst>
              <a:ext uri="{FF2B5EF4-FFF2-40B4-BE49-F238E27FC236}">
                <a16:creationId xmlns:a16="http://schemas.microsoft.com/office/drawing/2014/main" id="{D77A85E1-E2E5-D9F2-8D00-E734A94B0EE0}"/>
              </a:ext>
            </a:extLst>
          </p:cNvPr>
          <p:cNvSpPr>
            <a:spLocks noGrp="1"/>
          </p:cNvSpPr>
          <p:nvPr>
            <p:ph idx="1"/>
          </p:nvPr>
        </p:nvSpPr>
        <p:spPr>
          <a:xfrm>
            <a:off x="444617" y="1829819"/>
            <a:ext cx="11404833" cy="4351338"/>
          </a:xfrm>
        </p:spPr>
        <p:txBody>
          <a:bodyPr>
            <a:normAutofit lnSpcReduction="10000"/>
          </a:bodyPr>
          <a:lstStyle/>
          <a:p>
            <a:r>
              <a:rPr lang="en-US" dirty="0" err="1"/>
              <a:t>Lubatud</a:t>
            </a:r>
            <a:r>
              <a:rPr lang="en-US" dirty="0"/>
              <a:t> </a:t>
            </a:r>
            <a:r>
              <a:rPr lang="en-US" dirty="0" err="1"/>
              <a:t>kalded</a:t>
            </a:r>
            <a:r>
              <a:rPr lang="en-US" dirty="0"/>
              <a:t> </a:t>
            </a:r>
            <a:r>
              <a:rPr lang="en-US" dirty="0" err="1"/>
              <a:t>sõltuvalt</a:t>
            </a:r>
            <a:r>
              <a:rPr lang="en-US" dirty="0"/>
              <a:t> </a:t>
            </a:r>
            <a:r>
              <a:rPr lang="en-US" dirty="0" err="1"/>
              <a:t>kiirustest</a:t>
            </a:r>
            <a:endParaRPr lang="en-US" dirty="0"/>
          </a:p>
          <a:p>
            <a:r>
              <a:rPr lang="en-US" dirty="0"/>
              <a:t>M71 </a:t>
            </a:r>
            <a:r>
              <a:rPr lang="en-US" dirty="0" err="1"/>
              <a:t>järgi</a:t>
            </a:r>
            <a:r>
              <a:rPr lang="en-US" dirty="0"/>
              <a:t> </a:t>
            </a:r>
            <a:r>
              <a:rPr lang="en-US" dirty="0" err="1"/>
              <a:t>ristlõiked</a:t>
            </a:r>
            <a:r>
              <a:rPr lang="en-US" dirty="0"/>
              <a:t> </a:t>
            </a:r>
            <a:r>
              <a:rPr lang="en-US" dirty="0" err="1"/>
              <a:t>sõltuvalt</a:t>
            </a:r>
            <a:r>
              <a:rPr lang="en-US" dirty="0"/>
              <a:t> </a:t>
            </a:r>
            <a:r>
              <a:rPr lang="en-US" dirty="0" err="1"/>
              <a:t>liiklussagedusest</a:t>
            </a:r>
            <a:r>
              <a:rPr lang="en-US" dirty="0"/>
              <a:t> ja </a:t>
            </a:r>
            <a:r>
              <a:rPr lang="en-US" dirty="0" err="1"/>
              <a:t>kiirusest</a:t>
            </a:r>
            <a:endParaRPr lang="en-US" dirty="0"/>
          </a:p>
          <a:p>
            <a:r>
              <a:rPr lang="en-US" dirty="0" err="1"/>
              <a:t>Liiklusohutus</a:t>
            </a:r>
            <a:r>
              <a:rPr lang="en-US" dirty="0"/>
              <a:t> – </a:t>
            </a:r>
            <a:r>
              <a:rPr lang="en-US" dirty="0" err="1"/>
              <a:t>peatumisteekond</a:t>
            </a:r>
            <a:r>
              <a:rPr lang="en-US" dirty="0"/>
              <a:t> ja </a:t>
            </a:r>
            <a:r>
              <a:rPr lang="en-US" dirty="0" err="1"/>
              <a:t>nähtavus</a:t>
            </a:r>
            <a:r>
              <a:rPr lang="en-US" dirty="0"/>
              <a:t> = Newton &amp; Pythagoras</a:t>
            </a:r>
          </a:p>
          <a:p>
            <a:r>
              <a:rPr lang="en-US" dirty="0" err="1"/>
              <a:t>Möödasõit</a:t>
            </a:r>
            <a:r>
              <a:rPr lang="en-US" dirty="0"/>
              <a:t> ja </a:t>
            </a:r>
            <a:r>
              <a:rPr lang="en-US" dirty="0" err="1"/>
              <a:t>selleks</a:t>
            </a:r>
            <a:r>
              <a:rPr lang="en-US" dirty="0"/>
              <a:t> </a:t>
            </a:r>
            <a:r>
              <a:rPr lang="en-US" dirty="0" err="1"/>
              <a:t>vajalik</a:t>
            </a:r>
            <a:r>
              <a:rPr lang="en-US" dirty="0"/>
              <a:t> </a:t>
            </a:r>
            <a:r>
              <a:rPr lang="en-US" dirty="0" err="1"/>
              <a:t>nähtavus</a:t>
            </a:r>
            <a:r>
              <a:rPr lang="en-US" dirty="0"/>
              <a:t> – </a:t>
            </a:r>
            <a:r>
              <a:rPr lang="en-US" dirty="0" err="1"/>
              <a:t>kohustuslik</a:t>
            </a:r>
            <a:r>
              <a:rPr lang="en-US" dirty="0"/>
              <a:t> </a:t>
            </a:r>
            <a:r>
              <a:rPr lang="en-US" dirty="0" err="1"/>
              <a:t>möödasõidukeeld</a:t>
            </a:r>
            <a:endParaRPr lang="en-US" dirty="0"/>
          </a:p>
          <a:p>
            <a:r>
              <a:rPr lang="en-US" dirty="0" err="1"/>
              <a:t>Pöördekoridorid</a:t>
            </a:r>
            <a:r>
              <a:rPr lang="en-US" dirty="0"/>
              <a:t> ja </a:t>
            </a:r>
            <a:r>
              <a:rPr lang="en-US" dirty="0" err="1"/>
              <a:t>kontroll</a:t>
            </a:r>
            <a:r>
              <a:rPr lang="en-US" dirty="0"/>
              <a:t> </a:t>
            </a:r>
            <a:r>
              <a:rPr lang="en-US" sz="2200" dirty="0"/>
              <a:t>(kas </a:t>
            </a:r>
            <a:r>
              <a:rPr lang="en-US" sz="2200" dirty="0" err="1"/>
              <a:t>mahub</a:t>
            </a:r>
            <a:r>
              <a:rPr lang="en-US" sz="2200" dirty="0"/>
              <a:t> ja kas </a:t>
            </a:r>
            <a:r>
              <a:rPr lang="en-US" sz="2200" dirty="0" err="1"/>
              <a:t>eeldab</a:t>
            </a:r>
            <a:r>
              <a:rPr lang="en-US" sz="2200" dirty="0"/>
              <a:t> </a:t>
            </a:r>
            <a:r>
              <a:rPr lang="en-US" sz="2200" dirty="0" err="1"/>
              <a:t>vastassuunavööndi</a:t>
            </a:r>
            <a:r>
              <a:rPr lang="en-US" sz="2200" dirty="0"/>
              <a:t> </a:t>
            </a:r>
            <a:r>
              <a:rPr lang="en-US" sz="2200" dirty="0" err="1"/>
              <a:t>kasutust</a:t>
            </a:r>
            <a:r>
              <a:rPr lang="en-US" sz="2200" dirty="0"/>
              <a:t>) – EVS 843:2006 </a:t>
            </a:r>
            <a:r>
              <a:rPr lang="en-US" sz="2200" dirty="0" err="1"/>
              <a:t>šabloonid</a:t>
            </a:r>
            <a:r>
              <a:rPr lang="en-US" sz="2200" dirty="0"/>
              <a:t> </a:t>
            </a:r>
            <a:r>
              <a:rPr lang="en-US" sz="2200" dirty="0" err="1"/>
              <a:t>või</a:t>
            </a:r>
            <a:r>
              <a:rPr lang="en-US" sz="2200" dirty="0"/>
              <a:t> CAD </a:t>
            </a:r>
            <a:r>
              <a:rPr lang="en-US" sz="2200" dirty="0" err="1"/>
              <a:t>lisavahendid</a:t>
            </a:r>
            <a:r>
              <a:rPr lang="en-US" sz="2200" dirty="0"/>
              <a:t> </a:t>
            </a:r>
            <a:r>
              <a:rPr lang="en-US" sz="2200" dirty="0" err="1"/>
              <a:t>trajektoori</a:t>
            </a:r>
            <a:r>
              <a:rPr lang="en-US" sz="2200" dirty="0"/>
              <a:t> </a:t>
            </a:r>
            <a:r>
              <a:rPr lang="en-US" sz="2200" dirty="0" err="1"/>
              <a:t>kontrolliks</a:t>
            </a:r>
            <a:endParaRPr lang="en-US" sz="2200" dirty="0"/>
          </a:p>
          <a:p>
            <a:pPr lvl="1"/>
            <a:r>
              <a:rPr lang="en-US" dirty="0"/>
              <a:t>NB! </a:t>
            </a:r>
            <a:r>
              <a:rPr lang="en-US" sz="2000" dirty="0" err="1"/>
              <a:t>Transpordiamet</a:t>
            </a:r>
            <a:r>
              <a:rPr lang="en-US" sz="2000" dirty="0"/>
              <a:t> </a:t>
            </a:r>
            <a:r>
              <a:rPr lang="en-US" sz="2000" dirty="0" err="1"/>
              <a:t>kasutab</a:t>
            </a:r>
            <a:r>
              <a:rPr lang="en-US" sz="2000" dirty="0"/>
              <a:t> </a:t>
            </a:r>
            <a:r>
              <a:rPr lang="en-US" sz="2000" dirty="0" err="1"/>
              <a:t>tüüpmahasõite</a:t>
            </a:r>
            <a:r>
              <a:rPr lang="en-US" sz="2000" dirty="0"/>
              <a:t> – ka </a:t>
            </a:r>
            <a:r>
              <a:rPr lang="en-US" sz="2000" dirty="0" err="1"/>
              <a:t>nende</a:t>
            </a:r>
            <a:r>
              <a:rPr lang="en-US" sz="2000" dirty="0"/>
              <a:t> </a:t>
            </a:r>
            <a:r>
              <a:rPr lang="en-US" sz="2000" dirty="0" err="1"/>
              <a:t>puhul</a:t>
            </a:r>
            <a:r>
              <a:rPr lang="en-US" sz="2000" dirty="0"/>
              <a:t> </a:t>
            </a:r>
            <a:r>
              <a:rPr lang="en-US" sz="2000" dirty="0" err="1"/>
              <a:t>tuleb</a:t>
            </a:r>
            <a:r>
              <a:rPr lang="en-US" sz="2000" dirty="0"/>
              <a:t> </a:t>
            </a:r>
            <a:r>
              <a:rPr lang="en-US" sz="2000" dirty="0" err="1"/>
              <a:t>teostada</a:t>
            </a:r>
            <a:r>
              <a:rPr lang="en-US" sz="2000" dirty="0"/>
              <a:t> </a:t>
            </a:r>
            <a:r>
              <a:rPr lang="en-US" sz="2000" dirty="0" err="1"/>
              <a:t>pöördekontroll</a:t>
            </a:r>
            <a:r>
              <a:rPr lang="en-US" sz="2000" dirty="0"/>
              <a:t>, </a:t>
            </a:r>
            <a:r>
              <a:rPr lang="en-US" sz="2000" dirty="0" err="1"/>
              <a:t>sest</a:t>
            </a:r>
            <a:r>
              <a:rPr lang="en-US" sz="2000" dirty="0"/>
              <a:t> </a:t>
            </a:r>
            <a:r>
              <a:rPr lang="en-US" sz="2000" dirty="0" err="1"/>
              <a:t>tüüplahenduse</a:t>
            </a:r>
            <a:r>
              <a:rPr lang="en-US" sz="2000" dirty="0"/>
              <a:t> </a:t>
            </a:r>
            <a:r>
              <a:rPr lang="en-US" sz="2000" dirty="0" err="1"/>
              <a:t>koostamisel</a:t>
            </a:r>
            <a:r>
              <a:rPr lang="en-US" sz="2000" dirty="0"/>
              <a:t> </a:t>
            </a:r>
            <a:r>
              <a:rPr lang="en-US" sz="2000" dirty="0" err="1"/>
              <a:t>võivad</a:t>
            </a:r>
            <a:r>
              <a:rPr lang="en-US" sz="2000" dirty="0"/>
              <a:t> </a:t>
            </a:r>
            <a:r>
              <a:rPr lang="en-US" sz="2000" dirty="0" err="1"/>
              <a:t>aluseks</a:t>
            </a:r>
            <a:r>
              <a:rPr lang="en-US" sz="2000" dirty="0"/>
              <a:t> olla </a:t>
            </a:r>
            <a:r>
              <a:rPr lang="en-US" sz="2000" dirty="0" err="1"/>
              <a:t>põhitee</a:t>
            </a:r>
            <a:r>
              <a:rPr lang="en-US" sz="2000" dirty="0"/>
              <a:t> </a:t>
            </a:r>
            <a:r>
              <a:rPr lang="en-US" sz="2000" dirty="0" err="1"/>
              <a:t>laiemad</a:t>
            </a:r>
            <a:r>
              <a:rPr lang="en-US" sz="2000" dirty="0"/>
              <a:t> </a:t>
            </a:r>
            <a:r>
              <a:rPr lang="en-US" sz="2000" dirty="0" err="1"/>
              <a:t>ristlõiked</a:t>
            </a:r>
            <a:endParaRPr lang="en-US" sz="2000" dirty="0"/>
          </a:p>
          <a:p>
            <a:pPr lvl="1"/>
            <a:r>
              <a:rPr lang="en-US" sz="2000" dirty="0"/>
              <a:t>Ilma </a:t>
            </a:r>
            <a:r>
              <a:rPr lang="en-US" sz="2000" dirty="0" err="1"/>
              <a:t>tellija</a:t>
            </a:r>
            <a:r>
              <a:rPr lang="en-US" sz="2000" dirty="0"/>
              <a:t> </a:t>
            </a:r>
            <a:r>
              <a:rPr lang="en-US" sz="2000" dirty="0" err="1"/>
              <a:t>igakordse</a:t>
            </a:r>
            <a:r>
              <a:rPr lang="en-US" sz="2000" dirty="0"/>
              <a:t> </a:t>
            </a:r>
            <a:r>
              <a:rPr lang="en-US" sz="2000" dirty="0" err="1"/>
              <a:t>nõusolekuta</a:t>
            </a:r>
            <a:r>
              <a:rPr lang="en-US" sz="2000" dirty="0"/>
              <a:t> </a:t>
            </a:r>
            <a:r>
              <a:rPr lang="en-US" sz="2000" dirty="0" err="1"/>
              <a:t>ei</a:t>
            </a:r>
            <a:r>
              <a:rPr lang="en-US" sz="2000" dirty="0"/>
              <a:t> tohi </a:t>
            </a:r>
            <a:r>
              <a:rPr lang="en-US" sz="2000" dirty="0" err="1"/>
              <a:t>kavandada</a:t>
            </a:r>
            <a:r>
              <a:rPr lang="en-US" sz="2000" dirty="0"/>
              <a:t> </a:t>
            </a:r>
            <a:r>
              <a:rPr lang="en-US" sz="2000" dirty="0" err="1"/>
              <a:t>ristmiku</a:t>
            </a:r>
            <a:r>
              <a:rPr lang="en-US" sz="2000" dirty="0"/>
              <a:t> </a:t>
            </a:r>
            <a:r>
              <a:rPr lang="en-US" sz="2000" dirty="0" err="1"/>
              <a:t>ootealaga</a:t>
            </a:r>
            <a:r>
              <a:rPr lang="en-US" sz="2000" dirty="0"/>
              <a:t> (</a:t>
            </a:r>
            <a:r>
              <a:rPr lang="en-US" sz="2000" dirty="0" err="1"/>
              <a:t>stoppjoon</a:t>
            </a:r>
            <a:r>
              <a:rPr lang="en-US" sz="2000" dirty="0"/>
              <a:t>) </a:t>
            </a:r>
            <a:r>
              <a:rPr lang="en-US" sz="2000" dirty="0" err="1"/>
              <a:t>lõikuvaid</a:t>
            </a:r>
            <a:r>
              <a:rPr lang="en-US" sz="2000" dirty="0"/>
              <a:t> </a:t>
            </a:r>
            <a:r>
              <a:rPr lang="en-US" sz="2000" dirty="0" err="1"/>
              <a:t>koridore</a:t>
            </a:r>
            <a:endParaRPr lang="en-US" sz="2000" dirty="0"/>
          </a:p>
          <a:p>
            <a:pPr lvl="1"/>
            <a:r>
              <a:rPr lang="en-US" sz="2000" dirty="0" err="1"/>
              <a:t>Šablooni</a:t>
            </a:r>
            <a:r>
              <a:rPr lang="en-US" sz="2000" dirty="0"/>
              <a:t> </a:t>
            </a:r>
            <a:r>
              <a:rPr lang="en-US" sz="2000" dirty="0" err="1"/>
              <a:t>valik</a:t>
            </a:r>
            <a:r>
              <a:rPr lang="en-US" sz="2000" dirty="0"/>
              <a:t> – </a:t>
            </a:r>
            <a:r>
              <a:rPr lang="en-US" sz="2000" dirty="0" err="1"/>
              <a:t>antud</a:t>
            </a:r>
            <a:r>
              <a:rPr lang="en-US" sz="2000" dirty="0"/>
              <a:t> tee </a:t>
            </a:r>
            <a:r>
              <a:rPr lang="en-US" sz="2000" dirty="0" err="1"/>
              <a:t>liigi</a:t>
            </a:r>
            <a:r>
              <a:rPr lang="en-US" sz="2000" dirty="0"/>
              <a:t> </a:t>
            </a:r>
            <a:r>
              <a:rPr lang="en-US" sz="2000" dirty="0" err="1"/>
              <a:t>jaoks</a:t>
            </a:r>
            <a:r>
              <a:rPr lang="en-US" sz="2000" dirty="0"/>
              <a:t> </a:t>
            </a:r>
            <a:r>
              <a:rPr lang="en-US" sz="2000" dirty="0" err="1"/>
              <a:t>kriitiline</a:t>
            </a:r>
            <a:r>
              <a:rPr lang="en-US" sz="2000" dirty="0"/>
              <a:t> </a:t>
            </a:r>
            <a:r>
              <a:rPr lang="en-US" sz="2000" dirty="0" err="1"/>
              <a:t>sõiduk</a:t>
            </a:r>
            <a:r>
              <a:rPr lang="en-US" sz="2000" dirty="0"/>
              <a:t>, </a:t>
            </a:r>
            <a:r>
              <a:rPr lang="en-US" sz="2000" dirty="0" err="1"/>
              <a:t>rahvusvahelistel</a:t>
            </a:r>
            <a:r>
              <a:rPr lang="en-US" sz="2000" dirty="0"/>
              <a:t> </a:t>
            </a:r>
            <a:r>
              <a:rPr lang="en-US" sz="2000" dirty="0" err="1"/>
              <a:t>trassidel</a:t>
            </a:r>
            <a:r>
              <a:rPr lang="en-US" sz="2000" dirty="0"/>
              <a:t> </a:t>
            </a:r>
            <a:r>
              <a:rPr lang="en-US" sz="2000" dirty="0" err="1"/>
              <a:t>tuleb</a:t>
            </a:r>
            <a:r>
              <a:rPr lang="en-US" sz="2000" dirty="0"/>
              <a:t> </a:t>
            </a:r>
            <a:r>
              <a:rPr lang="en-US" sz="2000" dirty="0" err="1"/>
              <a:t>igal</a:t>
            </a:r>
            <a:r>
              <a:rPr lang="en-US" sz="2000" dirty="0"/>
              <a:t> </a:t>
            </a:r>
            <a:r>
              <a:rPr lang="en-US" sz="2000" dirty="0" err="1"/>
              <a:t>juhul</a:t>
            </a:r>
            <a:r>
              <a:rPr lang="en-US" sz="2000" dirty="0"/>
              <a:t> </a:t>
            </a:r>
            <a:r>
              <a:rPr lang="en-US" sz="2000" dirty="0" err="1"/>
              <a:t>arvestada</a:t>
            </a:r>
            <a:r>
              <a:rPr lang="en-US" sz="2000" dirty="0"/>
              <a:t> ka EMS (25,25 </a:t>
            </a:r>
            <a:r>
              <a:rPr lang="en-US" sz="2000" dirty="0" err="1"/>
              <a:t>meetrit</a:t>
            </a:r>
            <a:r>
              <a:rPr lang="en-US" sz="2000" dirty="0"/>
              <a:t>) </a:t>
            </a:r>
            <a:r>
              <a:rPr lang="en-US" sz="2000" dirty="0" err="1"/>
              <a:t>pikkusega</a:t>
            </a:r>
            <a:r>
              <a:rPr lang="en-US" sz="2000" dirty="0"/>
              <a:t>. </a:t>
            </a:r>
            <a:r>
              <a:rPr lang="en-US" sz="2000" dirty="0" err="1"/>
              <a:t>Tavaliselt</a:t>
            </a:r>
            <a:r>
              <a:rPr lang="en-US" sz="2000" dirty="0"/>
              <a:t> on </a:t>
            </a:r>
            <a:r>
              <a:rPr lang="en-US" sz="2000" dirty="0" err="1"/>
              <a:t>kriitiline</a:t>
            </a:r>
            <a:r>
              <a:rPr lang="en-US" sz="2000" dirty="0"/>
              <a:t> 16,5 m </a:t>
            </a:r>
            <a:r>
              <a:rPr lang="en-US" sz="2000" dirty="0" err="1"/>
              <a:t>sadulrong</a:t>
            </a:r>
            <a:endParaRPr lang="en-US" dirty="0"/>
          </a:p>
        </p:txBody>
      </p:sp>
      <p:sp>
        <p:nvSpPr>
          <p:cNvPr id="4" name="Slide Number Placeholder 3">
            <a:extLst>
              <a:ext uri="{FF2B5EF4-FFF2-40B4-BE49-F238E27FC236}">
                <a16:creationId xmlns:a16="http://schemas.microsoft.com/office/drawing/2014/main" id="{F6CC3AA0-9A91-B5C3-20B8-9625630FDEC0}"/>
              </a:ext>
            </a:extLst>
          </p:cNvPr>
          <p:cNvSpPr>
            <a:spLocks noGrp="1"/>
          </p:cNvSpPr>
          <p:nvPr>
            <p:ph type="sldNum" sz="quarter" idx="12"/>
          </p:nvPr>
        </p:nvSpPr>
        <p:spPr/>
        <p:txBody>
          <a:bodyPr/>
          <a:lstStyle/>
          <a:p>
            <a:fld id="{A89FF1E2-3BA7-475C-A9AD-AEEAF9FE4269}" type="slidenum">
              <a:rPr lang="en-US" smtClean="0"/>
              <a:t>13</a:t>
            </a:fld>
            <a:endParaRPr lang="en-US"/>
          </a:p>
        </p:txBody>
      </p:sp>
    </p:spTree>
    <p:extLst>
      <p:ext uri="{BB962C8B-B14F-4D97-AF65-F5344CB8AC3E}">
        <p14:creationId xmlns:p14="http://schemas.microsoft.com/office/powerpoint/2010/main" val="4136308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5D7CF-2871-4E45-C2BB-E6A8E0E08055}"/>
              </a:ext>
            </a:extLst>
          </p:cNvPr>
          <p:cNvSpPr>
            <a:spLocks noGrp="1"/>
          </p:cNvSpPr>
          <p:nvPr>
            <p:ph type="title"/>
          </p:nvPr>
        </p:nvSpPr>
        <p:spPr/>
        <p:txBody>
          <a:bodyPr/>
          <a:lstStyle/>
          <a:p>
            <a:r>
              <a:rPr lang="en-US" dirty="0" err="1"/>
              <a:t>Ristlõike</a:t>
            </a:r>
            <a:r>
              <a:rPr lang="en-US" dirty="0"/>
              <a:t> </a:t>
            </a:r>
            <a:r>
              <a:rPr lang="en-US" dirty="0" err="1"/>
              <a:t>valik</a:t>
            </a:r>
            <a:endParaRPr lang="en-US" dirty="0"/>
          </a:p>
        </p:txBody>
      </p:sp>
      <p:sp>
        <p:nvSpPr>
          <p:cNvPr id="3" name="Content Placeholder 2">
            <a:extLst>
              <a:ext uri="{FF2B5EF4-FFF2-40B4-BE49-F238E27FC236}">
                <a16:creationId xmlns:a16="http://schemas.microsoft.com/office/drawing/2014/main" id="{38AA52EC-677A-B89F-15A2-ACA8BD69EDC3}"/>
              </a:ext>
            </a:extLst>
          </p:cNvPr>
          <p:cNvSpPr>
            <a:spLocks noGrp="1"/>
          </p:cNvSpPr>
          <p:nvPr>
            <p:ph idx="1"/>
          </p:nvPr>
        </p:nvSpPr>
        <p:spPr>
          <a:xfrm>
            <a:off x="569013" y="1824227"/>
            <a:ext cx="10515600" cy="4351338"/>
          </a:xfrm>
        </p:spPr>
        <p:txBody>
          <a:bodyPr/>
          <a:lstStyle/>
          <a:p>
            <a:r>
              <a:rPr lang="en-US" dirty="0"/>
              <a:t>2+2 – 14,500+ AKÖL</a:t>
            </a:r>
          </a:p>
          <a:p>
            <a:r>
              <a:rPr lang="en-US" dirty="0"/>
              <a:t>2+1 – 10,000+ AKÖL </a:t>
            </a:r>
          </a:p>
          <a:p>
            <a:r>
              <a:rPr lang="en-US" dirty="0"/>
              <a:t>1+1 – 500+ AKÖL</a:t>
            </a:r>
          </a:p>
        </p:txBody>
      </p:sp>
      <p:pic>
        <p:nvPicPr>
          <p:cNvPr id="5" name="Picture 4" descr="The text appears to be a list of chemical symbols and shorthand notations, likely referring to elements or compounds in a chemical reaction sequence.&#10;&#10;AI-generated content may be incorrect.">
            <a:extLst>
              <a:ext uri="{FF2B5EF4-FFF2-40B4-BE49-F238E27FC236}">
                <a16:creationId xmlns:a16="http://schemas.microsoft.com/office/drawing/2014/main" id="{8280F1D1-0977-C97C-3313-A6038005F28F}"/>
              </a:ext>
            </a:extLst>
          </p:cNvPr>
          <p:cNvPicPr>
            <a:picLocks noChangeAspect="1"/>
          </p:cNvPicPr>
          <p:nvPr/>
        </p:nvPicPr>
        <p:blipFill>
          <a:blip r:embed="rId2"/>
          <a:stretch>
            <a:fillRect/>
          </a:stretch>
        </p:blipFill>
        <p:spPr>
          <a:xfrm>
            <a:off x="4362048" y="275829"/>
            <a:ext cx="7829952" cy="882695"/>
          </a:xfrm>
          <a:prstGeom prst="rect">
            <a:avLst/>
          </a:prstGeom>
        </p:spPr>
      </p:pic>
      <p:pic>
        <p:nvPicPr>
          <p:cNvPr id="7" name="Picture 6" descr="The image appears to be a diagram or chart with labeled segments, possibly representing a mathematical or scientific concept involving variables or components such as 'S1', 'S2', 'SO1', 'SO2', 'S3', 'KT', and 'KE'.&#10;&#10;AI-generated content may be incorrect.">
            <a:extLst>
              <a:ext uri="{FF2B5EF4-FFF2-40B4-BE49-F238E27FC236}">
                <a16:creationId xmlns:a16="http://schemas.microsoft.com/office/drawing/2014/main" id="{1F1982EC-4F92-4732-D623-EA475F723811}"/>
              </a:ext>
            </a:extLst>
          </p:cNvPr>
          <p:cNvPicPr>
            <a:picLocks noChangeAspect="1"/>
          </p:cNvPicPr>
          <p:nvPr/>
        </p:nvPicPr>
        <p:blipFill>
          <a:blip r:embed="rId3"/>
          <a:stretch>
            <a:fillRect/>
          </a:stretch>
        </p:blipFill>
        <p:spPr>
          <a:xfrm>
            <a:off x="4965350" y="1292063"/>
            <a:ext cx="6807550" cy="1016052"/>
          </a:xfrm>
          <a:prstGeom prst="rect">
            <a:avLst/>
          </a:prstGeom>
        </p:spPr>
      </p:pic>
      <p:pic>
        <p:nvPicPr>
          <p:cNvPr id="9" name="Picture 8" descr="TK S S K T&#10;&#10;AI-generated content may be incorrect.">
            <a:extLst>
              <a:ext uri="{FF2B5EF4-FFF2-40B4-BE49-F238E27FC236}">
                <a16:creationId xmlns:a16="http://schemas.microsoft.com/office/drawing/2014/main" id="{5579DDFF-FA1D-399F-95CB-4679496E87F7}"/>
              </a:ext>
            </a:extLst>
          </p:cNvPr>
          <p:cNvPicPr>
            <a:picLocks noChangeAspect="1"/>
          </p:cNvPicPr>
          <p:nvPr/>
        </p:nvPicPr>
        <p:blipFill>
          <a:blip r:embed="rId4"/>
          <a:stretch>
            <a:fillRect/>
          </a:stretch>
        </p:blipFill>
        <p:spPr>
          <a:xfrm>
            <a:off x="5419751" y="2358445"/>
            <a:ext cx="6274122" cy="787440"/>
          </a:xfrm>
          <a:prstGeom prst="rect">
            <a:avLst/>
          </a:prstGeom>
        </p:spPr>
      </p:pic>
      <p:pic>
        <p:nvPicPr>
          <p:cNvPr id="11" name="Picture 10" descr="The image appears to be a diagram or flowchart illustrating a decision-making process or categorization system with different types of 'ribas' (branches or entities) and their relationships or characteristics, such as being 'kindlustatud' (selected), having 'sￃﾵidurada' (subtypes), or being a 'vￃﾤline' (line) or 'keskeraldus' (central).&#10;&#10;AI-generated content may be incorrect.">
            <a:extLst>
              <a:ext uri="{FF2B5EF4-FFF2-40B4-BE49-F238E27FC236}">
                <a16:creationId xmlns:a16="http://schemas.microsoft.com/office/drawing/2014/main" id="{5841AA7A-7B68-0DE6-31CB-3F473755CA58}"/>
              </a:ext>
            </a:extLst>
          </p:cNvPr>
          <p:cNvPicPr>
            <a:picLocks noChangeAspect="1"/>
          </p:cNvPicPr>
          <p:nvPr/>
        </p:nvPicPr>
        <p:blipFill>
          <a:blip r:embed="rId5"/>
          <a:stretch>
            <a:fillRect/>
          </a:stretch>
        </p:blipFill>
        <p:spPr>
          <a:xfrm>
            <a:off x="9250574" y="3347721"/>
            <a:ext cx="2673487" cy="1390721"/>
          </a:xfrm>
          <a:prstGeom prst="rect">
            <a:avLst/>
          </a:prstGeom>
        </p:spPr>
      </p:pic>
      <p:pic>
        <p:nvPicPr>
          <p:cNvPr id="13" name="Picture 12" descr="The image depicts a table showing various speed measurements (km/h) for different parameters (S1, S2, KE, SO, K, T, vO) across three different project scenarios (Tabel 4, Tabel 5, Tabel 6).&#10;&#10;AI-generated content may be incorrect.">
            <a:extLst>
              <a:ext uri="{FF2B5EF4-FFF2-40B4-BE49-F238E27FC236}">
                <a16:creationId xmlns:a16="http://schemas.microsoft.com/office/drawing/2014/main" id="{1470CB3E-685F-1877-78D1-9713FFE950EC}"/>
              </a:ext>
            </a:extLst>
          </p:cNvPr>
          <p:cNvPicPr>
            <a:picLocks noChangeAspect="1"/>
          </p:cNvPicPr>
          <p:nvPr/>
        </p:nvPicPr>
        <p:blipFill>
          <a:blip r:embed="rId6"/>
          <a:stretch>
            <a:fillRect/>
          </a:stretch>
        </p:blipFill>
        <p:spPr>
          <a:xfrm>
            <a:off x="4063102" y="2955650"/>
            <a:ext cx="3453804" cy="3902350"/>
          </a:xfrm>
          <a:prstGeom prst="rect">
            <a:avLst/>
          </a:prstGeom>
        </p:spPr>
      </p:pic>
      <p:pic>
        <p:nvPicPr>
          <p:cNvPr id="15" name="Picture 14" descr="The table lists parameters for calculating load distribution factors for various types of loads and conditions, including different combinations of tug and load types, speed, and weight ranges.&#10;&#10;AI-generated content may be incorrect.">
            <a:extLst>
              <a:ext uri="{FF2B5EF4-FFF2-40B4-BE49-F238E27FC236}">
                <a16:creationId xmlns:a16="http://schemas.microsoft.com/office/drawing/2014/main" id="{AEB86D52-536B-378B-2E37-6EDBDD050670}"/>
              </a:ext>
            </a:extLst>
          </p:cNvPr>
          <p:cNvPicPr>
            <a:picLocks noChangeAspect="1"/>
          </p:cNvPicPr>
          <p:nvPr/>
        </p:nvPicPr>
        <p:blipFill>
          <a:blip r:embed="rId7"/>
          <a:stretch>
            <a:fillRect/>
          </a:stretch>
        </p:blipFill>
        <p:spPr>
          <a:xfrm>
            <a:off x="7841675" y="4804367"/>
            <a:ext cx="3169319" cy="1964317"/>
          </a:xfrm>
          <a:prstGeom prst="rect">
            <a:avLst/>
          </a:prstGeom>
        </p:spPr>
      </p:pic>
      <p:pic>
        <p:nvPicPr>
          <p:cNvPr id="17" name="Picture 16" descr="TTTK&#10;&#10;AI-generated content may be incorrect.">
            <a:extLst>
              <a:ext uri="{FF2B5EF4-FFF2-40B4-BE49-F238E27FC236}">
                <a16:creationId xmlns:a16="http://schemas.microsoft.com/office/drawing/2014/main" id="{01438305-1D44-C0B8-0E08-7165A51DCDFE}"/>
              </a:ext>
            </a:extLst>
          </p:cNvPr>
          <p:cNvPicPr>
            <a:picLocks noChangeAspect="1"/>
          </p:cNvPicPr>
          <p:nvPr/>
        </p:nvPicPr>
        <p:blipFill>
          <a:blip r:embed="rId8"/>
          <a:stretch>
            <a:fillRect/>
          </a:stretch>
        </p:blipFill>
        <p:spPr>
          <a:xfrm>
            <a:off x="315516" y="3775567"/>
            <a:ext cx="3138326" cy="633784"/>
          </a:xfrm>
          <a:prstGeom prst="rect">
            <a:avLst/>
          </a:prstGeom>
        </p:spPr>
      </p:pic>
      <p:sp>
        <p:nvSpPr>
          <p:cNvPr id="18" name="TextBox 17">
            <a:extLst>
              <a:ext uri="{FF2B5EF4-FFF2-40B4-BE49-F238E27FC236}">
                <a16:creationId xmlns:a16="http://schemas.microsoft.com/office/drawing/2014/main" id="{18D35753-B57B-7E5E-AC35-522DD3528D75}"/>
              </a:ext>
            </a:extLst>
          </p:cNvPr>
          <p:cNvSpPr txBox="1"/>
          <p:nvPr/>
        </p:nvSpPr>
        <p:spPr>
          <a:xfrm>
            <a:off x="206848" y="4605390"/>
            <a:ext cx="3729506" cy="1815882"/>
          </a:xfrm>
          <a:prstGeom prst="rect">
            <a:avLst/>
          </a:prstGeom>
          <a:noFill/>
        </p:spPr>
        <p:txBody>
          <a:bodyPr wrap="square" rtlCol="0">
            <a:spAutoFit/>
          </a:bodyPr>
          <a:lstStyle/>
          <a:p>
            <a:r>
              <a:rPr lang="en-US" sz="1400" dirty="0" err="1"/>
              <a:t>Täiendava</a:t>
            </a:r>
            <a:r>
              <a:rPr lang="en-US" sz="1400" dirty="0"/>
              <a:t> </a:t>
            </a:r>
            <a:r>
              <a:rPr lang="en-US" sz="1400" dirty="0" err="1"/>
              <a:t>tugipeenra</a:t>
            </a:r>
            <a:r>
              <a:rPr lang="en-US" sz="1400" dirty="0"/>
              <a:t> (TT) </a:t>
            </a:r>
            <a:r>
              <a:rPr lang="en-US" sz="1400" dirty="0" err="1"/>
              <a:t>laius</a:t>
            </a:r>
            <a:r>
              <a:rPr lang="en-US" sz="1400" dirty="0"/>
              <a:t> </a:t>
            </a:r>
            <a:r>
              <a:rPr lang="en-US" sz="1400" dirty="0" err="1"/>
              <a:t>peab</a:t>
            </a:r>
            <a:r>
              <a:rPr lang="en-US" sz="1400" dirty="0"/>
              <a:t> </a:t>
            </a:r>
            <a:r>
              <a:rPr lang="en-US" sz="1400" dirty="0" err="1"/>
              <a:t>olema</a:t>
            </a:r>
            <a:r>
              <a:rPr lang="en-US" sz="1400" dirty="0"/>
              <a:t> </a:t>
            </a:r>
            <a:r>
              <a:rPr lang="en-US" sz="1400" dirty="0" err="1"/>
              <a:t>vähemalt</a:t>
            </a:r>
            <a:r>
              <a:rPr lang="en-US" sz="1400" dirty="0"/>
              <a:t> 0,5 m. </a:t>
            </a:r>
            <a:r>
              <a:rPr lang="en-US" sz="1400" dirty="0" err="1"/>
              <a:t>Nõuet</a:t>
            </a:r>
            <a:r>
              <a:rPr lang="en-US" sz="1400" dirty="0"/>
              <a:t> </a:t>
            </a:r>
            <a:r>
              <a:rPr lang="en-US" sz="1400" dirty="0" err="1"/>
              <a:t>tuleb</a:t>
            </a:r>
            <a:r>
              <a:rPr lang="en-US" sz="1400" dirty="0"/>
              <a:t> </a:t>
            </a:r>
            <a:r>
              <a:rPr lang="en-US" sz="1400" dirty="0" err="1"/>
              <a:t>tõlgendada</a:t>
            </a:r>
            <a:r>
              <a:rPr lang="en-US" sz="1400" dirty="0"/>
              <a:t> </a:t>
            </a:r>
            <a:r>
              <a:rPr lang="en-US" sz="1400" dirty="0" err="1"/>
              <a:t>selliselt</a:t>
            </a:r>
            <a:r>
              <a:rPr lang="en-US" sz="1400" dirty="0"/>
              <a:t>, et </a:t>
            </a:r>
            <a:r>
              <a:rPr lang="en-US" sz="1400" dirty="0" err="1"/>
              <a:t>laius</a:t>
            </a:r>
            <a:r>
              <a:rPr lang="en-US" sz="1400" dirty="0"/>
              <a:t> </a:t>
            </a:r>
            <a:r>
              <a:rPr lang="en-US" sz="1400" dirty="0" err="1"/>
              <a:t>vähemalt</a:t>
            </a:r>
            <a:r>
              <a:rPr lang="en-US" sz="1400" dirty="0"/>
              <a:t> 0,5m </a:t>
            </a:r>
            <a:r>
              <a:rPr lang="en-US" sz="1400" dirty="0" err="1"/>
              <a:t>peab</a:t>
            </a:r>
            <a:r>
              <a:rPr lang="en-US" sz="1400" dirty="0"/>
              <a:t> </a:t>
            </a:r>
            <a:r>
              <a:rPr lang="en-US" sz="1400" dirty="0" err="1"/>
              <a:t>olema</a:t>
            </a:r>
            <a:r>
              <a:rPr lang="en-US" sz="1400" dirty="0"/>
              <a:t> </a:t>
            </a:r>
            <a:r>
              <a:rPr lang="en-US" sz="1400" dirty="0" err="1"/>
              <a:t>tagatud</a:t>
            </a:r>
            <a:r>
              <a:rPr lang="en-US" sz="1400" dirty="0"/>
              <a:t> </a:t>
            </a:r>
            <a:r>
              <a:rPr lang="en-US" sz="1400" dirty="0" err="1"/>
              <a:t>piirde</a:t>
            </a:r>
            <a:r>
              <a:rPr lang="en-US" sz="1400" dirty="0"/>
              <a:t> </a:t>
            </a:r>
            <a:r>
              <a:rPr lang="en-US" sz="1400" dirty="0" err="1"/>
              <a:t>taga</a:t>
            </a:r>
            <a:r>
              <a:rPr lang="en-US" sz="1400" dirty="0"/>
              <a:t>. </a:t>
            </a:r>
            <a:r>
              <a:rPr lang="en-US" sz="1400" dirty="0" err="1"/>
              <a:t>Üldjuhul</a:t>
            </a:r>
            <a:r>
              <a:rPr lang="en-US" sz="1400" dirty="0"/>
              <a:t> </a:t>
            </a:r>
            <a:r>
              <a:rPr lang="en-US" sz="1400" dirty="0" err="1"/>
              <a:t>valitakse</a:t>
            </a:r>
            <a:r>
              <a:rPr lang="en-US" sz="1400" dirty="0"/>
              <a:t> </a:t>
            </a:r>
            <a:r>
              <a:rPr lang="en-US" sz="1400" dirty="0" err="1"/>
              <a:t>tugipeenra</a:t>
            </a:r>
            <a:r>
              <a:rPr lang="en-US" sz="1400" dirty="0"/>
              <a:t> ja </a:t>
            </a:r>
            <a:r>
              <a:rPr lang="en-US" sz="1400" dirty="0" err="1"/>
              <a:t>täiendava</a:t>
            </a:r>
            <a:r>
              <a:rPr lang="en-US" sz="1400" dirty="0"/>
              <a:t> </a:t>
            </a:r>
            <a:r>
              <a:rPr lang="en-US" sz="1400" dirty="0" err="1"/>
              <a:t>tugipeenra</a:t>
            </a:r>
            <a:r>
              <a:rPr lang="en-US" sz="1400" dirty="0"/>
              <a:t> (T+TT) </a:t>
            </a:r>
            <a:r>
              <a:rPr lang="en-US" sz="1400" dirty="0" err="1"/>
              <a:t>kogulaiuseks</a:t>
            </a:r>
            <a:r>
              <a:rPr lang="en-US" sz="1400" dirty="0"/>
              <a:t> 1,25m, mis </a:t>
            </a:r>
            <a:r>
              <a:rPr lang="en-US" sz="1400" dirty="0" err="1"/>
              <a:t>jätab</a:t>
            </a:r>
            <a:r>
              <a:rPr lang="en-US" sz="1400" dirty="0"/>
              <a:t> </a:t>
            </a:r>
            <a:r>
              <a:rPr lang="en-US" sz="1400" dirty="0" err="1"/>
              <a:t>piirde</a:t>
            </a:r>
            <a:r>
              <a:rPr lang="en-US" sz="1400" dirty="0"/>
              <a:t> </a:t>
            </a:r>
            <a:r>
              <a:rPr lang="en-US" sz="1400" dirty="0" err="1"/>
              <a:t>enda</a:t>
            </a:r>
            <a:r>
              <a:rPr lang="en-US" sz="1400" dirty="0"/>
              <a:t> </a:t>
            </a:r>
            <a:r>
              <a:rPr lang="en-US" sz="1400" dirty="0" err="1"/>
              <a:t>laiuse</a:t>
            </a:r>
            <a:r>
              <a:rPr lang="en-US" sz="1400" dirty="0"/>
              <a:t> </a:t>
            </a:r>
            <a:r>
              <a:rPr lang="en-US" sz="1400" dirty="0" err="1"/>
              <a:t>jaoks</a:t>
            </a:r>
            <a:r>
              <a:rPr lang="en-US" sz="1400" dirty="0"/>
              <a:t> </a:t>
            </a:r>
            <a:r>
              <a:rPr lang="en-US" sz="1400" dirty="0" err="1"/>
              <a:t>ruumi</a:t>
            </a:r>
            <a:r>
              <a:rPr lang="en-US" sz="1400" dirty="0"/>
              <a:t> 0,25m ja mis </a:t>
            </a:r>
            <a:r>
              <a:rPr lang="en-US" sz="1400" dirty="0" err="1"/>
              <a:t>võimaldab</a:t>
            </a:r>
            <a:r>
              <a:rPr lang="en-US" sz="1400" dirty="0"/>
              <a:t> </a:t>
            </a:r>
            <a:r>
              <a:rPr lang="en-US" sz="1400" dirty="0" err="1"/>
              <a:t>paigaldada</a:t>
            </a:r>
            <a:r>
              <a:rPr lang="en-US" sz="1400" dirty="0"/>
              <a:t> </a:t>
            </a:r>
            <a:r>
              <a:rPr lang="en-US" sz="1400" dirty="0" err="1"/>
              <a:t>erinevate</a:t>
            </a:r>
            <a:r>
              <a:rPr lang="en-US" sz="1400" dirty="0"/>
              <a:t> </a:t>
            </a:r>
            <a:r>
              <a:rPr lang="en-US" sz="1400" dirty="0" err="1"/>
              <a:t>tootjate</a:t>
            </a:r>
            <a:r>
              <a:rPr lang="en-US" sz="1400" dirty="0"/>
              <a:t> </a:t>
            </a:r>
            <a:r>
              <a:rPr lang="en-US" sz="1400" dirty="0" err="1"/>
              <a:t>piirdeid</a:t>
            </a:r>
            <a:r>
              <a:rPr lang="en-US" sz="1400" dirty="0"/>
              <a:t>. </a:t>
            </a:r>
          </a:p>
        </p:txBody>
      </p:sp>
    </p:spTree>
    <p:extLst>
      <p:ext uri="{BB962C8B-B14F-4D97-AF65-F5344CB8AC3E}">
        <p14:creationId xmlns:p14="http://schemas.microsoft.com/office/powerpoint/2010/main" val="1837783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6CC2-5C9B-1702-FA46-E9AB141BD8DC}"/>
              </a:ext>
            </a:extLst>
          </p:cNvPr>
          <p:cNvSpPr>
            <a:spLocks noGrp="1"/>
          </p:cNvSpPr>
          <p:nvPr>
            <p:ph type="title"/>
          </p:nvPr>
        </p:nvSpPr>
        <p:spPr/>
        <p:txBody>
          <a:bodyPr/>
          <a:lstStyle/>
          <a:p>
            <a:r>
              <a:rPr lang="en-US" dirty="0" err="1"/>
              <a:t>Soome</a:t>
            </a:r>
            <a:r>
              <a:rPr lang="en-US" dirty="0"/>
              <a:t> </a:t>
            </a:r>
            <a:r>
              <a:rPr lang="en-US" dirty="0" err="1"/>
              <a:t>ristlõike</a:t>
            </a:r>
            <a:r>
              <a:rPr lang="en-US" dirty="0"/>
              <a:t> </a:t>
            </a:r>
            <a:r>
              <a:rPr lang="en-US" dirty="0" err="1"/>
              <a:t>juhend</a:t>
            </a:r>
            <a:r>
              <a:rPr lang="en-US" dirty="0"/>
              <a:t> 16/2021</a:t>
            </a:r>
          </a:p>
        </p:txBody>
      </p:sp>
      <p:sp>
        <p:nvSpPr>
          <p:cNvPr id="3" name="Content Placeholder 2">
            <a:extLst>
              <a:ext uri="{FF2B5EF4-FFF2-40B4-BE49-F238E27FC236}">
                <a16:creationId xmlns:a16="http://schemas.microsoft.com/office/drawing/2014/main" id="{F9C79391-6903-AC9A-C25B-D2226E90B9CD}"/>
              </a:ext>
            </a:extLst>
          </p:cNvPr>
          <p:cNvSpPr>
            <a:spLocks noGrp="1"/>
          </p:cNvSpPr>
          <p:nvPr>
            <p:ph idx="1"/>
          </p:nvPr>
        </p:nvSpPr>
        <p:spPr>
          <a:xfrm>
            <a:off x="9299730" y="1825625"/>
            <a:ext cx="2740722" cy="4351338"/>
          </a:xfrm>
        </p:spPr>
        <p:txBody>
          <a:bodyPr>
            <a:normAutofit fontScale="62500" lnSpcReduction="20000"/>
          </a:bodyPr>
          <a:lstStyle/>
          <a:p>
            <a:r>
              <a:rPr lang="en-US" dirty="0" err="1"/>
              <a:t>Arvestada</a:t>
            </a:r>
            <a:r>
              <a:rPr lang="en-US" dirty="0"/>
              <a:t> </a:t>
            </a:r>
            <a:r>
              <a:rPr lang="en-US" dirty="0" err="1"/>
              <a:t>lume</a:t>
            </a:r>
            <a:r>
              <a:rPr lang="en-US" dirty="0"/>
              <a:t> </a:t>
            </a:r>
            <a:r>
              <a:rPr lang="en-US" dirty="0" err="1"/>
              <a:t>lükkamiseks</a:t>
            </a:r>
            <a:r>
              <a:rPr lang="en-US" dirty="0"/>
              <a:t> </a:t>
            </a:r>
            <a:r>
              <a:rPr lang="en-US" dirty="0" err="1"/>
              <a:t>vajalik</a:t>
            </a:r>
            <a:r>
              <a:rPr lang="en-US" dirty="0"/>
              <a:t> </a:t>
            </a:r>
            <a:r>
              <a:rPr lang="en-US" dirty="0" err="1"/>
              <a:t>ruum</a:t>
            </a:r>
            <a:endParaRPr lang="en-US" dirty="0"/>
          </a:p>
          <a:p>
            <a:pPr lvl="1"/>
            <a:r>
              <a:rPr lang="en-US" dirty="0" err="1"/>
              <a:t>Kontrollida</a:t>
            </a:r>
            <a:r>
              <a:rPr lang="en-US" dirty="0"/>
              <a:t> </a:t>
            </a:r>
            <a:r>
              <a:rPr lang="en-US" dirty="0" err="1"/>
              <a:t>eriti</a:t>
            </a:r>
            <a:r>
              <a:rPr lang="en-US" dirty="0"/>
              <a:t> </a:t>
            </a:r>
            <a:r>
              <a:rPr lang="en-US" dirty="0" err="1"/>
              <a:t>müratõkete</a:t>
            </a:r>
            <a:r>
              <a:rPr lang="en-US" dirty="0"/>
              <a:t>, </a:t>
            </a:r>
            <a:r>
              <a:rPr lang="en-US" dirty="0" err="1"/>
              <a:t>tugimüüride</a:t>
            </a:r>
            <a:r>
              <a:rPr lang="en-US" dirty="0"/>
              <a:t> ja </a:t>
            </a:r>
            <a:r>
              <a:rPr lang="en-US" dirty="0" err="1"/>
              <a:t>eraldajate</a:t>
            </a:r>
            <a:r>
              <a:rPr lang="en-US" dirty="0"/>
              <a:t> </a:t>
            </a:r>
            <a:r>
              <a:rPr lang="en-US" dirty="0" err="1"/>
              <a:t>kohal</a:t>
            </a:r>
            <a:endParaRPr lang="en-US" dirty="0"/>
          </a:p>
          <a:p>
            <a:pPr lvl="1"/>
            <a:r>
              <a:rPr lang="en-US" dirty="0" err="1"/>
              <a:t>Ajutine</a:t>
            </a:r>
            <a:r>
              <a:rPr lang="en-US" dirty="0"/>
              <a:t> </a:t>
            </a:r>
            <a:r>
              <a:rPr lang="en-US" dirty="0" err="1"/>
              <a:t>ruum</a:t>
            </a:r>
            <a:r>
              <a:rPr lang="en-US" dirty="0"/>
              <a:t> = 0,15*A</a:t>
            </a:r>
          </a:p>
          <a:p>
            <a:pPr lvl="1"/>
            <a:r>
              <a:rPr lang="en-US" dirty="0" err="1"/>
              <a:t>Minimaalne</a:t>
            </a:r>
            <a:r>
              <a:rPr lang="en-US" dirty="0"/>
              <a:t> </a:t>
            </a:r>
            <a:r>
              <a:rPr lang="en-US" dirty="0" err="1"/>
              <a:t>ruum</a:t>
            </a:r>
            <a:r>
              <a:rPr lang="en-US" dirty="0"/>
              <a:t> = 0,25A…0,5A</a:t>
            </a:r>
          </a:p>
          <a:p>
            <a:pPr lvl="1"/>
            <a:r>
              <a:rPr lang="en-US" dirty="0" err="1"/>
              <a:t>Rahuldav</a:t>
            </a:r>
            <a:r>
              <a:rPr lang="en-US" dirty="0"/>
              <a:t> </a:t>
            </a:r>
            <a:r>
              <a:rPr lang="en-US" dirty="0" err="1"/>
              <a:t>ruum</a:t>
            </a:r>
            <a:r>
              <a:rPr lang="en-US" dirty="0"/>
              <a:t> = 0,4A…0,7A</a:t>
            </a:r>
          </a:p>
          <a:p>
            <a:pPr lvl="1"/>
            <a:r>
              <a:rPr lang="en-US" dirty="0"/>
              <a:t>Hea </a:t>
            </a:r>
            <a:r>
              <a:rPr lang="en-US" dirty="0" err="1"/>
              <a:t>ruum</a:t>
            </a:r>
            <a:r>
              <a:rPr lang="en-US" dirty="0"/>
              <a:t>, </a:t>
            </a:r>
            <a:r>
              <a:rPr lang="en-US" dirty="0" err="1"/>
              <a:t>millest</a:t>
            </a:r>
            <a:r>
              <a:rPr lang="en-US" dirty="0"/>
              <a:t> </a:t>
            </a:r>
            <a:r>
              <a:rPr lang="en-US" dirty="0" err="1"/>
              <a:t>ei</a:t>
            </a:r>
            <a:r>
              <a:rPr lang="en-US" dirty="0"/>
              <a:t> </a:t>
            </a:r>
            <a:r>
              <a:rPr lang="en-US" dirty="0" err="1"/>
              <a:t>lenda</a:t>
            </a:r>
            <a:r>
              <a:rPr lang="en-US" dirty="0"/>
              <a:t> </a:t>
            </a:r>
            <a:r>
              <a:rPr lang="en-US" dirty="0" err="1"/>
              <a:t>üle</a:t>
            </a:r>
            <a:r>
              <a:rPr lang="en-US" dirty="0"/>
              <a:t> </a:t>
            </a:r>
            <a:r>
              <a:rPr lang="en-US" dirty="0" err="1"/>
              <a:t>sahatav</a:t>
            </a:r>
            <a:r>
              <a:rPr lang="en-US" dirty="0"/>
              <a:t> </a:t>
            </a:r>
            <a:r>
              <a:rPr lang="en-US" dirty="0" err="1"/>
              <a:t>lumi</a:t>
            </a:r>
            <a:r>
              <a:rPr lang="en-US" dirty="0"/>
              <a:t> = </a:t>
            </a:r>
            <a:r>
              <a:rPr lang="en-US" dirty="0" err="1"/>
              <a:t>lubatud</a:t>
            </a:r>
            <a:r>
              <a:rPr lang="en-US" dirty="0"/>
              <a:t> </a:t>
            </a:r>
            <a:r>
              <a:rPr lang="en-US" dirty="0" err="1"/>
              <a:t>kiirus</a:t>
            </a:r>
            <a:r>
              <a:rPr lang="en-US" dirty="0"/>
              <a:t> *0,1 </a:t>
            </a:r>
            <a:r>
              <a:rPr lang="en-US" dirty="0" err="1"/>
              <a:t>ehk</a:t>
            </a:r>
            <a:r>
              <a:rPr lang="en-US" dirty="0"/>
              <a:t> v80 = 8 m</a:t>
            </a:r>
          </a:p>
          <a:p>
            <a:pPr lvl="1"/>
            <a:r>
              <a:rPr lang="en-US" dirty="0" err="1"/>
              <a:t>Parandustegur</a:t>
            </a:r>
            <a:r>
              <a:rPr lang="en-US" dirty="0"/>
              <a:t> 0,7 </a:t>
            </a:r>
            <a:r>
              <a:rPr lang="en-US" dirty="0" err="1"/>
              <a:t>kui</a:t>
            </a:r>
            <a:r>
              <a:rPr lang="en-US" dirty="0"/>
              <a:t> </a:t>
            </a:r>
            <a:r>
              <a:rPr lang="en-US" dirty="0" err="1"/>
              <a:t>lumi</a:t>
            </a:r>
            <a:r>
              <a:rPr lang="en-US" dirty="0"/>
              <a:t> </a:t>
            </a:r>
            <a:r>
              <a:rPr lang="en-US" dirty="0" err="1"/>
              <a:t>lükatakse</a:t>
            </a:r>
            <a:r>
              <a:rPr lang="en-US" dirty="0"/>
              <a:t> </a:t>
            </a:r>
            <a:r>
              <a:rPr lang="en-US" dirty="0" err="1"/>
              <a:t>vastu</a:t>
            </a:r>
            <a:r>
              <a:rPr lang="en-US" dirty="0"/>
              <a:t> </a:t>
            </a:r>
            <a:r>
              <a:rPr lang="en-US" dirty="0" err="1"/>
              <a:t>piiret</a:t>
            </a:r>
            <a:r>
              <a:rPr lang="en-US" dirty="0"/>
              <a:t> </a:t>
            </a:r>
            <a:r>
              <a:rPr lang="en-US" dirty="0" err="1"/>
              <a:t>või</a:t>
            </a:r>
            <a:r>
              <a:rPr lang="en-US" dirty="0"/>
              <a:t> </a:t>
            </a:r>
            <a:r>
              <a:rPr lang="en-US" dirty="0" err="1"/>
              <a:t>seina</a:t>
            </a:r>
            <a:endParaRPr lang="en-US" dirty="0"/>
          </a:p>
          <a:p>
            <a:r>
              <a:rPr lang="en-US" dirty="0" err="1"/>
              <a:t>Tuisuohutu</a:t>
            </a:r>
            <a:r>
              <a:rPr lang="en-US" dirty="0"/>
              <a:t> </a:t>
            </a:r>
            <a:r>
              <a:rPr lang="en-US" dirty="0" err="1"/>
              <a:t>mulde</a:t>
            </a:r>
            <a:r>
              <a:rPr lang="en-US" dirty="0"/>
              <a:t> </a:t>
            </a:r>
            <a:r>
              <a:rPr lang="en-US" dirty="0" err="1"/>
              <a:t>kõrgust</a:t>
            </a:r>
            <a:r>
              <a:rPr lang="en-US" dirty="0"/>
              <a:t> </a:t>
            </a:r>
            <a:r>
              <a:rPr lang="en-US" dirty="0" err="1"/>
              <a:t>ei</a:t>
            </a:r>
            <a:r>
              <a:rPr lang="en-US" dirty="0"/>
              <a:t> </a:t>
            </a:r>
            <a:r>
              <a:rPr lang="en-US" dirty="0" err="1"/>
              <a:t>arvestata</a:t>
            </a:r>
            <a:endParaRPr lang="en-US" dirty="0"/>
          </a:p>
          <a:p>
            <a:endParaRPr lang="en-US" dirty="0"/>
          </a:p>
        </p:txBody>
      </p:sp>
      <p:sp>
        <p:nvSpPr>
          <p:cNvPr id="4" name="Slide Number Placeholder 3">
            <a:extLst>
              <a:ext uri="{FF2B5EF4-FFF2-40B4-BE49-F238E27FC236}">
                <a16:creationId xmlns:a16="http://schemas.microsoft.com/office/drawing/2014/main" id="{33753E0A-89D6-46A0-E66A-B236F8B4358E}"/>
              </a:ext>
            </a:extLst>
          </p:cNvPr>
          <p:cNvSpPr>
            <a:spLocks noGrp="1"/>
          </p:cNvSpPr>
          <p:nvPr>
            <p:ph type="sldNum" sz="quarter" idx="12"/>
          </p:nvPr>
        </p:nvSpPr>
        <p:spPr/>
        <p:txBody>
          <a:bodyPr/>
          <a:lstStyle/>
          <a:p>
            <a:fld id="{A89FF1E2-3BA7-475C-A9AD-AEEAF9FE4269}" type="slidenum">
              <a:rPr lang="en-US" smtClean="0"/>
              <a:t>15</a:t>
            </a:fld>
            <a:endParaRPr lang="en-US"/>
          </a:p>
        </p:txBody>
      </p:sp>
      <p:pic>
        <p:nvPicPr>
          <p:cNvPr id="6" name="Picture 5">
            <a:extLst>
              <a:ext uri="{FF2B5EF4-FFF2-40B4-BE49-F238E27FC236}">
                <a16:creationId xmlns:a16="http://schemas.microsoft.com/office/drawing/2014/main" id="{FDF3238F-A6A6-70FE-D34D-16F3B57FB8B0}"/>
              </a:ext>
            </a:extLst>
          </p:cNvPr>
          <p:cNvPicPr>
            <a:picLocks noChangeAspect="1"/>
          </p:cNvPicPr>
          <p:nvPr/>
        </p:nvPicPr>
        <p:blipFill>
          <a:blip r:embed="rId2"/>
          <a:stretch>
            <a:fillRect/>
          </a:stretch>
        </p:blipFill>
        <p:spPr>
          <a:xfrm>
            <a:off x="133562" y="1850813"/>
            <a:ext cx="4182447" cy="1931035"/>
          </a:xfrm>
          <a:prstGeom prst="rect">
            <a:avLst/>
          </a:prstGeom>
        </p:spPr>
      </p:pic>
      <p:pic>
        <p:nvPicPr>
          <p:cNvPr id="8" name="Picture 7">
            <a:extLst>
              <a:ext uri="{FF2B5EF4-FFF2-40B4-BE49-F238E27FC236}">
                <a16:creationId xmlns:a16="http://schemas.microsoft.com/office/drawing/2014/main" id="{875ED8FE-C15D-D52D-A27C-371D0CD4C806}"/>
              </a:ext>
            </a:extLst>
          </p:cNvPr>
          <p:cNvPicPr>
            <a:picLocks noChangeAspect="1"/>
          </p:cNvPicPr>
          <p:nvPr/>
        </p:nvPicPr>
        <p:blipFill>
          <a:blip r:embed="rId3"/>
          <a:stretch>
            <a:fillRect/>
          </a:stretch>
        </p:blipFill>
        <p:spPr>
          <a:xfrm>
            <a:off x="151548" y="3895900"/>
            <a:ext cx="4146476" cy="1753941"/>
          </a:xfrm>
          <a:prstGeom prst="rect">
            <a:avLst/>
          </a:prstGeom>
        </p:spPr>
      </p:pic>
      <p:pic>
        <p:nvPicPr>
          <p:cNvPr id="10" name="Picture 9">
            <a:extLst>
              <a:ext uri="{FF2B5EF4-FFF2-40B4-BE49-F238E27FC236}">
                <a16:creationId xmlns:a16="http://schemas.microsoft.com/office/drawing/2014/main" id="{D86EE88B-A661-684B-0FCC-81A16BC54709}"/>
              </a:ext>
            </a:extLst>
          </p:cNvPr>
          <p:cNvPicPr>
            <a:picLocks noChangeAspect="1"/>
          </p:cNvPicPr>
          <p:nvPr/>
        </p:nvPicPr>
        <p:blipFill>
          <a:blip r:embed="rId4"/>
          <a:stretch>
            <a:fillRect/>
          </a:stretch>
        </p:blipFill>
        <p:spPr>
          <a:xfrm>
            <a:off x="151548" y="5738071"/>
            <a:ext cx="4177913" cy="969240"/>
          </a:xfrm>
          <a:prstGeom prst="rect">
            <a:avLst/>
          </a:prstGeom>
        </p:spPr>
      </p:pic>
      <p:pic>
        <p:nvPicPr>
          <p:cNvPr id="12" name="Picture 11">
            <a:extLst>
              <a:ext uri="{FF2B5EF4-FFF2-40B4-BE49-F238E27FC236}">
                <a16:creationId xmlns:a16="http://schemas.microsoft.com/office/drawing/2014/main" id="{BD4916F9-B383-5479-94F1-EA0085592E22}"/>
              </a:ext>
            </a:extLst>
          </p:cNvPr>
          <p:cNvPicPr>
            <a:picLocks noChangeAspect="1"/>
          </p:cNvPicPr>
          <p:nvPr/>
        </p:nvPicPr>
        <p:blipFill>
          <a:blip r:embed="rId5"/>
          <a:stretch>
            <a:fillRect/>
          </a:stretch>
        </p:blipFill>
        <p:spPr>
          <a:xfrm>
            <a:off x="4386707" y="1870075"/>
            <a:ext cx="4842325" cy="4710215"/>
          </a:xfrm>
          <a:prstGeom prst="rect">
            <a:avLst/>
          </a:prstGeom>
        </p:spPr>
      </p:pic>
    </p:spTree>
    <p:extLst>
      <p:ext uri="{BB962C8B-B14F-4D97-AF65-F5344CB8AC3E}">
        <p14:creationId xmlns:p14="http://schemas.microsoft.com/office/powerpoint/2010/main" val="1425988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1E0B-EA92-98B7-F810-891E21F9FA2A}"/>
              </a:ext>
            </a:extLst>
          </p:cNvPr>
          <p:cNvSpPr>
            <a:spLocks noGrp="1"/>
          </p:cNvSpPr>
          <p:nvPr>
            <p:ph type="title"/>
          </p:nvPr>
        </p:nvSpPr>
        <p:spPr>
          <a:xfrm>
            <a:off x="838200" y="92528"/>
            <a:ext cx="10515600" cy="712860"/>
          </a:xfrm>
        </p:spPr>
        <p:txBody>
          <a:bodyPr/>
          <a:lstStyle/>
          <a:p>
            <a:r>
              <a:rPr lang="en-US" dirty="0" err="1"/>
              <a:t>Soome</a:t>
            </a:r>
            <a:r>
              <a:rPr lang="en-US" dirty="0"/>
              <a:t> </a:t>
            </a:r>
            <a:r>
              <a:rPr lang="en-US" dirty="0" err="1"/>
              <a:t>juhis</a:t>
            </a:r>
            <a:r>
              <a:rPr lang="en-US" dirty="0"/>
              <a:t> 2010-18 - </a:t>
            </a:r>
            <a:r>
              <a:rPr lang="en-US" dirty="0" err="1"/>
              <a:t>varulennuväljad</a:t>
            </a:r>
            <a:endParaRPr lang="en-US" dirty="0"/>
          </a:p>
        </p:txBody>
      </p:sp>
      <p:sp>
        <p:nvSpPr>
          <p:cNvPr id="3" name="Content Placeholder 2">
            <a:extLst>
              <a:ext uri="{FF2B5EF4-FFF2-40B4-BE49-F238E27FC236}">
                <a16:creationId xmlns:a16="http://schemas.microsoft.com/office/drawing/2014/main" id="{B58C1C07-2F27-FC56-599B-8895F3E10C6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AD1CCA-8DCC-ACB0-989E-8B516D83744F}"/>
              </a:ext>
            </a:extLst>
          </p:cNvPr>
          <p:cNvSpPr>
            <a:spLocks noGrp="1"/>
          </p:cNvSpPr>
          <p:nvPr>
            <p:ph type="sldNum" sz="quarter" idx="12"/>
          </p:nvPr>
        </p:nvSpPr>
        <p:spPr/>
        <p:txBody>
          <a:bodyPr/>
          <a:lstStyle/>
          <a:p>
            <a:fld id="{A89FF1E2-3BA7-475C-A9AD-AEEAF9FE4269}" type="slidenum">
              <a:rPr lang="en-US" smtClean="0"/>
              <a:t>16</a:t>
            </a:fld>
            <a:endParaRPr lang="en-US"/>
          </a:p>
        </p:txBody>
      </p:sp>
      <p:pic>
        <p:nvPicPr>
          <p:cNvPr id="6" name="Picture 5">
            <a:extLst>
              <a:ext uri="{FF2B5EF4-FFF2-40B4-BE49-F238E27FC236}">
                <a16:creationId xmlns:a16="http://schemas.microsoft.com/office/drawing/2014/main" id="{CF8A463F-B63E-3FBE-A761-E236AC1E8018}"/>
              </a:ext>
            </a:extLst>
          </p:cNvPr>
          <p:cNvPicPr>
            <a:picLocks noChangeAspect="1"/>
          </p:cNvPicPr>
          <p:nvPr/>
        </p:nvPicPr>
        <p:blipFill>
          <a:blip r:embed="rId2"/>
          <a:stretch>
            <a:fillRect/>
          </a:stretch>
        </p:blipFill>
        <p:spPr>
          <a:xfrm>
            <a:off x="563191" y="681037"/>
            <a:ext cx="9939826" cy="6171672"/>
          </a:xfrm>
          <a:prstGeom prst="rect">
            <a:avLst/>
          </a:prstGeom>
        </p:spPr>
      </p:pic>
    </p:spTree>
    <p:extLst>
      <p:ext uri="{BB962C8B-B14F-4D97-AF65-F5344CB8AC3E}">
        <p14:creationId xmlns:p14="http://schemas.microsoft.com/office/powerpoint/2010/main" val="1725235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F2002-D113-92AC-9737-6EE0D7DE5326}"/>
              </a:ext>
            </a:extLst>
          </p:cNvPr>
          <p:cNvSpPr>
            <a:spLocks noGrp="1"/>
          </p:cNvSpPr>
          <p:nvPr>
            <p:ph type="title"/>
          </p:nvPr>
        </p:nvSpPr>
        <p:spPr/>
        <p:txBody>
          <a:bodyPr/>
          <a:lstStyle/>
          <a:p>
            <a:r>
              <a:rPr lang="en-US" dirty="0" err="1"/>
              <a:t>Varulennuväljad</a:t>
            </a:r>
            <a:endParaRPr lang="en-US" dirty="0"/>
          </a:p>
        </p:txBody>
      </p:sp>
      <p:sp>
        <p:nvSpPr>
          <p:cNvPr id="4" name="Slide Number Placeholder 3">
            <a:extLst>
              <a:ext uri="{FF2B5EF4-FFF2-40B4-BE49-F238E27FC236}">
                <a16:creationId xmlns:a16="http://schemas.microsoft.com/office/drawing/2014/main" id="{0BA0A107-E21A-C6F5-2C23-13ABA06A9CE1}"/>
              </a:ext>
            </a:extLst>
          </p:cNvPr>
          <p:cNvSpPr>
            <a:spLocks noGrp="1"/>
          </p:cNvSpPr>
          <p:nvPr>
            <p:ph type="sldNum" sz="quarter" idx="12"/>
          </p:nvPr>
        </p:nvSpPr>
        <p:spPr/>
        <p:txBody>
          <a:bodyPr/>
          <a:lstStyle/>
          <a:p>
            <a:fld id="{A89FF1E2-3BA7-475C-A9AD-AEEAF9FE4269}" type="slidenum">
              <a:rPr lang="en-US" smtClean="0"/>
              <a:t>17</a:t>
            </a:fld>
            <a:endParaRPr lang="en-US"/>
          </a:p>
        </p:txBody>
      </p:sp>
      <p:pic>
        <p:nvPicPr>
          <p:cNvPr id="6" name="Picture 5">
            <a:extLst>
              <a:ext uri="{FF2B5EF4-FFF2-40B4-BE49-F238E27FC236}">
                <a16:creationId xmlns:a16="http://schemas.microsoft.com/office/drawing/2014/main" id="{F6F98482-2F0D-CAD1-87E6-6981D71F0D09}"/>
              </a:ext>
            </a:extLst>
          </p:cNvPr>
          <p:cNvPicPr>
            <a:picLocks noChangeAspect="1"/>
          </p:cNvPicPr>
          <p:nvPr/>
        </p:nvPicPr>
        <p:blipFill>
          <a:blip r:embed="rId2"/>
          <a:stretch>
            <a:fillRect/>
          </a:stretch>
        </p:blipFill>
        <p:spPr>
          <a:xfrm>
            <a:off x="164207" y="1501672"/>
            <a:ext cx="5570290" cy="1489338"/>
          </a:xfrm>
          <a:prstGeom prst="rect">
            <a:avLst/>
          </a:prstGeom>
        </p:spPr>
      </p:pic>
      <p:pic>
        <p:nvPicPr>
          <p:cNvPr id="8" name="Picture 7">
            <a:extLst>
              <a:ext uri="{FF2B5EF4-FFF2-40B4-BE49-F238E27FC236}">
                <a16:creationId xmlns:a16="http://schemas.microsoft.com/office/drawing/2014/main" id="{ECA4F5F0-2C3F-48AD-6ED8-F1C2587C88F1}"/>
              </a:ext>
            </a:extLst>
          </p:cNvPr>
          <p:cNvPicPr>
            <a:picLocks noChangeAspect="1"/>
          </p:cNvPicPr>
          <p:nvPr/>
        </p:nvPicPr>
        <p:blipFill>
          <a:blip r:embed="rId3"/>
          <a:stretch>
            <a:fillRect/>
          </a:stretch>
        </p:blipFill>
        <p:spPr>
          <a:xfrm>
            <a:off x="281031" y="2851675"/>
            <a:ext cx="5708708" cy="1607073"/>
          </a:xfrm>
          <a:prstGeom prst="rect">
            <a:avLst/>
          </a:prstGeom>
        </p:spPr>
      </p:pic>
      <p:pic>
        <p:nvPicPr>
          <p:cNvPr id="10" name="Picture 9">
            <a:extLst>
              <a:ext uri="{FF2B5EF4-FFF2-40B4-BE49-F238E27FC236}">
                <a16:creationId xmlns:a16="http://schemas.microsoft.com/office/drawing/2014/main" id="{59831484-9730-F963-E4CF-632B89EBDABC}"/>
              </a:ext>
            </a:extLst>
          </p:cNvPr>
          <p:cNvPicPr>
            <a:picLocks noChangeAspect="1"/>
          </p:cNvPicPr>
          <p:nvPr/>
        </p:nvPicPr>
        <p:blipFill>
          <a:blip r:embed="rId4"/>
          <a:stretch>
            <a:fillRect/>
          </a:stretch>
        </p:blipFill>
        <p:spPr>
          <a:xfrm>
            <a:off x="6050006" y="1253055"/>
            <a:ext cx="6074279" cy="5540928"/>
          </a:xfrm>
          <a:prstGeom prst="rect">
            <a:avLst/>
          </a:prstGeom>
        </p:spPr>
      </p:pic>
      <p:pic>
        <p:nvPicPr>
          <p:cNvPr id="12" name="Picture 11">
            <a:extLst>
              <a:ext uri="{FF2B5EF4-FFF2-40B4-BE49-F238E27FC236}">
                <a16:creationId xmlns:a16="http://schemas.microsoft.com/office/drawing/2014/main" id="{37A0F521-CCEC-F4A5-C919-5549CD504F6D}"/>
              </a:ext>
            </a:extLst>
          </p:cNvPr>
          <p:cNvPicPr>
            <a:picLocks noChangeAspect="1"/>
          </p:cNvPicPr>
          <p:nvPr/>
        </p:nvPicPr>
        <p:blipFill>
          <a:blip r:embed="rId5"/>
          <a:stretch>
            <a:fillRect/>
          </a:stretch>
        </p:blipFill>
        <p:spPr>
          <a:xfrm>
            <a:off x="34029" y="4458748"/>
            <a:ext cx="5830647" cy="2442407"/>
          </a:xfrm>
          <a:prstGeom prst="rect">
            <a:avLst/>
          </a:prstGeom>
        </p:spPr>
      </p:pic>
    </p:spTree>
    <p:extLst>
      <p:ext uri="{BB962C8B-B14F-4D97-AF65-F5344CB8AC3E}">
        <p14:creationId xmlns:p14="http://schemas.microsoft.com/office/powerpoint/2010/main" val="2371114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6512-A7E9-6C9A-8FE0-E7537D9CE2A6}"/>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D59AD34D-1252-95E7-8F75-49936607291A}"/>
              </a:ext>
            </a:extLst>
          </p:cNvPr>
          <p:cNvSpPr>
            <a:spLocks noGrp="1"/>
          </p:cNvSpPr>
          <p:nvPr>
            <p:ph idx="1"/>
          </p:nvPr>
        </p:nvSpPr>
        <p:spPr/>
        <p:txBody>
          <a:bodyPr/>
          <a:lstStyle/>
          <a:p>
            <a:endParaRPr lang="et-EE" dirty="0"/>
          </a:p>
        </p:txBody>
      </p:sp>
      <p:pic>
        <p:nvPicPr>
          <p:cNvPr id="5" name="Picture 4">
            <a:extLst>
              <a:ext uri="{FF2B5EF4-FFF2-40B4-BE49-F238E27FC236}">
                <a16:creationId xmlns:a16="http://schemas.microsoft.com/office/drawing/2014/main" id="{AB36559C-9AB4-6CFC-2AD8-623F66756C6B}"/>
              </a:ext>
            </a:extLst>
          </p:cNvPr>
          <p:cNvPicPr>
            <a:picLocks noChangeAspect="1"/>
          </p:cNvPicPr>
          <p:nvPr/>
        </p:nvPicPr>
        <p:blipFill>
          <a:blip r:embed="rId2"/>
          <a:stretch>
            <a:fillRect/>
          </a:stretch>
        </p:blipFill>
        <p:spPr>
          <a:xfrm>
            <a:off x="93887" y="0"/>
            <a:ext cx="5947373" cy="6858000"/>
          </a:xfrm>
          <a:prstGeom prst="rect">
            <a:avLst/>
          </a:prstGeom>
        </p:spPr>
      </p:pic>
      <p:pic>
        <p:nvPicPr>
          <p:cNvPr id="7" name="Picture 6">
            <a:extLst>
              <a:ext uri="{FF2B5EF4-FFF2-40B4-BE49-F238E27FC236}">
                <a16:creationId xmlns:a16="http://schemas.microsoft.com/office/drawing/2014/main" id="{930FFD80-BB8F-9BE6-A228-67EA4525997F}"/>
              </a:ext>
            </a:extLst>
          </p:cNvPr>
          <p:cNvPicPr>
            <a:picLocks noChangeAspect="1"/>
          </p:cNvPicPr>
          <p:nvPr/>
        </p:nvPicPr>
        <p:blipFill>
          <a:blip r:embed="rId3"/>
          <a:stretch>
            <a:fillRect/>
          </a:stretch>
        </p:blipFill>
        <p:spPr>
          <a:xfrm>
            <a:off x="7550092" y="70399"/>
            <a:ext cx="4502248" cy="6206333"/>
          </a:xfrm>
          <a:prstGeom prst="rect">
            <a:avLst/>
          </a:prstGeom>
        </p:spPr>
      </p:pic>
      <p:pic>
        <p:nvPicPr>
          <p:cNvPr id="9" name="Picture 8">
            <a:extLst>
              <a:ext uri="{FF2B5EF4-FFF2-40B4-BE49-F238E27FC236}">
                <a16:creationId xmlns:a16="http://schemas.microsoft.com/office/drawing/2014/main" id="{3D42F347-F267-623F-F65C-F55A0F8AE6A3}"/>
              </a:ext>
            </a:extLst>
          </p:cNvPr>
          <p:cNvPicPr>
            <a:picLocks noChangeAspect="1"/>
          </p:cNvPicPr>
          <p:nvPr/>
        </p:nvPicPr>
        <p:blipFill>
          <a:blip r:embed="rId4"/>
          <a:stretch>
            <a:fillRect/>
          </a:stretch>
        </p:blipFill>
        <p:spPr>
          <a:xfrm>
            <a:off x="7550092" y="6384585"/>
            <a:ext cx="4230216" cy="425959"/>
          </a:xfrm>
          <a:prstGeom prst="rect">
            <a:avLst/>
          </a:prstGeom>
        </p:spPr>
      </p:pic>
      <p:sp>
        <p:nvSpPr>
          <p:cNvPr id="10" name="Slide Number Placeholder 9">
            <a:extLst>
              <a:ext uri="{FF2B5EF4-FFF2-40B4-BE49-F238E27FC236}">
                <a16:creationId xmlns:a16="http://schemas.microsoft.com/office/drawing/2014/main" id="{6544C771-A678-A2E1-30C9-4C11E3899A3E}"/>
              </a:ext>
            </a:extLst>
          </p:cNvPr>
          <p:cNvSpPr>
            <a:spLocks noGrp="1"/>
          </p:cNvSpPr>
          <p:nvPr>
            <p:ph type="sldNum" sz="quarter" idx="12"/>
          </p:nvPr>
        </p:nvSpPr>
        <p:spPr/>
        <p:txBody>
          <a:bodyPr/>
          <a:lstStyle/>
          <a:p>
            <a:fld id="{A89FF1E2-3BA7-475C-A9AD-AEEAF9FE4269}" type="slidenum">
              <a:rPr lang="en-US" smtClean="0"/>
              <a:t>18</a:t>
            </a:fld>
            <a:endParaRPr lang="en-US"/>
          </a:p>
        </p:txBody>
      </p:sp>
    </p:spTree>
    <p:extLst>
      <p:ext uri="{BB962C8B-B14F-4D97-AF65-F5344CB8AC3E}">
        <p14:creationId xmlns:p14="http://schemas.microsoft.com/office/powerpoint/2010/main" val="1268756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4897C-EAE4-4C26-1F0E-FEA9B6C98E70}"/>
              </a:ext>
            </a:extLst>
          </p:cNvPr>
          <p:cNvSpPr>
            <a:spLocks noGrp="1"/>
          </p:cNvSpPr>
          <p:nvPr>
            <p:ph type="title"/>
          </p:nvPr>
        </p:nvSpPr>
        <p:spPr>
          <a:xfrm>
            <a:off x="36911" y="79695"/>
            <a:ext cx="10515600" cy="1325563"/>
          </a:xfrm>
        </p:spPr>
        <p:txBody>
          <a:bodyPr/>
          <a:lstStyle/>
          <a:p>
            <a:r>
              <a:rPr lang="en-US" dirty="0" err="1"/>
              <a:t>Juurdepääsud</a:t>
            </a:r>
            <a:r>
              <a:rPr lang="en-US" dirty="0"/>
              <a:t> &amp; </a:t>
            </a:r>
            <a:r>
              <a:rPr lang="en-US" dirty="0" err="1"/>
              <a:t>möödapääs</a:t>
            </a:r>
            <a:endParaRPr lang="et-EE" dirty="0"/>
          </a:p>
        </p:txBody>
      </p:sp>
      <p:pic>
        <p:nvPicPr>
          <p:cNvPr id="5" name="Picture 4">
            <a:extLst>
              <a:ext uri="{FF2B5EF4-FFF2-40B4-BE49-F238E27FC236}">
                <a16:creationId xmlns:a16="http://schemas.microsoft.com/office/drawing/2014/main" id="{830091D0-5413-D8EB-5965-99B32F983B45}"/>
              </a:ext>
            </a:extLst>
          </p:cNvPr>
          <p:cNvPicPr>
            <a:picLocks noChangeAspect="1"/>
          </p:cNvPicPr>
          <p:nvPr/>
        </p:nvPicPr>
        <p:blipFill>
          <a:blip r:embed="rId2"/>
          <a:stretch>
            <a:fillRect/>
          </a:stretch>
        </p:blipFill>
        <p:spPr>
          <a:xfrm>
            <a:off x="36911" y="1718145"/>
            <a:ext cx="6657504" cy="5060160"/>
          </a:xfrm>
          <a:prstGeom prst="rect">
            <a:avLst/>
          </a:prstGeom>
        </p:spPr>
      </p:pic>
      <p:pic>
        <p:nvPicPr>
          <p:cNvPr id="7" name="Picture 6">
            <a:extLst>
              <a:ext uri="{FF2B5EF4-FFF2-40B4-BE49-F238E27FC236}">
                <a16:creationId xmlns:a16="http://schemas.microsoft.com/office/drawing/2014/main" id="{757E62DD-793E-B26F-874D-DB05C8B24768}"/>
              </a:ext>
            </a:extLst>
          </p:cNvPr>
          <p:cNvPicPr>
            <a:picLocks noChangeAspect="1"/>
          </p:cNvPicPr>
          <p:nvPr/>
        </p:nvPicPr>
        <p:blipFill>
          <a:blip r:embed="rId3"/>
          <a:stretch>
            <a:fillRect/>
          </a:stretch>
        </p:blipFill>
        <p:spPr>
          <a:xfrm>
            <a:off x="6930376" y="0"/>
            <a:ext cx="5224713" cy="6858000"/>
          </a:xfrm>
          <a:prstGeom prst="rect">
            <a:avLst/>
          </a:prstGeom>
        </p:spPr>
      </p:pic>
      <p:sp>
        <p:nvSpPr>
          <p:cNvPr id="8" name="Slide Number Placeholder 7">
            <a:extLst>
              <a:ext uri="{FF2B5EF4-FFF2-40B4-BE49-F238E27FC236}">
                <a16:creationId xmlns:a16="http://schemas.microsoft.com/office/drawing/2014/main" id="{EF696136-65E6-BE21-F7F0-6CCEAEF8072C}"/>
              </a:ext>
            </a:extLst>
          </p:cNvPr>
          <p:cNvSpPr>
            <a:spLocks noGrp="1"/>
          </p:cNvSpPr>
          <p:nvPr>
            <p:ph type="sldNum" sz="quarter" idx="12"/>
          </p:nvPr>
        </p:nvSpPr>
        <p:spPr/>
        <p:txBody>
          <a:bodyPr/>
          <a:lstStyle/>
          <a:p>
            <a:fld id="{A89FF1E2-3BA7-475C-A9AD-AEEAF9FE4269}" type="slidenum">
              <a:rPr lang="en-US" smtClean="0"/>
              <a:t>19</a:t>
            </a:fld>
            <a:endParaRPr lang="en-US"/>
          </a:p>
        </p:txBody>
      </p:sp>
    </p:spTree>
    <p:extLst>
      <p:ext uri="{BB962C8B-B14F-4D97-AF65-F5344CB8AC3E}">
        <p14:creationId xmlns:p14="http://schemas.microsoft.com/office/powerpoint/2010/main" val="668734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9A684-FD0D-939C-AC64-6D24A5C822BE}"/>
              </a:ext>
            </a:extLst>
          </p:cNvPr>
          <p:cNvSpPr>
            <a:spLocks noGrp="1"/>
          </p:cNvSpPr>
          <p:nvPr>
            <p:ph type="title"/>
          </p:nvPr>
        </p:nvSpPr>
        <p:spPr/>
        <p:txBody>
          <a:bodyPr/>
          <a:lstStyle/>
          <a:p>
            <a:r>
              <a:rPr lang="en-US" dirty="0" err="1"/>
              <a:t>Kalded</a:t>
            </a:r>
            <a:endParaRPr lang="en-US" dirty="0"/>
          </a:p>
        </p:txBody>
      </p:sp>
      <p:sp>
        <p:nvSpPr>
          <p:cNvPr id="3" name="Text Placeholder 2">
            <a:extLst>
              <a:ext uri="{FF2B5EF4-FFF2-40B4-BE49-F238E27FC236}">
                <a16:creationId xmlns:a16="http://schemas.microsoft.com/office/drawing/2014/main" id="{8B096461-EDDB-2975-D176-535A71DA38D4}"/>
              </a:ext>
            </a:extLst>
          </p:cNvPr>
          <p:cNvSpPr>
            <a:spLocks noGrp="1"/>
          </p:cNvSpPr>
          <p:nvPr>
            <p:ph type="body" idx="1"/>
          </p:nvPr>
        </p:nvSpPr>
        <p:spPr>
          <a:xfrm>
            <a:off x="836612" y="1467779"/>
            <a:ext cx="5157787" cy="513397"/>
          </a:xfrm>
        </p:spPr>
        <p:txBody>
          <a:bodyPr/>
          <a:lstStyle/>
          <a:p>
            <a:r>
              <a:rPr lang="en-US" dirty="0" err="1"/>
              <a:t>Maanteel</a:t>
            </a:r>
            <a:r>
              <a:rPr lang="en-US" dirty="0"/>
              <a:t> (m71)</a:t>
            </a:r>
          </a:p>
        </p:txBody>
      </p:sp>
      <p:sp>
        <p:nvSpPr>
          <p:cNvPr id="4" name="Content Placeholder 3">
            <a:extLst>
              <a:ext uri="{FF2B5EF4-FFF2-40B4-BE49-F238E27FC236}">
                <a16:creationId xmlns:a16="http://schemas.microsoft.com/office/drawing/2014/main" id="{16259B20-725E-A6BC-7F59-F80E98A289A3}"/>
              </a:ext>
            </a:extLst>
          </p:cNvPr>
          <p:cNvSpPr>
            <a:spLocks noGrp="1"/>
          </p:cNvSpPr>
          <p:nvPr>
            <p:ph sz="half" idx="2"/>
          </p:nvPr>
        </p:nvSpPr>
        <p:spPr>
          <a:xfrm>
            <a:off x="589369" y="2157803"/>
            <a:ext cx="5389373" cy="4283253"/>
          </a:xfrm>
        </p:spPr>
        <p:txBody>
          <a:bodyPr>
            <a:normAutofit fontScale="92500" lnSpcReduction="10000"/>
          </a:bodyPr>
          <a:lstStyle/>
          <a:p>
            <a:r>
              <a:rPr lang="en-US" dirty="0" err="1"/>
              <a:t>Ristmiku</a:t>
            </a:r>
            <a:r>
              <a:rPr lang="en-US" dirty="0"/>
              <a:t> </a:t>
            </a:r>
            <a:r>
              <a:rPr lang="en-US" dirty="0" err="1"/>
              <a:t>resultantkalle</a:t>
            </a:r>
            <a:r>
              <a:rPr lang="en-US" dirty="0"/>
              <a:t> 0,5…6,0%</a:t>
            </a:r>
          </a:p>
          <a:p>
            <a:r>
              <a:rPr lang="fi-FI" sz="1800" b="0" i="0" u="none" strike="noStrike" baseline="0" dirty="0" err="1">
                <a:solidFill>
                  <a:srgbClr val="000000"/>
                </a:solidFill>
                <a:latin typeface="Times New Roman" panose="02020603050405020304" pitchFamily="18" charset="0"/>
              </a:rPr>
              <a:t>Sõidutee</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vähim</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lubatud</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pikikalle</a:t>
            </a:r>
            <a:r>
              <a:rPr lang="fi-FI" sz="1800" b="0" i="0" u="none" strike="noStrike" baseline="0" dirty="0">
                <a:solidFill>
                  <a:srgbClr val="000000"/>
                </a:solidFill>
                <a:latin typeface="Times New Roman" panose="02020603050405020304" pitchFamily="18" charset="0"/>
              </a:rPr>
              <a:t> on 0,3%</a:t>
            </a:r>
          </a:p>
          <a:p>
            <a:r>
              <a:rPr lang="fi-FI" sz="1800" b="0" i="0" u="none" strike="noStrike" baseline="0" dirty="0" err="1">
                <a:solidFill>
                  <a:srgbClr val="000000"/>
                </a:solidFill>
                <a:latin typeface="Times New Roman" panose="02020603050405020304" pitchFamily="18" charset="0"/>
              </a:rPr>
              <a:t>Sõidutee</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välja</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arvatud</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kinnistule</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juurdepääsu</a:t>
            </a:r>
            <a:r>
              <a:rPr lang="fi-FI" sz="1800" b="0" i="0" u="none" strike="noStrike" baseline="0" dirty="0">
                <a:solidFill>
                  <a:srgbClr val="000000"/>
                </a:solidFill>
                <a:latin typeface="Times New Roman" panose="02020603050405020304" pitchFamily="18" charset="0"/>
              </a:rPr>
              <a:t> tee </a:t>
            </a:r>
            <a:r>
              <a:rPr lang="fi-FI" sz="1800" b="0" i="0" u="none" strike="noStrike" baseline="0" dirty="0" err="1">
                <a:solidFill>
                  <a:srgbClr val="000000"/>
                </a:solidFill>
                <a:latin typeface="Times New Roman" panose="02020603050405020304" pitchFamily="18" charset="0"/>
              </a:rPr>
              <a:t>suurim</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lubatud</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pikikalle</a:t>
            </a:r>
            <a:r>
              <a:rPr lang="fi-FI" sz="1800" b="0" i="0" u="none" strike="noStrike" baseline="0" dirty="0">
                <a:solidFill>
                  <a:srgbClr val="000000"/>
                </a:solidFill>
                <a:latin typeface="Times New Roman" panose="02020603050405020304" pitchFamily="18" charset="0"/>
              </a:rPr>
              <a:t> on </a:t>
            </a:r>
            <a:r>
              <a:rPr lang="fi-FI" sz="1800" b="0" i="0" u="none" strike="noStrike" baseline="0" dirty="0" err="1">
                <a:solidFill>
                  <a:srgbClr val="000000"/>
                </a:solidFill>
                <a:latin typeface="Times New Roman" panose="02020603050405020304" pitchFamily="18" charset="0"/>
              </a:rPr>
              <a:t>projektkiirusel</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120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või</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rohkem</a:t>
            </a:r>
            <a:r>
              <a:rPr lang="fi-FI" sz="1800" b="0" i="0" u="none" strike="noStrike" baseline="0" dirty="0">
                <a:solidFill>
                  <a:srgbClr val="000000"/>
                </a:solidFill>
                <a:latin typeface="Times New Roman" panose="02020603050405020304" pitchFamily="18" charset="0"/>
              </a:rPr>
              <a:t> – 5,0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90 ja 100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 5,5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80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 6,5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70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 7,0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60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 7,5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50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 8,5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342900" indent="-342900">
              <a:buFont typeface="+mj-lt"/>
              <a:buAutoNum type="arabicParenR"/>
            </a:pPr>
            <a:r>
              <a:rPr lang="fi-FI" sz="1800" b="0" i="0" u="none" strike="noStrike" baseline="0" dirty="0">
                <a:solidFill>
                  <a:srgbClr val="000000"/>
                </a:solidFill>
                <a:latin typeface="Times New Roman" panose="02020603050405020304" pitchFamily="18" charset="0"/>
              </a:rPr>
              <a:t>40 </a:t>
            </a:r>
            <a:r>
              <a:rPr lang="fi-FI" sz="1800" b="0" i="0" u="none" strike="noStrike" baseline="0" dirty="0" err="1">
                <a:solidFill>
                  <a:srgbClr val="000000"/>
                </a:solidFill>
                <a:latin typeface="Times New Roman" panose="02020603050405020304" pitchFamily="18" charset="0"/>
              </a:rPr>
              <a:t>kilomeetrit</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tunnis</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või</a:t>
            </a:r>
            <a:r>
              <a:rPr lang="fi-FI" sz="1800" b="0" i="0" u="none" strike="noStrike" baseline="0" dirty="0">
                <a:solidFill>
                  <a:srgbClr val="000000"/>
                </a:solidFill>
                <a:latin typeface="Times New Roman" panose="02020603050405020304" pitchFamily="18" charset="0"/>
              </a:rPr>
              <a:t> </a:t>
            </a:r>
            <a:r>
              <a:rPr lang="fi-FI" sz="1800" b="0" i="0" u="none" strike="noStrike" baseline="0" dirty="0" err="1">
                <a:solidFill>
                  <a:srgbClr val="000000"/>
                </a:solidFill>
                <a:latin typeface="Times New Roman" panose="02020603050405020304" pitchFamily="18" charset="0"/>
              </a:rPr>
              <a:t>vähem</a:t>
            </a:r>
            <a:r>
              <a:rPr lang="fi-FI" sz="1800" b="0" i="0" u="none" strike="noStrike" baseline="0" dirty="0">
                <a:solidFill>
                  <a:srgbClr val="000000"/>
                </a:solidFill>
                <a:latin typeface="Times New Roman" panose="02020603050405020304" pitchFamily="18" charset="0"/>
              </a:rPr>
              <a:t> – 9,5 </a:t>
            </a:r>
            <a:r>
              <a:rPr lang="fi-FI" sz="1800" b="0" i="0" u="none" strike="noStrike" baseline="0" dirty="0" err="1">
                <a:solidFill>
                  <a:srgbClr val="000000"/>
                </a:solidFill>
                <a:latin typeface="Times New Roman" panose="02020603050405020304" pitchFamily="18" charset="0"/>
              </a:rPr>
              <a:t>protsenti</a:t>
            </a:r>
            <a:r>
              <a:rPr lang="fi-FI" sz="1800" b="0" i="0" u="none" strike="noStrike" baseline="0" dirty="0">
                <a:solidFill>
                  <a:srgbClr val="000000"/>
                </a:solidFill>
                <a:latin typeface="Times New Roman" panose="02020603050405020304" pitchFamily="18" charset="0"/>
              </a:rPr>
              <a:t>. </a:t>
            </a:r>
          </a:p>
          <a:p>
            <a:pPr marL="0" indent="0">
              <a:buNone/>
            </a:pPr>
            <a:r>
              <a:rPr lang="fi-FI" sz="1800" dirty="0" err="1">
                <a:solidFill>
                  <a:srgbClr val="000000"/>
                </a:solidFill>
                <a:latin typeface="Times New Roman" panose="02020603050405020304" pitchFamily="18" charset="0"/>
              </a:rPr>
              <a:t>Põikkalle</a:t>
            </a:r>
            <a:r>
              <a:rPr lang="fi-FI" sz="1800" dirty="0">
                <a:solidFill>
                  <a:srgbClr val="000000"/>
                </a:solidFill>
                <a:latin typeface="Times New Roman" panose="02020603050405020304" pitchFamily="18" charset="0"/>
              </a:rPr>
              <a:t> – tee ja </a:t>
            </a:r>
            <a:r>
              <a:rPr lang="fi-FI" sz="1800" dirty="0" err="1">
                <a:solidFill>
                  <a:srgbClr val="000000"/>
                </a:solidFill>
                <a:latin typeface="Times New Roman" panose="02020603050405020304" pitchFamily="18" charset="0"/>
              </a:rPr>
              <a:t>kindlustatud</a:t>
            </a:r>
            <a:r>
              <a:rPr lang="fi-FI" sz="1800" dirty="0">
                <a:solidFill>
                  <a:srgbClr val="000000"/>
                </a:solidFill>
                <a:latin typeface="Times New Roman" panose="02020603050405020304" pitchFamily="18" charset="0"/>
              </a:rPr>
              <a:t> </a:t>
            </a:r>
            <a:r>
              <a:rPr lang="fi-FI" sz="1800" dirty="0" err="1">
                <a:solidFill>
                  <a:srgbClr val="000000"/>
                </a:solidFill>
                <a:latin typeface="Times New Roman" panose="02020603050405020304" pitchFamily="18" charset="0"/>
              </a:rPr>
              <a:t>peenar</a:t>
            </a:r>
            <a:r>
              <a:rPr lang="fi-FI" sz="1800" dirty="0">
                <a:solidFill>
                  <a:srgbClr val="000000"/>
                </a:solidFill>
                <a:latin typeface="Times New Roman" panose="02020603050405020304" pitchFamily="18" charset="0"/>
              </a:rPr>
              <a:t> 2,0-3,0%; </a:t>
            </a:r>
            <a:r>
              <a:rPr lang="fi-FI" sz="1800" dirty="0" err="1">
                <a:solidFill>
                  <a:srgbClr val="000000"/>
                </a:solidFill>
                <a:latin typeface="Times New Roman" panose="02020603050405020304" pitchFamily="18" charset="0"/>
              </a:rPr>
              <a:t>tugipeenar</a:t>
            </a:r>
            <a:r>
              <a:rPr lang="fi-FI" sz="1800" dirty="0">
                <a:solidFill>
                  <a:srgbClr val="000000"/>
                </a:solidFill>
                <a:latin typeface="Times New Roman" panose="02020603050405020304" pitchFamily="18" charset="0"/>
              </a:rPr>
              <a:t> ja </a:t>
            </a:r>
            <a:r>
              <a:rPr lang="fi-FI" sz="1800" dirty="0" err="1">
                <a:solidFill>
                  <a:srgbClr val="000000"/>
                </a:solidFill>
                <a:latin typeface="Times New Roman" panose="02020603050405020304" pitchFamily="18" charset="0"/>
              </a:rPr>
              <a:t>kruusatee</a:t>
            </a:r>
            <a:r>
              <a:rPr lang="fi-FI" sz="1800" dirty="0">
                <a:solidFill>
                  <a:srgbClr val="000000"/>
                </a:solidFill>
                <a:latin typeface="Times New Roman" panose="02020603050405020304" pitchFamily="18" charset="0"/>
              </a:rPr>
              <a:t> – 3,5-5,5%</a:t>
            </a:r>
          </a:p>
          <a:p>
            <a:pPr marL="0" indent="0">
              <a:buNone/>
            </a:pPr>
            <a:endParaRPr lang="fi-FI" sz="1800" dirty="0">
              <a:solidFill>
                <a:srgbClr val="000000"/>
              </a:solidFill>
              <a:latin typeface="Times New Roman" panose="02020603050405020304" pitchFamily="18" charset="0"/>
            </a:endParaRPr>
          </a:p>
          <a:p>
            <a:pPr marL="0" indent="0">
              <a:buNone/>
            </a:pPr>
            <a:endParaRPr lang="en-US" dirty="0"/>
          </a:p>
        </p:txBody>
      </p:sp>
      <p:sp>
        <p:nvSpPr>
          <p:cNvPr id="5" name="Text Placeholder 4">
            <a:extLst>
              <a:ext uri="{FF2B5EF4-FFF2-40B4-BE49-F238E27FC236}">
                <a16:creationId xmlns:a16="http://schemas.microsoft.com/office/drawing/2014/main" id="{B29B8CF8-B7E4-B0AE-8DD3-C4FF9CF1B23D}"/>
              </a:ext>
            </a:extLst>
          </p:cNvPr>
          <p:cNvSpPr>
            <a:spLocks noGrp="1"/>
          </p:cNvSpPr>
          <p:nvPr>
            <p:ph type="body" sz="quarter" idx="3"/>
          </p:nvPr>
        </p:nvSpPr>
        <p:spPr>
          <a:xfrm>
            <a:off x="6310009" y="331335"/>
            <a:ext cx="5620734" cy="823912"/>
          </a:xfrm>
        </p:spPr>
        <p:txBody>
          <a:bodyPr/>
          <a:lstStyle/>
          <a:p>
            <a:r>
              <a:rPr lang="en-US" dirty="0" err="1"/>
              <a:t>Linnas</a:t>
            </a:r>
            <a:r>
              <a:rPr lang="en-US" dirty="0"/>
              <a:t> (EVS 843) – </a:t>
            </a:r>
            <a:r>
              <a:rPr lang="en-US" dirty="0" err="1"/>
              <a:t>tänav</a:t>
            </a:r>
            <a:r>
              <a:rPr lang="en-US" dirty="0"/>
              <a:t>, </a:t>
            </a:r>
            <a:r>
              <a:rPr lang="en-US" dirty="0" err="1"/>
              <a:t>kergliiklustee</a:t>
            </a:r>
            <a:endParaRPr lang="en-US" dirty="0"/>
          </a:p>
        </p:txBody>
      </p:sp>
      <p:pic>
        <p:nvPicPr>
          <p:cNvPr id="8" name="Picture 7">
            <a:extLst>
              <a:ext uri="{FF2B5EF4-FFF2-40B4-BE49-F238E27FC236}">
                <a16:creationId xmlns:a16="http://schemas.microsoft.com/office/drawing/2014/main" id="{5270BF02-EF63-8BE7-1A67-68ED21D6E1E5}"/>
              </a:ext>
            </a:extLst>
          </p:cNvPr>
          <p:cNvPicPr>
            <a:picLocks noChangeAspect="1"/>
          </p:cNvPicPr>
          <p:nvPr/>
        </p:nvPicPr>
        <p:blipFill>
          <a:blip r:embed="rId2"/>
          <a:stretch>
            <a:fillRect/>
          </a:stretch>
        </p:blipFill>
        <p:spPr>
          <a:xfrm>
            <a:off x="6310009" y="1289763"/>
            <a:ext cx="5667963" cy="2710335"/>
          </a:xfrm>
          <a:prstGeom prst="rect">
            <a:avLst/>
          </a:prstGeom>
        </p:spPr>
      </p:pic>
      <p:sp>
        <p:nvSpPr>
          <p:cNvPr id="9" name="TextBox 8">
            <a:extLst>
              <a:ext uri="{FF2B5EF4-FFF2-40B4-BE49-F238E27FC236}">
                <a16:creationId xmlns:a16="http://schemas.microsoft.com/office/drawing/2014/main" id="{BD6D6125-159A-AD65-49A8-29D83BCDCE98}"/>
              </a:ext>
            </a:extLst>
          </p:cNvPr>
          <p:cNvSpPr txBox="1"/>
          <p:nvPr/>
        </p:nvSpPr>
        <p:spPr>
          <a:xfrm>
            <a:off x="6136547" y="5561900"/>
            <a:ext cx="5629013" cy="923330"/>
          </a:xfrm>
          <a:prstGeom prst="rect">
            <a:avLst/>
          </a:prstGeom>
          <a:noFill/>
        </p:spPr>
        <p:txBody>
          <a:bodyPr wrap="square" rtlCol="0">
            <a:spAutoFit/>
          </a:bodyPr>
          <a:lstStyle/>
          <a:p>
            <a:r>
              <a:rPr lang="en-US" dirty="0"/>
              <a:t>KUI </a:t>
            </a:r>
            <a:r>
              <a:rPr lang="en-US" dirty="0" err="1"/>
              <a:t>pikikalle</a:t>
            </a:r>
            <a:r>
              <a:rPr lang="en-US" dirty="0"/>
              <a:t> on </a:t>
            </a:r>
            <a:r>
              <a:rPr lang="en-US" dirty="0" err="1"/>
              <a:t>alla</a:t>
            </a:r>
            <a:r>
              <a:rPr lang="en-US" dirty="0"/>
              <a:t> 0,5%, </a:t>
            </a:r>
            <a:r>
              <a:rPr lang="en-US" dirty="0" err="1"/>
              <a:t>tuleb</a:t>
            </a:r>
            <a:r>
              <a:rPr lang="en-US" dirty="0"/>
              <a:t> </a:t>
            </a:r>
            <a:r>
              <a:rPr lang="en-US" dirty="0" err="1"/>
              <a:t>veeäravoolu</a:t>
            </a:r>
            <a:r>
              <a:rPr lang="en-US" dirty="0"/>
              <a:t> </a:t>
            </a:r>
            <a:r>
              <a:rPr lang="en-US" dirty="0" err="1"/>
              <a:t>tagamiseks</a:t>
            </a:r>
            <a:r>
              <a:rPr lang="en-US" dirty="0"/>
              <a:t> </a:t>
            </a:r>
            <a:r>
              <a:rPr lang="en-US" dirty="0" err="1"/>
              <a:t>kasutada</a:t>
            </a:r>
            <a:r>
              <a:rPr lang="en-US" dirty="0"/>
              <a:t> </a:t>
            </a:r>
            <a:r>
              <a:rPr lang="en-US" dirty="0" err="1"/>
              <a:t>saehambakujulist</a:t>
            </a:r>
            <a:r>
              <a:rPr lang="en-US" dirty="0"/>
              <a:t> </a:t>
            </a:r>
            <a:r>
              <a:rPr lang="en-US" dirty="0" err="1"/>
              <a:t>rentsliprofiili</a:t>
            </a:r>
            <a:endParaRPr lang="en-US" dirty="0"/>
          </a:p>
          <a:p>
            <a:r>
              <a:rPr lang="en-US" dirty="0" err="1"/>
              <a:t>Äärekivideta</a:t>
            </a:r>
            <a:r>
              <a:rPr lang="en-US" dirty="0"/>
              <a:t> </a:t>
            </a:r>
            <a:r>
              <a:rPr lang="en-US" dirty="0" err="1"/>
              <a:t>ristlõikel</a:t>
            </a:r>
            <a:r>
              <a:rPr lang="en-US" dirty="0"/>
              <a:t> </a:t>
            </a:r>
            <a:r>
              <a:rPr lang="en-US" dirty="0" err="1"/>
              <a:t>tagada</a:t>
            </a:r>
            <a:r>
              <a:rPr lang="en-US" dirty="0"/>
              <a:t> </a:t>
            </a:r>
            <a:r>
              <a:rPr lang="en-US" dirty="0" err="1"/>
              <a:t>kraavi</a:t>
            </a:r>
            <a:r>
              <a:rPr lang="en-US" dirty="0"/>
              <a:t> (</a:t>
            </a:r>
            <a:r>
              <a:rPr lang="en-US" dirty="0" err="1"/>
              <a:t>küveti</a:t>
            </a:r>
            <a:r>
              <a:rPr lang="en-US" dirty="0"/>
              <a:t>) </a:t>
            </a:r>
            <a:r>
              <a:rPr lang="en-US" dirty="0" err="1"/>
              <a:t>kalle</a:t>
            </a:r>
            <a:r>
              <a:rPr lang="en-US" dirty="0"/>
              <a:t> &gt;0,5%</a:t>
            </a:r>
            <a:endParaRPr lang="et-EE" dirty="0"/>
          </a:p>
        </p:txBody>
      </p:sp>
      <p:pic>
        <p:nvPicPr>
          <p:cNvPr id="11" name="Picture 10">
            <a:extLst>
              <a:ext uri="{FF2B5EF4-FFF2-40B4-BE49-F238E27FC236}">
                <a16:creationId xmlns:a16="http://schemas.microsoft.com/office/drawing/2014/main" id="{8469BE23-C67E-0B57-91C6-90842DB11648}"/>
              </a:ext>
            </a:extLst>
          </p:cNvPr>
          <p:cNvPicPr>
            <a:picLocks noChangeAspect="1"/>
          </p:cNvPicPr>
          <p:nvPr/>
        </p:nvPicPr>
        <p:blipFill>
          <a:blip r:embed="rId3"/>
          <a:stretch>
            <a:fillRect/>
          </a:stretch>
        </p:blipFill>
        <p:spPr>
          <a:xfrm>
            <a:off x="6310009" y="4079952"/>
            <a:ext cx="5688784" cy="1402094"/>
          </a:xfrm>
          <a:prstGeom prst="rect">
            <a:avLst/>
          </a:prstGeom>
        </p:spPr>
      </p:pic>
      <p:sp>
        <p:nvSpPr>
          <p:cNvPr id="12" name="Slide Number Placeholder 11">
            <a:extLst>
              <a:ext uri="{FF2B5EF4-FFF2-40B4-BE49-F238E27FC236}">
                <a16:creationId xmlns:a16="http://schemas.microsoft.com/office/drawing/2014/main" id="{64F87EE0-911C-19E9-7388-23739EC89E8E}"/>
              </a:ext>
            </a:extLst>
          </p:cNvPr>
          <p:cNvSpPr>
            <a:spLocks noGrp="1"/>
          </p:cNvSpPr>
          <p:nvPr>
            <p:ph type="sldNum" sz="quarter" idx="12"/>
          </p:nvPr>
        </p:nvSpPr>
        <p:spPr/>
        <p:txBody>
          <a:bodyPr/>
          <a:lstStyle/>
          <a:p>
            <a:fld id="{A89FF1E2-3BA7-475C-A9AD-AEEAF9FE4269}" type="slidenum">
              <a:rPr lang="en-US" smtClean="0"/>
              <a:t>20</a:t>
            </a:fld>
            <a:endParaRPr lang="en-US"/>
          </a:p>
        </p:txBody>
      </p:sp>
    </p:spTree>
    <p:extLst>
      <p:ext uri="{BB962C8B-B14F-4D97-AF65-F5344CB8AC3E}">
        <p14:creationId xmlns:p14="http://schemas.microsoft.com/office/powerpoint/2010/main" val="3618738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9237-E08F-78A1-5EA5-142F62A8DC90}"/>
              </a:ext>
            </a:extLst>
          </p:cNvPr>
          <p:cNvSpPr>
            <a:spLocks noGrp="1"/>
          </p:cNvSpPr>
          <p:nvPr>
            <p:ph type="title"/>
          </p:nvPr>
        </p:nvSpPr>
        <p:spPr/>
        <p:txBody>
          <a:bodyPr/>
          <a:lstStyle/>
          <a:p>
            <a:r>
              <a:rPr lang="en-US" dirty="0" err="1"/>
              <a:t>Vaba</a:t>
            </a:r>
            <a:r>
              <a:rPr lang="en-US" dirty="0"/>
              <a:t> </a:t>
            </a:r>
            <a:r>
              <a:rPr lang="en-US" dirty="0" err="1"/>
              <a:t>ruum</a:t>
            </a:r>
            <a:endParaRPr lang="en-US" dirty="0"/>
          </a:p>
        </p:txBody>
      </p:sp>
      <p:sp>
        <p:nvSpPr>
          <p:cNvPr id="3" name="Content Placeholder 2">
            <a:extLst>
              <a:ext uri="{FF2B5EF4-FFF2-40B4-BE49-F238E27FC236}">
                <a16:creationId xmlns:a16="http://schemas.microsoft.com/office/drawing/2014/main" id="{AD3E0699-84F4-ED66-29C1-E256DCE08CB6}"/>
              </a:ext>
            </a:extLst>
          </p:cNvPr>
          <p:cNvSpPr>
            <a:spLocks noGrp="1"/>
          </p:cNvSpPr>
          <p:nvPr>
            <p:ph idx="1"/>
          </p:nvPr>
        </p:nvSpPr>
        <p:spPr>
          <a:xfrm>
            <a:off x="838200" y="1825625"/>
            <a:ext cx="5401455" cy="4351338"/>
          </a:xfrm>
        </p:spPr>
        <p:txBody>
          <a:bodyPr/>
          <a:lstStyle/>
          <a:p>
            <a:r>
              <a:rPr lang="en-US" dirty="0"/>
              <a:t>Kui </a:t>
            </a:r>
            <a:r>
              <a:rPr lang="en-US" dirty="0" err="1"/>
              <a:t>piirdeid</a:t>
            </a:r>
            <a:r>
              <a:rPr lang="en-US" dirty="0"/>
              <a:t> pole, </a:t>
            </a:r>
            <a:r>
              <a:rPr lang="en-US" dirty="0" err="1"/>
              <a:t>peab</a:t>
            </a:r>
            <a:r>
              <a:rPr lang="en-US" dirty="0"/>
              <a:t> </a:t>
            </a:r>
            <a:r>
              <a:rPr lang="en-US" dirty="0" err="1"/>
              <a:t>olema</a:t>
            </a:r>
            <a:r>
              <a:rPr lang="en-US" dirty="0"/>
              <a:t> </a:t>
            </a:r>
            <a:r>
              <a:rPr lang="en-US" dirty="0" err="1"/>
              <a:t>vaba</a:t>
            </a:r>
            <a:r>
              <a:rPr lang="en-US" dirty="0"/>
              <a:t> </a:t>
            </a:r>
            <a:r>
              <a:rPr lang="en-US" dirty="0" err="1"/>
              <a:t>ruum</a:t>
            </a:r>
            <a:r>
              <a:rPr lang="en-US" dirty="0"/>
              <a:t> </a:t>
            </a:r>
            <a:r>
              <a:rPr lang="en-US" dirty="0" err="1"/>
              <a:t>kõrval</a:t>
            </a:r>
            <a:endParaRPr lang="en-US" dirty="0"/>
          </a:p>
          <a:p>
            <a:r>
              <a:rPr lang="en-US" dirty="0"/>
              <a:t>Kui </a:t>
            </a:r>
            <a:r>
              <a:rPr lang="en-US" dirty="0" err="1"/>
              <a:t>muldkeha</a:t>
            </a:r>
            <a:r>
              <a:rPr lang="en-US" dirty="0"/>
              <a:t> </a:t>
            </a:r>
            <a:r>
              <a:rPr lang="en-US" dirty="0" err="1"/>
              <a:t>kõrgus</a:t>
            </a:r>
            <a:r>
              <a:rPr lang="en-US" dirty="0"/>
              <a:t> ja </a:t>
            </a:r>
            <a:r>
              <a:rPr lang="en-US" dirty="0" err="1"/>
              <a:t>nõlvus</a:t>
            </a:r>
            <a:r>
              <a:rPr lang="en-US" dirty="0"/>
              <a:t> </a:t>
            </a:r>
            <a:r>
              <a:rPr lang="en-US" dirty="0" err="1"/>
              <a:t>ei</a:t>
            </a:r>
            <a:r>
              <a:rPr lang="en-US" dirty="0"/>
              <a:t> </a:t>
            </a:r>
            <a:r>
              <a:rPr lang="en-US" dirty="0" err="1"/>
              <a:t>vasta</a:t>
            </a:r>
            <a:r>
              <a:rPr lang="en-US" dirty="0"/>
              <a:t>, </a:t>
            </a:r>
            <a:r>
              <a:rPr lang="en-US" dirty="0" err="1"/>
              <a:t>tuleb</a:t>
            </a:r>
            <a:r>
              <a:rPr lang="en-US" dirty="0"/>
              <a:t> panna </a:t>
            </a:r>
            <a:r>
              <a:rPr lang="en-US" dirty="0" err="1"/>
              <a:t>piirded</a:t>
            </a:r>
            <a:endParaRPr lang="en-US" dirty="0"/>
          </a:p>
          <a:p>
            <a:r>
              <a:rPr lang="en-US" dirty="0" err="1"/>
              <a:t>Vabas</a:t>
            </a:r>
            <a:r>
              <a:rPr lang="en-US" dirty="0"/>
              <a:t> </a:t>
            </a:r>
            <a:r>
              <a:rPr lang="en-US" dirty="0" err="1"/>
              <a:t>ruumis</a:t>
            </a:r>
            <a:r>
              <a:rPr lang="en-US" dirty="0"/>
              <a:t> </a:t>
            </a:r>
            <a:r>
              <a:rPr lang="en-US" dirty="0" err="1"/>
              <a:t>ei</a:t>
            </a:r>
            <a:r>
              <a:rPr lang="en-US" dirty="0"/>
              <a:t> tohi olla </a:t>
            </a:r>
            <a:r>
              <a:rPr lang="en-US" dirty="0" err="1"/>
              <a:t>külgkraavi</a:t>
            </a:r>
            <a:r>
              <a:rPr lang="en-US" dirty="0"/>
              <a:t> </a:t>
            </a:r>
            <a:r>
              <a:rPr lang="en-US" dirty="0" err="1"/>
              <a:t>vastasnõlva</a:t>
            </a:r>
            <a:r>
              <a:rPr lang="en-US" dirty="0"/>
              <a:t> </a:t>
            </a:r>
            <a:r>
              <a:rPr lang="en-US" dirty="0" err="1"/>
              <a:t>kaldega</a:t>
            </a:r>
            <a:r>
              <a:rPr lang="en-US" dirty="0"/>
              <a:t> </a:t>
            </a:r>
            <a:r>
              <a:rPr lang="en-US" dirty="0" err="1"/>
              <a:t>järsemalt</a:t>
            </a:r>
            <a:r>
              <a:rPr lang="en-US" dirty="0"/>
              <a:t> </a:t>
            </a:r>
            <a:r>
              <a:rPr lang="en-US" dirty="0" err="1"/>
              <a:t>kui</a:t>
            </a:r>
            <a:r>
              <a:rPr lang="en-US" dirty="0"/>
              <a:t> 1:2 </a:t>
            </a:r>
            <a:r>
              <a:rPr lang="en-US" dirty="0" err="1"/>
              <a:t>kui</a:t>
            </a:r>
            <a:r>
              <a:rPr lang="en-US" dirty="0"/>
              <a:t> AKÖL&gt;1000 ja V&gt;80 </a:t>
            </a:r>
            <a:r>
              <a:rPr lang="en-US" dirty="0" err="1"/>
              <a:t>v.a.</a:t>
            </a:r>
            <a:r>
              <a:rPr lang="en-US" dirty="0"/>
              <a:t> </a:t>
            </a:r>
            <a:r>
              <a:rPr lang="en-US" dirty="0" err="1"/>
              <a:t>kui</a:t>
            </a:r>
            <a:r>
              <a:rPr lang="en-US" dirty="0"/>
              <a:t> </a:t>
            </a:r>
            <a:r>
              <a:rPr lang="en-US" dirty="0" err="1"/>
              <a:t>truup</a:t>
            </a:r>
            <a:r>
              <a:rPr lang="en-US" dirty="0"/>
              <a:t> D≤0,8 on </a:t>
            </a:r>
            <a:r>
              <a:rPr lang="en-US" dirty="0" err="1"/>
              <a:t>kaugemal</a:t>
            </a:r>
            <a:r>
              <a:rPr lang="en-US" dirty="0"/>
              <a:t> </a:t>
            </a:r>
            <a:r>
              <a:rPr lang="en-US" dirty="0" err="1"/>
              <a:t>kui</a:t>
            </a:r>
            <a:r>
              <a:rPr lang="en-US" dirty="0"/>
              <a:t> ½ </a:t>
            </a:r>
            <a:r>
              <a:rPr lang="en-US" dirty="0" err="1"/>
              <a:t>vabast</a:t>
            </a:r>
            <a:r>
              <a:rPr lang="en-US" dirty="0"/>
              <a:t> </a:t>
            </a:r>
            <a:r>
              <a:rPr lang="en-US" dirty="0" err="1"/>
              <a:t>ruumist</a:t>
            </a:r>
            <a:endParaRPr lang="en-US" dirty="0"/>
          </a:p>
        </p:txBody>
      </p:sp>
      <p:pic>
        <p:nvPicPr>
          <p:cNvPr id="5" name="Picture 4" descr="The text appears to be a table listing various thresholds for different types of vehicles (e.g., trucks, buses) and their allowed speed limits (in km/h) based on factors like vehicle size, weight, and road type.&#10;&#10;AI-generated content may be incorrect.">
            <a:extLst>
              <a:ext uri="{FF2B5EF4-FFF2-40B4-BE49-F238E27FC236}">
                <a16:creationId xmlns:a16="http://schemas.microsoft.com/office/drawing/2014/main" id="{6E27DFA4-4817-000D-0808-D2E3B825E75E}"/>
              </a:ext>
            </a:extLst>
          </p:cNvPr>
          <p:cNvPicPr>
            <a:picLocks noChangeAspect="1"/>
          </p:cNvPicPr>
          <p:nvPr/>
        </p:nvPicPr>
        <p:blipFill>
          <a:blip r:embed="rId2"/>
          <a:stretch>
            <a:fillRect/>
          </a:stretch>
        </p:blipFill>
        <p:spPr>
          <a:xfrm>
            <a:off x="6239655" y="1865437"/>
            <a:ext cx="5912154" cy="4788146"/>
          </a:xfrm>
          <a:prstGeom prst="rect">
            <a:avLst/>
          </a:prstGeom>
        </p:spPr>
      </p:pic>
    </p:spTree>
    <p:extLst>
      <p:ext uri="{BB962C8B-B14F-4D97-AF65-F5344CB8AC3E}">
        <p14:creationId xmlns:p14="http://schemas.microsoft.com/office/powerpoint/2010/main" val="371821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8B12-C9E1-C52D-F705-84D075D55967}"/>
              </a:ext>
            </a:extLst>
          </p:cNvPr>
          <p:cNvSpPr>
            <a:spLocks noGrp="1"/>
          </p:cNvSpPr>
          <p:nvPr>
            <p:ph type="title"/>
          </p:nvPr>
        </p:nvSpPr>
        <p:spPr/>
        <p:txBody>
          <a:bodyPr/>
          <a:lstStyle/>
          <a:p>
            <a:r>
              <a:rPr lang="en-US" dirty="0" err="1"/>
              <a:t>Nähtavus</a:t>
            </a:r>
            <a:endParaRPr lang="et-EE" dirty="0"/>
          </a:p>
        </p:txBody>
      </p:sp>
      <p:sp>
        <p:nvSpPr>
          <p:cNvPr id="3" name="Content Placeholder 2">
            <a:extLst>
              <a:ext uri="{FF2B5EF4-FFF2-40B4-BE49-F238E27FC236}">
                <a16:creationId xmlns:a16="http://schemas.microsoft.com/office/drawing/2014/main" id="{8445F9FB-CF2D-7F1A-6661-05988345873B}"/>
              </a:ext>
            </a:extLst>
          </p:cNvPr>
          <p:cNvSpPr>
            <a:spLocks noGrp="1"/>
          </p:cNvSpPr>
          <p:nvPr>
            <p:ph sz="half" idx="1"/>
          </p:nvPr>
        </p:nvSpPr>
        <p:spPr>
          <a:xfrm>
            <a:off x="587229" y="1825625"/>
            <a:ext cx="6178491" cy="4351338"/>
          </a:xfrm>
        </p:spPr>
        <p:txBody>
          <a:bodyPr>
            <a:normAutofit fontScale="70000" lnSpcReduction="20000"/>
          </a:bodyPr>
          <a:lstStyle/>
          <a:p>
            <a:r>
              <a:rPr lang="en-US" dirty="0" err="1"/>
              <a:t>Peatumisnähtavus</a:t>
            </a:r>
            <a:r>
              <a:rPr lang="en-US" dirty="0"/>
              <a:t> </a:t>
            </a:r>
            <a:r>
              <a:rPr lang="en-US" sz="2100" dirty="0" err="1"/>
              <a:t>peab</a:t>
            </a:r>
            <a:r>
              <a:rPr lang="en-US" sz="2100" dirty="0"/>
              <a:t> </a:t>
            </a:r>
            <a:r>
              <a:rPr lang="en-US" sz="2100" dirty="0" err="1"/>
              <a:t>olema</a:t>
            </a:r>
            <a:r>
              <a:rPr lang="en-US" sz="2100" dirty="0"/>
              <a:t> </a:t>
            </a:r>
            <a:r>
              <a:rPr lang="en-US" sz="2100" dirty="0" err="1"/>
              <a:t>tagatud</a:t>
            </a:r>
            <a:r>
              <a:rPr lang="en-US" sz="2100" dirty="0"/>
              <a:t> </a:t>
            </a:r>
            <a:r>
              <a:rPr lang="en-US" sz="2100" dirty="0" err="1"/>
              <a:t>igal</a:t>
            </a:r>
            <a:r>
              <a:rPr lang="en-US" sz="2100" dirty="0"/>
              <a:t> pool</a:t>
            </a:r>
            <a:endParaRPr lang="en-US" dirty="0"/>
          </a:p>
          <a:p>
            <a:r>
              <a:rPr lang="en-US" dirty="0" err="1"/>
              <a:t>Kohtumisnähtavus</a:t>
            </a:r>
            <a:r>
              <a:rPr lang="en-US" dirty="0"/>
              <a:t> </a:t>
            </a:r>
            <a:r>
              <a:rPr lang="en-US" sz="2000" dirty="0"/>
              <a:t>(= 2*</a:t>
            </a:r>
            <a:r>
              <a:rPr lang="en-US" sz="2000" dirty="0" err="1"/>
              <a:t>peatumisnähtavus</a:t>
            </a:r>
            <a:r>
              <a:rPr lang="en-US" sz="2000" dirty="0"/>
              <a:t>)</a:t>
            </a:r>
            <a:endParaRPr lang="en-US" dirty="0"/>
          </a:p>
          <a:p>
            <a:r>
              <a:rPr lang="en-US" dirty="0" err="1"/>
              <a:t>Möödasõidunähtavus</a:t>
            </a:r>
            <a:endParaRPr lang="en-US" dirty="0"/>
          </a:p>
          <a:p>
            <a:pPr lvl="1"/>
            <a:r>
              <a:rPr lang="en-US" dirty="0" err="1"/>
              <a:t>Linnas</a:t>
            </a:r>
            <a:r>
              <a:rPr lang="en-US" dirty="0"/>
              <a:t> </a:t>
            </a:r>
            <a:r>
              <a:rPr lang="en-US" dirty="0" err="1"/>
              <a:t>tuleb</a:t>
            </a:r>
            <a:r>
              <a:rPr lang="en-US" dirty="0"/>
              <a:t> </a:t>
            </a:r>
            <a:r>
              <a:rPr lang="en-US" dirty="0" err="1"/>
              <a:t>tagada</a:t>
            </a:r>
            <a:r>
              <a:rPr lang="en-US" dirty="0"/>
              <a:t> </a:t>
            </a:r>
            <a:r>
              <a:rPr lang="en-US" dirty="0" err="1"/>
              <a:t>kahesuunalisel</a:t>
            </a:r>
            <a:r>
              <a:rPr lang="en-US" dirty="0"/>
              <a:t> ja </a:t>
            </a:r>
            <a:r>
              <a:rPr lang="en-US" dirty="0" err="1"/>
              <a:t>kahe</a:t>
            </a:r>
            <a:r>
              <a:rPr lang="en-US" dirty="0"/>
              <a:t>- </a:t>
            </a:r>
            <a:r>
              <a:rPr lang="en-US" dirty="0" err="1"/>
              <a:t>või</a:t>
            </a:r>
            <a:r>
              <a:rPr lang="en-US" dirty="0"/>
              <a:t> </a:t>
            </a:r>
            <a:r>
              <a:rPr lang="en-US" dirty="0" err="1"/>
              <a:t>kolmerajalisel</a:t>
            </a:r>
            <a:r>
              <a:rPr lang="en-US" dirty="0"/>
              <a:t> </a:t>
            </a:r>
            <a:r>
              <a:rPr lang="en-US" dirty="0" err="1"/>
              <a:t>tänaval</a:t>
            </a:r>
            <a:r>
              <a:rPr lang="en-US" dirty="0"/>
              <a:t> </a:t>
            </a:r>
            <a:r>
              <a:rPr lang="en-US" dirty="0" err="1"/>
              <a:t>kui</a:t>
            </a:r>
            <a:r>
              <a:rPr lang="en-US" dirty="0"/>
              <a:t> </a:t>
            </a:r>
            <a:r>
              <a:rPr lang="en-US" dirty="0" err="1"/>
              <a:t>foorristmiku</a:t>
            </a:r>
            <a:r>
              <a:rPr lang="en-US" dirty="0"/>
              <a:t> </a:t>
            </a:r>
            <a:r>
              <a:rPr lang="en-US" dirty="0" err="1"/>
              <a:t>või</a:t>
            </a:r>
            <a:r>
              <a:rPr lang="en-US" dirty="0"/>
              <a:t> </a:t>
            </a:r>
            <a:r>
              <a:rPr lang="en-US" dirty="0" err="1"/>
              <a:t>ringi</a:t>
            </a:r>
            <a:r>
              <a:rPr lang="en-US" dirty="0"/>
              <a:t> </a:t>
            </a:r>
            <a:r>
              <a:rPr lang="en-US" dirty="0" err="1"/>
              <a:t>vahekaugus</a:t>
            </a:r>
            <a:r>
              <a:rPr lang="en-US" dirty="0"/>
              <a:t> </a:t>
            </a:r>
            <a:r>
              <a:rPr lang="en-US" dirty="0" err="1"/>
              <a:t>üle</a:t>
            </a:r>
            <a:r>
              <a:rPr lang="en-US" dirty="0"/>
              <a:t> 500 m</a:t>
            </a:r>
          </a:p>
          <a:p>
            <a:pPr lvl="1"/>
            <a:r>
              <a:rPr lang="en-US" dirty="0" err="1"/>
              <a:t>Linnas</a:t>
            </a:r>
            <a:r>
              <a:rPr lang="en-US" dirty="0"/>
              <a:t> </a:t>
            </a:r>
            <a:r>
              <a:rPr lang="en-US" dirty="0" err="1"/>
              <a:t>eeldatakse</a:t>
            </a:r>
            <a:r>
              <a:rPr lang="en-US" dirty="0"/>
              <a:t> </a:t>
            </a:r>
            <a:r>
              <a:rPr lang="en-US" dirty="0" err="1"/>
              <a:t>möödasõitja</a:t>
            </a:r>
            <a:r>
              <a:rPr lang="en-US" dirty="0"/>
              <a:t> </a:t>
            </a:r>
            <a:r>
              <a:rPr lang="en-US" dirty="0" err="1"/>
              <a:t>kiirust</a:t>
            </a:r>
            <a:r>
              <a:rPr lang="en-US" dirty="0"/>
              <a:t> +15 </a:t>
            </a:r>
            <a:r>
              <a:rPr lang="en-US" dirty="0" err="1"/>
              <a:t>möödasõidetavast</a:t>
            </a:r>
            <a:endParaRPr lang="en-US" dirty="0"/>
          </a:p>
          <a:p>
            <a:pPr lvl="1"/>
            <a:r>
              <a:rPr lang="en-US" dirty="0">
                <a:solidFill>
                  <a:srgbClr val="FF0000"/>
                </a:solidFill>
              </a:rPr>
              <a:t>1+1 </a:t>
            </a:r>
            <a:r>
              <a:rPr lang="en-US" dirty="0" err="1">
                <a:solidFill>
                  <a:srgbClr val="FF0000"/>
                </a:solidFill>
              </a:rPr>
              <a:t>maanteel</a:t>
            </a:r>
            <a:r>
              <a:rPr lang="en-US" dirty="0">
                <a:solidFill>
                  <a:srgbClr val="FF0000"/>
                </a:solidFill>
              </a:rPr>
              <a:t>, </a:t>
            </a:r>
            <a:r>
              <a:rPr lang="en-US" dirty="0" err="1">
                <a:solidFill>
                  <a:srgbClr val="FF0000"/>
                </a:solidFill>
              </a:rPr>
              <a:t>kui</a:t>
            </a:r>
            <a:r>
              <a:rPr lang="en-US" dirty="0">
                <a:solidFill>
                  <a:srgbClr val="FF0000"/>
                </a:solidFill>
              </a:rPr>
              <a:t> </a:t>
            </a:r>
            <a:r>
              <a:rPr lang="en-US" dirty="0" err="1">
                <a:solidFill>
                  <a:srgbClr val="FF0000"/>
                </a:solidFill>
              </a:rPr>
              <a:t>möödasõidunähtavus</a:t>
            </a:r>
            <a:r>
              <a:rPr lang="en-US" dirty="0">
                <a:solidFill>
                  <a:srgbClr val="FF0000"/>
                </a:solidFill>
              </a:rPr>
              <a:t> pole </a:t>
            </a:r>
            <a:r>
              <a:rPr lang="en-US" dirty="0" err="1">
                <a:solidFill>
                  <a:srgbClr val="FF0000"/>
                </a:solidFill>
              </a:rPr>
              <a:t>tagatud</a:t>
            </a:r>
            <a:r>
              <a:rPr lang="en-US" dirty="0">
                <a:solidFill>
                  <a:srgbClr val="FF0000"/>
                </a:solidFill>
              </a:rPr>
              <a:t>, </a:t>
            </a:r>
            <a:r>
              <a:rPr lang="en-US" dirty="0" err="1">
                <a:solidFill>
                  <a:srgbClr val="FF0000"/>
                </a:solidFill>
              </a:rPr>
              <a:t>tuleb</a:t>
            </a:r>
            <a:r>
              <a:rPr lang="en-US" dirty="0">
                <a:solidFill>
                  <a:srgbClr val="FF0000"/>
                </a:solidFill>
              </a:rPr>
              <a:t> </a:t>
            </a:r>
            <a:r>
              <a:rPr lang="en-US" dirty="0" err="1">
                <a:solidFill>
                  <a:srgbClr val="FF0000"/>
                </a:solidFill>
              </a:rPr>
              <a:t>möödasõit</a:t>
            </a:r>
            <a:r>
              <a:rPr lang="en-US" dirty="0">
                <a:solidFill>
                  <a:srgbClr val="FF0000"/>
                </a:solidFill>
              </a:rPr>
              <a:t> </a:t>
            </a:r>
            <a:r>
              <a:rPr lang="en-US" dirty="0" err="1">
                <a:solidFill>
                  <a:srgbClr val="FF0000"/>
                </a:solidFill>
              </a:rPr>
              <a:t>vastassuunavööndi</a:t>
            </a:r>
            <a:r>
              <a:rPr lang="en-US" dirty="0">
                <a:solidFill>
                  <a:srgbClr val="FF0000"/>
                </a:solidFill>
              </a:rPr>
              <a:t> </a:t>
            </a:r>
            <a:r>
              <a:rPr lang="en-US" dirty="0" err="1">
                <a:solidFill>
                  <a:srgbClr val="FF0000"/>
                </a:solidFill>
              </a:rPr>
              <a:t>kaudu</a:t>
            </a:r>
            <a:r>
              <a:rPr lang="en-US" dirty="0">
                <a:solidFill>
                  <a:srgbClr val="FF0000"/>
                </a:solidFill>
              </a:rPr>
              <a:t> </a:t>
            </a:r>
            <a:r>
              <a:rPr lang="en-US" dirty="0" err="1">
                <a:solidFill>
                  <a:srgbClr val="FF0000"/>
                </a:solidFill>
              </a:rPr>
              <a:t>keelata</a:t>
            </a:r>
            <a:r>
              <a:rPr lang="en-US" dirty="0">
                <a:solidFill>
                  <a:srgbClr val="FF0000"/>
                </a:solidFill>
              </a:rPr>
              <a:t>!</a:t>
            </a:r>
          </a:p>
          <a:p>
            <a:r>
              <a:rPr lang="en-US" dirty="0" err="1"/>
              <a:t>Strateegilised</a:t>
            </a:r>
            <a:r>
              <a:rPr lang="en-US" dirty="0"/>
              <a:t> </a:t>
            </a:r>
            <a:r>
              <a:rPr lang="en-US" dirty="0" err="1"/>
              <a:t>dimensioonid</a:t>
            </a:r>
            <a:endParaRPr lang="en-US" dirty="0"/>
          </a:p>
          <a:p>
            <a:pPr lvl="1"/>
            <a:r>
              <a:rPr lang="en-US" dirty="0" err="1"/>
              <a:t>Sõiduautojuhi</a:t>
            </a:r>
            <a:r>
              <a:rPr lang="en-US" dirty="0"/>
              <a:t> </a:t>
            </a:r>
            <a:r>
              <a:rPr lang="en-US" dirty="0" err="1"/>
              <a:t>silmakõrgus</a:t>
            </a:r>
            <a:r>
              <a:rPr lang="en-US" dirty="0"/>
              <a:t> 110 cm</a:t>
            </a:r>
          </a:p>
          <a:p>
            <a:pPr lvl="2"/>
            <a:r>
              <a:rPr lang="en-US" dirty="0" err="1"/>
              <a:t>Sõiduautojuhi</a:t>
            </a:r>
            <a:r>
              <a:rPr lang="en-US" dirty="0"/>
              <a:t> </a:t>
            </a:r>
            <a:r>
              <a:rPr lang="en-US" dirty="0" err="1"/>
              <a:t>silma</a:t>
            </a:r>
            <a:r>
              <a:rPr lang="en-US" dirty="0"/>
              <a:t> </a:t>
            </a:r>
            <a:r>
              <a:rPr lang="en-US" dirty="0" err="1"/>
              <a:t>kaugus</a:t>
            </a:r>
            <a:r>
              <a:rPr lang="en-US" dirty="0"/>
              <a:t> </a:t>
            </a:r>
            <a:r>
              <a:rPr lang="en-US" dirty="0" err="1"/>
              <a:t>äärekivist</a:t>
            </a:r>
            <a:r>
              <a:rPr lang="en-US" dirty="0"/>
              <a:t> 150 cm</a:t>
            </a:r>
          </a:p>
          <a:p>
            <a:pPr lvl="1"/>
            <a:r>
              <a:rPr lang="en-US" dirty="0" err="1"/>
              <a:t>Bussijuhi</a:t>
            </a:r>
            <a:r>
              <a:rPr lang="en-US" dirty="0"/>
              <a:t> </a:t>
            </a:r>
            <a:r>
              <a:rPr lang="en-US" dirty="0" err="1"/>
              <a:t>silmakõrgus</a:t>
            </a:r>
            <a:r>
              <a:rPr lang="en-US" dirty="0"/>
              <a:t> 205 cm</a:t>
            </a:r>
          </a:p>
          <a:p>
            <a:pPr lvl="2"/>
            <a:r>
              <a:rPr lang="en-US" dirty="0" err="1"/>
              <a:t>Veoauto</a:t>
            </a:r>
            <a:r>
              <a:rPr lang="en-US" dirty="0"/>
              <a:t> ja </a:t>
            </a:r>
            <a:r>
              <a:rPr lang="en-US" dirty="0" err="1"/>
              <a:t>bussi</a:t>
            </a:r>
            <a:r>
              <a:rPr lang="en-US" dirty="0"/>
              <a:t> </a:t>
            </a:r>
            <a:r>
              <a:rPr lang="en-US" dirty="0" err="1"/>
              <a:t>juhi</a:t>
            </a:r>
            <a:r>
              <a:rPr lang="en-US" dirty="0"/>
              <a:t> </a:t>
            </a:r>
            <a:r>
              <a:rPr lang="en-US" dirty="0" err="1"/>
              <a:t>silma</a:t>
            </a:r>
            <a:r>
              <a:rPr lang="en-US" dirty="0"/>
              <a:t> </a:t>
            </a:r>
            <a:r>
              <a:rPr lang="en-US" dirty="0" err="1"/>
              <a:t>kaugus</a:t>
            </a:r>
            <a:r>
              <a:rPr lang="en-US" dirty="0"/>
              <a:t> </a:t>
            </a:r>
            <a:r>
              <a:rPr lang="en-US" dirty="0" err="1"/>
              <a:t>äärekivist</a:t>
            </a:r>
            <a:r>
              <a:rPr lang="en-US" dirty="0"/>
              <a:t> 240 cm</a:t>
            </a:r>
          </a:p>
          <a:p>
            <a:pPr lvl="1"/>
            <a:r>
              <a:rPr lang="en-US" dirty="0"/>
              <a:t>Teel </a:t>
            </a:r>
            <a:r>
              <a:rPr lang="en-US" dirty="0" err="1"/>
              <a:t>olev</a:t>
            </a:r>
            <a:r>
              <a:rPr lang="en-US" dirty="0"/>
              <a:t> </a:t>
            </a:r>
            <a:r>
              <a:rPr lang="en-US" dirty="0" err="1"/>
              <a:t>takistus</a:t>
            </a:r>
            <a:r>
              <a:rPr lang="en-US" dirty="0"/>
              <a:t> 20 cm</a:t>
            </a:r>
          </a:p>
          <a:p>
            <a:pPr lvl="1"/>
            <a:endParaRPr lang="et-EE" dirty="0"/>
          </a:p>
        </p:txBody>
      </p:sp>
      <p:pic>
        <p:nvPicPr>
          <p:cNvPr id="8" name="Content Placeholder 7">
            <a:extLst>
              <a:ext uri="{FF2B5EF4-FFF2-40B4-BE49-F238E27FC236}">
                <a16:creationId xmlns:a16="http://schemas.microsoft.com/office/drawing/2014/main" id="{B03FCFBD-C590-0CEC-4E2C-FF44CA14B6AE}"/>
              </a:ext>
            </a:extLst>
          </p:cNvPr>
          <p:cNvPicPr>
            <a:picLocks noGrp="1" noChangeAspect="1"/>
          </p:cNvPicPr>
          <p:nvPr>
            <p:ph sz="half" idx="2"/>
          </p:nvPr>
        </p:nvPicPr>
        <p:blipFill>
          <a:blip r:embed="rId2"/>
          <a:stretch>
            <a:fillRect/>
          </a:stretch>
        </p:blipFill>
        <p:spPr>
          <a:xfrm>
            <a:off x="7093374" y="2161139"/>
            <a:ext cx="4990967" cy="2216732"/>
          </a:xfrm>
        </p:spPr>
      </p:pic>
      <p:pic>
        <p:nvPicPr>
          <p:cNvPr id="6" name="Picture 5">
            <a:extLst>
              <a:ext uri="{FF2B5EF4-FFF2-40B4-BE49-F238E27FC236}">
                <a16:creationId xmlns:a16="http://schemas.microsoft.com/office/drawing/2014/main" id="{416E2BC1-0047-D2C4-84AD-5CC92B34D579}"/>
              </a:ext>
            </a:extLst>
          </p:cNvPr>
          <p:cNvPicPr>
            <a:picLocks noChangeAspect="1"/>
          </p:cNvPicPr>
          <p:nvPr/>
        </p:nvPicPr>
        <p:blipFill>
          <a:blip r:embed="rId3"/>
          <a:stretch>
            <a:fillRect/>
          </a:stretch>
        </p:blipFill>
        <p:spPr>
          <a:xfrm>
            <a:off x="6283839" y="22878"/>
            <a:ext cx="5762535" cy="1839478"/>
          </a:xfrm>
          <a:prstGeom prst="rect">
            <a:avLst/>
          </a:prstGeom>
        </p:spPr>
      </p:pic>
      <p:pic>
        <p:nvPicPr>
          <p:cNvPr id="10" name="Picture 9">
            <a:extLst>
              <a:ext uri="{FF2B5EF4-FFF2-40B4-BE49-F238E27FC236}">
                <a16:creationId xmlns:a16="http://schemas.microsoft.com/office/drawing/2014/main" id="{552C65CF-A42B-0BF1-EF7D-0D7DF3C3AE3D}"/>
              </a:ext>
            </a:extLst>
          </p:cNvPr>
          <p:cNvPicPr>
            <a:picLocks noChangeAspect="1"/>
          </p:cNvPicPr>
          <p:nvPr/>
        </p:nvPicPr>
        <p:blipFill>
          <a:blip r:embed="rId4"/>
          <a:stretch>
            <a:fillRect/>
          </a:stretch>
        </p:blipFill>
        <p:spPr>
          <a:xfrm>
            <a:off x="7021585" y="4434100"/>
            <a:ext cx="5093231" cy="2323228"/>
          </a:xfrm>
          <a:prstGeom prst="rect">
            <a:avLst/>
          </a:prstGeom>
        </p:spPr>
      </p:pic>
      <p:sp>
        <p:nvSpPr>
          <p:cNvPr id="11" name="Slide Number Placeholder 10">
            <a:extLst>
              <a:ext uri="{FF2B5EF4-FFF2-40B4-BE49-F238E27FC236}">
                <a16:creationId xmlns:a16="http://schemas.microsoft.com/office/drawing/2014/main" id="{C08FB977-E277-B9B3-2AD5-80F236EF792F}"/>
              </a:ext>
            </a:extLst>
          </p:cNvPr>
          <p:cNvSpPr>
            <a:spLocks noGrp="1"/>
          </p:cNvSpPr>
          <p:nvPr>
            <p:ph type="sldNum" sz="quarter" idx="12"/>
          </p:nvPr>
        </p:nvSpPr>
        <p:spPr/>
        <p:txBody>
          <a:bodyPr/>
          <a:lstStyle/>
          <a:p>
            <a:fld id="{A89FF1E2-3BA7-475C-A9AD-AEEAF9FE4269}" type="slidenum">
              <a:rPr lang="en-US" smtClean="0"/>
              <a:t>22</a:t>
            </a:fld>
            <a:endParaRPr lang="en-US"/>
          </a:p>
        </p:txBody>
      </p:sp>
    </p:spTree>
    <p:extLst>
      <p:ext uri="{BB962C8B-B14F-4D97-AF65-F5344CB8AC3E}">
        <p14:creationId xmlns:p14="http://schemas.microsoft.com/office/powerpoint/2010/main" val="2029507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C802-5D67-916C-3CB7-32187BEDC1F4}"/>
              </a:ext>
            </a:extLst>
          </p:cNvPr>
          <p:cNvSpPr>
            <a:spLocks noGrp="1"/>
          </p:cNvSpPr>
          <p:nvPr>
            <p:ph type="title"/>
          </p:nvPr>
        </p:nvSpPr>
        <p:spPr/>
        <p:txBody>
          <a:bodyPr/>
          <a:lstStyle/>
          <a:p>
            <a:r>
              <a:rPr lang="en-US" dirty="0"/>
              <a:t>Juhi </a:t>
            </a:r>
            <a:r>
              <a:rPr lang="en-US" dirty="0" err="1"/>
              <a:t>silm</a:t>
            </a:r>
            <a:r>
              <a:rPr lang="en-US" dirty="0"/>
              <a:t> ja </a:t>
            </a:r>
            <a:r>
              <a:rPr lang="en-US" dirty="0" err="1"/>
              <a:t>nähtavused</a:t>
            </a:r>
            <a:endParaRPr lang="en-US" dirty="0"/>
          </a:p>
        </p:txBody>
      </p:sp>
      <p:sp>
        <p:nvSpPr>
          <p:cNvPr id="3" name="Content Placeholder 2">
            <a:extLst>
              <a:ext uri="{FF2B5EF4-FFF2-40B4-BE49-F238E27FC236}">
                <a16:creationId xmlns:a16="http://schemas.microsoft.com/office/drawing/2014/main" id="{595D358E-54F9-FE8B-F247-0AC595A7699D}"/>
              </a:ext>
            </a:extLst>
          </p:cNvPr>
          <p:cNvSpPr>
            <a:spLocks noGrp="1"/>
          </p:cNvSpPr>
          <p:nvPr>
            <p:ph idx="1"/>
          </p:nvPr>
        </p:nvSpPr>
        <p:spPr>
          <a:xfrm>
            <a:off x="336176" y="1758389"/>
            <a:ext cx="5033218" cy="4351338"/>
          </a:xfrm>
        </p:spPr>
        <p:txBody>
          <a:bodyPr>
            <a:normAutofit fontScale="92500" lnSpcReduction="10000"/>
          </a:bodyPr>
          <a:lstStyle/>
          <a:p>
            <a:r>
              <a:rPr lang="en-US" dirty="0" err="1"/>
              <a:t>Peatumisnähtavuse</a:t>
            </a:r>
            <a:r>
              <a:rPr lang="en-US" dirty="0"/>
              <a:t> </a:t>
            </a:r>
            <a:r>
              <a:rPr lang="en-US" dirty="0" err="1"/>
              <a:t>arvutus</a:t>
            </a:r>
            <a:r>
              <a:rPr lang="en-US" dirty="0"/>
              <a:t> – </a:t>
            </a:r>
            <a:r>
              <a:rPr lang="en-US" dirty="0" err="1"/>
              <a:t>silmakõrgus</a:t>
            </a:r>
            <a:r>
              <a:rPr lang="en-US" dirty="0"/>
              <a:t> 110 cm</a:t>
            </a:r>
          </a:p>
          <a:p>
            <a:r>
              <a:rPr lang="en-US" dirty="0" err="1"/>
              <a:t>Takistus</a:t>
            </a:r>
            <a:r>
              <a:rPr lang="en-US" dirty="0"/>
              <a:t> tee pinnal – 20 cm </a:t>
            </a:r>
            <a:r>
              <a:rPr lang="en-US" dirty="0" err="1"/>
              <a:t>kõrge</a:t>
            </a:r>
            <a:endParaRPr lang="en-US" dirty="0"/>
          </a:p>
          <a:p>
            <a:r>
              <a:rPr lang="en-US" dirty="0" err="1"/>
              <a:t>Peatumisnähtavus</a:t>
            </a:r>
            <a:r>
              <a:rPr lang="en-US" dirty="0"/>
              <a:t> </a:t>
            </a:r>
            <a:r>
              <a:rPr lang="en-US" dirty="0" err="1"/>
              <a:t>tagada</a:t>
            </a:r>
            <a:r>
              <a:rPr lang="en-US" dirty="0"/>
              <a:t> </a:t>
            </a:r>
            <a:r>
              <a:rPr lang="en-US" dirty="0" err="1"/>
              <a:t>kogu</a:t>
            </a:r>
            <a:r>
              <a:rPr lang="en-US" dirty="0"/>
              <a:t> tee </a:t>
            </a:r>
            <a:r>
              <a:rPr lang="en-US" dirty="0" err="1"/>
              <a:t>ulatuses</a:t>
            </a:r>
            <a:endParaRPr lang="en-US" dirty="0"/>
          </a:p>
          <a:p>
            <a:r>
              <a:rPr lang="en-US" dirty="0">
                <a:highlight>
                  <a:srgbClr val="00FFFF"/>
                </a:highlight>
              </a:rPr>
              <a:t>Kui </a:t>
            </a:r>
            <a:r>
              <a:rPr lang="en-US" dirty="0" err="1">
                <a:highlight>
                  <a:srgbClr val="00FFFF"/>
                </a:highlight>
              </a:rPr>
              <a:t>ei</a:t>
            </a:r>
            <a:r>
              <a:rPr lang="en-US" dirty="0">
                <a:highlight>
                  <a:srgbClr val="00FFFF"/>
                </a:highlight>
              </a:rPr>
              <a:t> ole </a:t>
            </a:r>
            <a:r>
              <a:rPr lang="en-US" dirty="0" err="1">
                <a:highlight>
                  <a:srgbClr val="00FFFF"/>
                </a:highlight>
              </a:rPr>
              <a:t>tagatud</a:t>
            </a:r>
            <a:r>
              <a:rPr lang="en-US" dirty="0">
                <a:highlight>
                  <a:srgbClr val="00FFFF"/>
                </a:highlight>
              </a:rPr>
              <a:t> </a:t>
            </a:r>
            <a:r>
              <a:rPr lang="en-US" dirty="0" err="1">
                <a:highlight>
                  <a:srgbClr val="00FFFF"/>
                </a:highlight>
              </a:rPr>
              <a:t>möödasõidunähtavust</a:t>
            </a:r>
            <a:r>
              <a:rPr lang="en-US" dirty="0">
                <a:highlight>
                  <a:srgbClr val="00FFFF"/>
                </a:highlight>
              </a:rPr>
              <a:t>, </a:t>
            </a:r>
            <a:r>
              <a:rPr lang="en-US" dirty="0" err="1">
                <a:highlight>
                  <a:srgbClr val="00FFFF"/>
                </a:highlight>
              </a:rPr>
              <a:t>keelatakse</a:t>
            </a:r>
            <a:r>
              <a:rPr lang="en-US" dirty="0">
                <a:highlight>
                  <a:srgbClr val="00FFFF"/>
                </a:highlight>
              </a:rPr>
              <a:t> </a:t>
            </a:r>
            <a:r>
              <a:rPr lang="en-US" dirty="0" err="1">
                <a:highlight>
                  <a:srgbClr val="00FFFF"/>
                </a:highlight>
              </a:rPr>
              <a:t>möödasõit</a:t>
            </a:r>
            <a:r>
              <a:rPr lang="en-US" dirty="0">
                <a:highlight>
                  <a:srgbClr val="00FFFF"/>
                </a:highlight>
              </a:rPr>
              <a:t> </a:t>
            </a:r>
            <a:r>
              <a:rPr lang="en-US" dirty="0" err="1">
                <a:highlight>
                  <a:srgbClr val="00FFFF"/>
                </a:highlight>
              </a:rPr>
              <a:t>vastassuunavööndi</a:t>
            </a:r>
            <a:r>
              <a:rPr lang="en-US" dirty="0">
                <a:highlight>
                  <a:srgbClr val="00FFFF"/>
                </a:highlight>
              </a:rPr>
              <a:t> </a:t>
            </a:r>
            <a:r>
              <a:rPr lang="en-US" dirty="0" err="1">
                <a:highlight>
                  <a:srgbClr val="00FFFF"/>
                </a:highlight>
              </a:rPr>
              <a:t>kaudu</a:t>
            </a:r>
            <a:endParaRPr lang="en-US" dirty="0">
              <a:highlight>
                <a:srgbClr val="00FFFF"/>
              </a:highlight>
            </a:endParaRPr>
          </a:p>
          <a:p>
            <a:pPr marL="0" indent="0">
              <a:buNone/>
            </a:pPr>
            <a:r>
              <a:rPr lang="en-US" dirty="0">
                <a:highlight>
                  <a:srgbClr val="00FFFF"/>
                </a:highlight>
              </a:rPr>
              <a:t>    KÄSITLEME TEEMAT ERALDI   </a:t>
            </a:r>
          </a:p>
          <a:p>
            <a:endParaRPr lang="en-US" dirty="0"/>
          </a:p>
          <a:p>
            <a:endParaRPr lang="en-US" dirty="0"/>
          </a:p>
        </p:txBody>
      </p:sp>
      <p:pic>
        <p:nvPicPr>
          <p:cNvPr id="5" name="Picture 4" descr="Joonis 1. Precision Error&#10;&#10;AI-generated content may be incorrect.">
            <a:extLst>
              <a:ext uri="{FF2B5EF4-FFF2-40B4-BE49-F238E27FC236}">
                <a16:creationId xmlns:a16="http://schemas.microsoft.com/office/drawing/2014/main" id="{B1F9FA31-66F9-8447-E2F6-C50DB39C30C3}"/>
              </a:ext>
            </a:extLst>
          </p:cNvPr>
          <p:cNvPicPr>
            <a:picLocks noChangeAspect="1"/>
          </p:cNvPicPr>
          <p:nvPr/>
        </p:nvPicPr>
        <p:blipFill>
          <a:blip r:embed="rId2"/>
          <a:stretch>
            <a:fillRect/>
          </a:stretch>
        </p:blipFill>
        <p:spPr>
          <a:xfrm>
            <a:off x="5369394" y="1804746"/>
            <a:ext cx="6755407" cy="4731241"/>
          </a:xfrm>
          <a:prstGeom prst="rect">
            <a:avLst/>
          </a:prstGeom>
        </p:spPr>
      </p:pic>
      <p:pic>
        <p:nvPicPr>
          <p:cNvPr id="7" name="Picture 6" descr="The table displays different project timelines, measuring in hours, for various levels of productivity in km/h.&#10;&#10;AI-generated content may be incorrect.">
            <a:extLst>
              <a:ext uri="{FF2B5EF4-FFF2-40B4-BE49-F238E27FC236}">
                <a16:creationId xmlns:a16="http://schemas.microsoft.com/office/drawing/2014/main" id="{884B4140-4FCB-274F-9AFE-DEAD597F804A}"/>
              </a:ext>
            </a:extLst>
          </p:cNvPr>
          <p:cNvPicPr>
            <a:picLocks noChangeAspect="1"/>
          </p:cNvPicPr>
          <p:nvPr/>
        </p:nvPicPr>
        <p:blipFill>
          <a:blip r:embed="rId3"/>
          <a:stretch>
            <a:fillRect/>
          </a:stretch>
        </p:blipFill>
        <p:spPr>
          <a:xfrm>
            <a:off x="7267641" y="251067"/>
            <a:ext cx="4711942" cy="1454225"/>
          </a:xfrm>
          <a:prstGeom prst="rect">
            <a:avLst/>
          </a:prstGeom>
        </p:spPr>
      </p:pic>
    </p:spTree>
    <p:extLst>
      <p:ext uri="{BB962C8B-B14F-4D97-AF65-F5344CB8AC3E}">
        <p14:creationId xmlns:p14="http://schemas.microsoft.com/office/powerpoint/2010/main" val="1599151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D7A2-13E6-BDA8-19B9-F49A4C284B40}"/>
              </a:ext>
            </a:extLst>
          </p:cNvPr>
          <p:cNvSpPr>
            <a:spLocks noGrp="1"/>
          </p:cNvSpPr>
          <p:nvPr>
            <p:ph type="title"/>
          </p:nvPr>
        </p:nvSpPr>
        <p:spPr/>
        <p:txBody>
          <a:bodyPr/>
          <a:lstStyle/>
          <a:p>
            <a:r>
              <a:rPr lang="en-US" dirty="0" err="1"/>
              <a:t>Soome</a:t>
            </a:r>
            <a:r>
              <a:rPr lang="en-US" dirty="0"/>
              <a:t> </a:t>
            </a:r>
            <a:r>
              <a:rPr lang="en-US" dirty="0" err="1"/>
              <a:t>normid</a:t>
            </a:r>
            <a:r>
              <a:rPr lang="en-US" dirty="0"/>
              <a:t> ja </a:t>
            </a:r>
            <a:br>
              <a:rPr lang="en-US" dirty="0"/>
            </a:br>
            <a:r>
              <a:rPr lang="en-US" dirty="0" err="1"/>
              <a:t>geomeetria</a:t>
            </a:r>
            <a:endParaRPr lang="en-US" dirty="0"/>
          </a:p>
        </p:txBody>
      </p:sp>
      <p:sp>
        <p:nvSpPr>
          <p:cNvPr id="3" name="Text Placeholder 2">
            <a:extLst>
              <a:ext uri="{FF2B5EF4-FFF2-40B4-BE49-F238E27FC236}">
                <a16:creationId xmlns:a16="http://schemas.microsoft.com/office/drawing/2014/main" id="{638C3AB8-E305-1E35-7A82-2EB641320CF5}"/>
              </a:ext>
            </a:extLst>
          </p:cNvPr>
          <p:cNvSpPr>
            <a:spLocks noGrp="1"/>
          </p:cNvSpPr>
          <p:nvPr>
            <p:ph type="body" idx="1"/>
          </p:nvPr>
        </p:nvSpPr>
        <p:spPr/>
        <p:txBody>
          <a:bodyPr/>
          <a:lstStyle/>
          <a:p>
            <a:r>
              <a:rPr lang="en-US" dirty="0" err="1"/>
              <a:t>Juhend</a:t>
            </a:r>
            <a:r>
              <a:rPr lang="en-US" dirty="0"/>
              <a:t> 2013-30</a:t>
            </a:r>
          </a:p>
        </p:txBody>
      </p:sp>
      <p:sp>
        <p:nvSpPr>
          <p:cNvPr id="7" name="Slide Number Placeholder 6">
            <a:extLst>
              <a:ext uri="{FF2B5EF4-FFF2-40B4-BE49-F238E27FC236}">
                <a16:creationId xmlns:a16="http://schemas.microsoft.com/office/drawing/2014/main" id="{8A142F92-6AD0-71D2-E8A8-3FBCDBA4E9A8}"/>
              </a:ext>
            </a:extLst>
          </p:cNvPr>
          <p:cNvSpPr>
            <a:spLocks noGrp="1"/>
          </p:cNvSpPr>
          <p:nvPr>
            <p:ph type="sldNum" sz="quarter" idx="12"/>
          </p:nvPr>
        </p:nvSpPr>
        <p:spPr/>
        <p:txBody>
          <a:bodyPr/>
          <a:lstStyle/>
          <a:p>
            <a:fld id="{A89FF1E2-3BA7-475C-A9AD-AEEAF9FE4269}" type="slidenum">
              <a:rPr lang="en-US" smtClean="0"/>
              <a:t>24</a:t>
            </a:fld>
            <a:endParaRPr lang="en-US"/>
          </a:p>
        </p:txBody>
      </p:sp>
      <p:pic>
        <p:nvPicPr>
          <p:cNvPr id="9" name="Picture 8">
            <a:extLst>
              <a:ext uri="{FF2B5EF4-FFF2-40B4-BE49-F238E27FC236}">
                <a16:creationId xmlns:a16="http://schemas.microsoft.com/office/drawing/2014/main" id="{8E45EBBB-0A1A-3E77-E865-1DB5C9880134}"/>
              </a:ext>
            </a:extLst>
          </p:cNvPr>
          <p:cNvPicPr>
            <a:picLocks noChangeAspect="1"/>
          </p:cNvPicPr>
          <p:nvPr/>
        </p:nvPicPr>
        <p:blipFill>
          <a:blip r:embed="rId2"/>
          <a:stretch>
            <a:fillRect/>
          </a:stretch>
        </p:blipFill>
        <p:spPr>
          <a:xfrm>
            <a:off x="5781816" y="0"/>
            <a:ext cx="3394848" cy="3661794"/>
          </a:xfrm>
          <a:prstGeom prst="rect">
            <a:avLst/>
          </a:prstGeom>
        </p:spPr>
      </p:pic>
      <p:pic>
        <p:nvPicPr>
          <p:cNvPr id="11" name="Picture 10">
            <a:extLst>
              <a:ext uri="{FF2B5EF4-FFF2-40B4-BE49-F238E27FC236}">
                <a16:creationId xmlns:a16="http://schemas.microsoft.com/office/drawing/2014/main" id="{53C5847B-DB8E-E62C-6F41-F49963F9802F}"/>
              </a:ext>
            </a:extLst>
          </p:cNvPr>
          <p:cNvPicPr>
            <a:picLocks noChangeAspect="1"/>
          </p:cNvPicPr>
          <p:nvPr/>
        </p:nvPicPr>
        <p:blipFill>
          <a:blip r:embed="rId3"/>
          <a:stretch>
            <a:fillRect/>
          </a:stretch>
        </p:blipFill>
        <p:spPr>
          <a:xfrm>
            <a:off x="138793" y="2505075"/>
            <a:ext cx="1888174" cy="1156719"/>
          </a:xfrm>
          <a:prstGeom prst="rect">
            <a:avLst/>
          </a:prstGeom>
        </p:spPr>
      </p:pic>
      <p:pic>
        <p:nvPicPr>
          <p:cNvPr id="13" name="Picture 12">
            <a:extLst>
              <a:ext uri="{FF2B5EF4-FFF2-40B4-BE49-F238E27FC236}">
                <a16:creationId xmlns:a16="http://schemas.microsoft.com/office/drawing/2014/main" id="{FA3EA79D-FB99-7917-CD8C-048289E1DE40}"/>
              </a:ext>
            </a:extLst>
          </p:cNvPr>
          <p:cNvPicPr>
            <a:picLocks noChangeAspect="1"/>
          </p:cNvPicPr>
          <p:nvPr/>
        </p:nvPicPr>
        <p:blipFill>
          <a:blip r:embed="rId4"/>
          <a:stretch>
            <a:fillRect/>
          </a:stretch>
        </p:blipFill>
        <p:spPr>
          <a:xfrm>
            <a:off x="2068746" y="2505075"/>
            <a:ext cx="1602717" cy="1156719"/>
          </a:xfrm>
          <a:prstGeom prst="rect">
            <a:avLst/>
          </a:prstGeom>
        </p:spPr>
      </p:pic>
      <p:pic>
        <p:nvPicPr>
          <p:cNvPr id="15" name="Picture 14">
            <a:extLst>
              <a:ext uri="{FF2B5EF4-FFF2-40B4-BE49-F238E27FC236}">
                <a16:creationId xmlns:a16="http://schemas.microsoft.com/office/drawing/2014/main" id="{29D15493-18C5-B915-9764-BAA13C0CB39E}"/>
              </a:ext>
            </a:extLst>
          </p:cNvPr>
          <p:cNvPicPr>
            <a:picLocks noChangeAspect="1"/>
          </p:cNvPicPr>
          <p:nvPr/>
        </p:nvPicPr>
        <p:blipFill>
          <a:blip r:embed="rId5"/>
          <a:srcRect l="2134" t="11624" b="-1"/>
          <a:stretch/>
        </p:blipFill>
        <p:spPr>
          <a:xfrm>
            <a:off x="3007827" y="4290162"/>
            <a:ext cx="2050735" cy="590122"/>
          </a:xfrm>
          <a:prstGeom prst="rect">
            <a:avLst/>
          </a:prstGeom>
        </p:spPr>
      </p:pic>
      <p:sp>
        <p:nvSpPr>
          <p:cNvPr id="16" name="TextBox 15">
            <a:extLst>
              <a:ext uri="{FF2B5EF4-FFF2-40B4-BE49-F238E27FC236}">
                <a16:creationId xmlns:a16="http://schemas.microsoft.com/office/drawing/2014/main" id="{5299B922-3470-7267-DC03-E2B06F641712}"/>
              </a:ext>
            </a:extLst>
          </p:cNvPr>
          <p:cNvSpPr txBox="1"/>
          <p:nvPr/>
        </p:nvSpPr>
        <p:spPr>
          <a:xfrm>
            <a:off x="2558226" y="3905012"/>
            <a:ext cx="3171830" cy="369332"/>
          </a:xfrm>
          <a:prstGeom prst="rect">
            <a:avLst/>
          </a:prstGeom>
          <a:noFill/>
        </p:spPr>
        <p:txBody>
          <a:bodyPr wrap="none" rtlCol="0">
            <a:spAutoFit/>
          </a:bodyPr>
          <a:lstStyle/>
          <a:p>
            <a:r>
              <a:rPr lang="en-US" dirty="0" err="1"/>
              <a:t>Veok</a:t>
            </a:r>
            <a:r>
              <a:rPr lang="en-US" dirty="0"/>
              <a:t>: 3,0 Buss 2,05 </a:t>
            </a:r>
            <a:r>
              <a:rPr lang="en-US" dirty="0" err="1"/>
              <a:t>või</a:t>
            </a:r>
            <a:r>
              <a:rPr lang="en-US" dirty="0"/>
              <a:t> 1,75 m</a:t>
            </a:r>
          </a:p>
        </p:txBody>
      </p:sp>
      <p:pic>
        <p:nvPicPr>
          <p:cNvPr id="18" name="Picture 17">
            <a:extLst>
              <a:ext uri="{FF2B5EF4-FFF2-40B4-BE49-F238E27FC236}">
                <a16:creationId xmlns:a16="http://schemas.microsoft.com/office/drawing/2014/main" id="{056C748E-E2BA-DEC9-48BE-3EC3ED9B7C22}"/>
              </a:ext>
            </a:extLst>
          </p:cNvPr>
          <p:cNvPicPr>
            <a:picLocks noChangeAspect="1"/>
          </p:cNvPicPr>
          <p:nvPr/>
        </p:nvPicPr>
        <p:blipFill>
          <a:blip r:embed="rId6"/>
          <a:stretch>
            <a:fillRect/>
          </a:stretch>
        </p:blipFill>
        <p:spPr>
          <a:xfrm>
            <a:off x="173774" y="3736269"/>
            <a:ext cx="1566942" cy="1517021"/>
          </a:xfrm>
          <a:prstGeom prst="rect">
            <a:avLst/>
          </a:prstGeom>
        </p:spPr>
      </p:pic>
      <p:pic>
        <p:nvPicPr>
          <p:cNvPr id="22" name="Picture 21">
            <a:extLst>
              <a:ext uri="{FF2B5EF4-FFF2-40B4-BE49-F238E27FC236}">
                <a16:creationId xmlns:a16="http://schemas.microsoft.com/office/drawing/2014/main" id="{4736A1D0-CFA1-EB69-7A05-5DB5DBA852EB}"/>
              </a:ext>
            </a:extLst>
          </p:cNvPr>
          <p:cNvPicPr>
            <a:picLocks noChangeAspect="1"/>
          </p:cNvPicPr>
          <p:nvPr/>
        </p:nvPicPr>
        <p:blipFill>
          <a:blip r:embed="rId7"/>
          <a:stretch>
            <a:fillRect/>
          </a:stretch>
        </p:blipFill>
        <p:spPr>
          <a:xfrm>
            <a:off x="3655667" y="2500228"/>
            <a:ext cx="1830733" cy="1179952"/>
          </a:xfrm>
          <a:prstGeom prst="rect">
            <a:avLst/>
          </a:prstGeom>
        </p:spPr>
      </p:pic>
      <p:pic>
        <p:nvPicPr>
          <p:cNvPr id="24" name="Picture 23">
            <a:extLst>
              <a:ext uri="{FF2B5EF4-FFF2-40B4-BE49-F238E27FC236}">
                <a16:creationId xmlns:a16="http://schemas.microsoft.com/office/drawing/2014/main" id="{E3BB9132-CA32-83F1-1482-3A5C0FECDF1A}"/>
              </a:ext>
            </a:extLst>
          </p:cNvPr>
          <p:cNvPicPr>
            <a:picLocks noChangeAspect="1"/>
          </p:cNvPicPr>
          <p:nvPr/>
        </p:nvPicPr>
        <p:blipFill>
          <a:blip r:embed="rId8"/>
          <a:stretch>
            <a:fillRect/>
          </a:stretch>
        </p:blipFill>
        <p:spPr>
          <a:xfrm>
            <a:off x="173774" y="5476743"/>
            <a:ext cx="1650248" cy="1323172"/>
          </a:xfrm>
          <a:prstGeom prst="rect">
            <a:avLst/>
          </a:prstGeom>
        </p:spPr>
      </p:pic>
      <p:pic>
        <p:nvPicPr>
          <p:cNvPr id="26" name="Picture 25">
            <a:extLst>
              <a:ext uri="{FF2B5EF4-FFF2-40B4-BE49-F238E27FC236}">
                <a16:creationId xmlns:a16="http://schemas.microsoft.com/office/drawing/2014/main" id="{BD84C193-D552-8BE4-500B-F3131E58A1A6}"/>
              </a:ext>
            </a:extLst>
          </p:cNvPr>
          <p:cNvPicPr>
            <a:picLocks noChangeAspect="1"/>
          </p:cNvPicPr>
          <p:nvPr/>
        </p:nvPicPr>
        <p:blipFill>
          <a:blip r:embed="rId9"/>
          <a:stretch>
            <a:fillRect/>
          </a:stretch>
        </p:blipFill>
        <p:spPr>
          <a:xfrm>
            <a:off x="1912836" y="5494364"/>
            <a:ext cx="1742831" cy="1305551"/>
          </a:xfrm>
          <a:prstGeom prst="rect">
            <a:avLst/>
          </a:prstGeom>
        </p:spPr>
      </p:pic>
      <p:pic>
        <p:nvPicPr>
          <p:cNvPr id="28" name="Picture 27">
            <a:extLst>
              <a:ext uri="{FF2B5EF4-FFF2-40B4-BE49-F238E27FC236}">
                <a16:creationId xmlns:a16="http://schemas.microsoft.com/office/drawing/2014/main" id="{ADB5287E-EECA-BD5D-4831-18875D0C621B}"/>
              </a:ext>
            </a:extLst>
          </p:cNvPr>
          <p:cNvPicPr>
            <a:picLocks noChangeAspect="1"/>
          </p:cNvPicPr>
          <p:nvPr/>
        </p:nvPicPr>
        <p:blipFill>
          <a:blip r:embed="rId10"/>
          <a:stretch>
            <a:fillRect/>
          </a:stretch>
        </p:blipFill>
        <p:spPr>
          <a:xfrm>
            <a:off x="3699935" y="5498984"/>
            <a:ext cx="2074763" cy="1300932"/>
          </a:xfrm>
          <a:prstGeom prst="rect">
            <a:avLst/>
          </a:prstGeom>
        </p:spPr>
      </p:pic>
      <p:pic>
        <p:nvPicPr>
          <p:cNvPr id="30" name="Picture 29">
            <a:extLst>
              <a:ext uri="{FF2B5EF4-FFF2-40B4-BE49-F238E27FC236}">
                <a16:creationId xmlns:a16="http://schemas.microsoft.com/office/drawing/2014/main" id="{276AA4CA-DDD6-09B3-8A40-B40E247C1DDE}"/>
              </a:ext>
            </a:extLst>
          </p:cNvPr>
          <p:cNvPicPr>
            <a:picLocks noChangeAspect="1"/>
          </p:cNvPicPr>
          <p:nvPr/>
        </p:nvPicPr>
        <p:blipFill>
          <a:blip r:embed="rId11"/>
          <a:stretch>
            <a:fillRect/>
          </a:stretch>
        </p:blipFill>
        <p:spPr>
          <a:xfrm>
            <a:off x="3707074" y="1266145"/>
            <a:ext cx="1779326" cy="1112474"/>
          </a:xfrm>
          <a:prstGeom prst="rect">
            <a:avLst/>
          </a:prstGeom>
        </p:spPr>
      </p:pic>
      <p:sp>
        <p:nvSpPr>
          <p:cNvPr id="31" name="TextBox 30">
            <a:extLst>
              <a:ext uri="{FF2B5EF4-FFF2-40B4-BE49-F238E27FC236}">
                <a16:creationId xmlns:a16="http://schemas.microsoft.com/office/drawing/2014/main" id="{EA48A2F8-62E9-9038-24B9-DDAA346533E1}"/>
              </a:ext>
            </a:extLst>
          </p:cNvPr>
          <p:cNvSpPr txBox="1"/>
          <p:nvPr/>
        </p:nvSpPr>
        <p:spPr>
          <a:xfrm>
            <a:off x="2026967" y="4830412"/>
            <a:ext cx="3521637" cy="646331"/>
          </a:xfrm>
          <a:prstGeom prst="rect">
            <a:avLst/>
          </a:prstGeom>
          <a:noFill/>
        </p:spPr>
        <p:txBody>
          <a:bodyPr wrap="square" rtlCol="0">
            <a:spAutoFit/>
          </a:bodyPr>
          <a:lstStyle/>
          <a:p>
            <a:r>
              <a:rPr lang="en-US" dirty="0" err="1"/>
              <a:t>Peatumisteekonna</a:t>
            </a:r>
            <a:r>
              <a:rPr lang="en-US" dirty="0"/>
              <a:t> </a:t>
            </a:r>
            <a:r>
              <a:rPr lang="en-US" dirty="0" err="1"/>
              <a:t>arvutused</a:t>
            </a:r>
            <a:r>
              <a:rPr lang="en-US" dirty="0"/>
              <a:t> kas 20 cm (</a:t>
            </a:r>
            <a:r>
              <a:rPr lang="en-US" dirty="0" err="1"/>
              <a:t>kivi</a:t>
            </a:r>
            <a:r>
              <a:rPr lang="en-US" dirty="0"/>
              <a:t>) </a:t>
            </a:r>
            <a:r>
              <a:rPr lang="en-US" dirty="0" err="1"/>
              <a:t>või</a:t>
            </a:r>
            <a:r>
              <a:rPr lang="en-US" dirty="0"/>
              <a:t> 35 cm (</a:t>
            </a:r>
            <a:r>
              <a:rPr lang="en-US" dirty="0" err="1"/>
              <a:t>tagatuli</a:t>
            </a:r>
            <a:r>
              <a:rPr lang="en-US" dirty="0"/>
              <a:t>)</a:t>
            </a:r>
          </a:p>
        </p:txBody>
      </p:sp>
      <p:pic>
        <p:nvPicPr>
          <p:cNvPr id="33" name="Picture 32">
            <a:extLst>
              <a:ext uri="{FF2B5EF4-FFF2-40B4-BE49-F238E27FC236}">
                <a16:creationId xmlns:a16="http://schemas.microsoft.com/office/drawing/2014/main" id="{0CEDEF98-77B3-CE0E-AC5F-37E5BFF70289}"/>
              </a:ext>
            </a:extLst>
          </p:cNvPr>
          <p:cNvPicPr>
            <a:picLocks noChangeAspect="1"/>
          </p:cNvPicPr>
          <p:nvPr/>
        </p:nvPicPr>
        <p:blipFill>
          <a:blip r:embed="rId12"/>
          <a:stretch>
            <a:fillRect/>
          </a:stretch>
        </p:blipFill>
        <p:spPr>
          <a:xfrm>
            <a:off x="5781817" y="5474253"/>
            <a:ext cx="2028334" cy="1325661"/>
          </a:xfrm>
          <a:prstGeom prst="rect">
            <a:avLst/>
          </a:prstGeom>
        </p:spPr>
      </p:pic>
      <p:pic>
        <p:nvPicPr>
          <p:cNvPr id="35" name="Picture 34">
            <a:extLst>
              <a:ext uri="{FF2B5EF4-FFF2-40B4-BE49-F238E27FC236}">
                <a16:creationId xmlns:a16="http://schemas.microsoft.com/office/drawing/2014/main" id="{3E2818F5-6B6A-850A-3226-FCF988379645}"/>
              </a:ext>
            </a:extLst>
          </p:cNvPr>
          <p:cNvPicPr>
            <a:picLocks noChangeAspect="1"/>
          </p:cNvPicPr>
          <p:nvPr/>
        </p:nvPicPr>
        <p:blipFill>
          <a:blip r:embed="rId13"/>
          <a:stretch>
            <a:fillRect/>
          </a:stretch>
        </p:blipFill>
        <p:spPr>
          <a:xfrm>
            <a:off x="7900848" y="5474253"/>
            <a:ext cx="1679707" cy="1353838"/>
          </a:xfrm>
          <a:prstGeom prst="rect">
            <a:avLst/>
          </a:prstGeom>
        </p:spPr>
      </p:pic>
      <p:sp>
        <p:nvSpPr>
          <p:cNvPr id="36" name="TextBox 35">
            <a:extLst>
              <a:ext uri="{FF2B5EF4-FFF2-40B4-BE49-F238E27FC236}">
                <a16:creationId xmlns:a16="http://schemas.microsoft.com/office/drawing/2014/main" id="{8BD00E26-3CF7-AAA5-83A9-F6CFD970BC16}"/>
              </a:ext>
            </a:extLst>
          </p:cNvPr>
          <p:cNvSpPr txBox="1"/>
          <p:nvPr/>
        </p:nvSpPr>
        <p:spPr>
          <a:xfrm>
            <a:off x="8043364" y="4953208"/>
            <a:ext cx="1305165" cy="600164"/>
          </a:xfrm>
          <a:prstGeom prst="rect">
            <a:avLst/>
          </a:prstGeom>
          <a:noFill/>
        </p:spPr>
        <p:txBody>
          <a:bodyPr wrap="none" rtlCol="0">
            <a:spAutoFit/>
          </a:bodyPr>
          <a:lstStyle/>
          <a:p>
            <a:r>
              <a:rPr lang="en-US" sz="1100" dirty="0" err="1"/>
              <a:t>Otsustusnähtavus</a:t>
            </a:r>
            <a:endParaRPr lang="en-US" sz="1100" dirty="0"/>
          </a:p>
          <a:p>
            <a:r>
              <a:rPr lang="en-US" sz="1100" dirty="0" err="1"/>
              <a:t>Ristlõike</a:t>
            </a:r>
            <a:r>
              <a:rPr lang="en-US" sz="1100" dirty="0"/>
              <a:t> </a:t>
            </a:r>
            <a:r>
              <a:rPr lang="en-US" sz="1100" dirty="0" err="1"/>
              <a:t>muutus</a:t>
            </a:r>
            <a:r>
              <a:rPr lang="en-US" sz="1100" dirty="0"/>
              <a:t>, </a:t>
            </a:r>
          </a:p>
          <a:p>
            <a:r>
              <a:rPr lang="en-US" sz="1100" dirty="0" err="1"/>
              <a:t>eritasandisõlmed</a:t>
            </a:r>
            <a:endParaRPr lang="en-US" sz="1100" dirty="0"/>
          </a:p>
        </p:txBody>
      </p:sp>
      <p:sp>
        <p:nvSpPr>
          <p:cNvPr id="37" name="TextBox 36">
            <a:extLst>
              <a:ext uri="{FF2B5EF4-FFF2-40B4-BE49-F238E27FC236}">
                <a16:creationId xmlns:a16="http://schemas.microsoft.com/office/drawing/2014/main" id="{8CF48DE6-6634-A0A3-2FCE-DDE5A18E6276}"/>
              </a:ext>
            </a:extLst>
          </p:cNvPr>
          <p:cNvSpPr txBox="1"/>
          <p:nvPr/>
        </p:nvSpPr>
        <p:spPr>
          <a:xfrm>
            <a:off x="5781816" y="5139165"/>
            <a:ext cx="2055243" cy="307777"/>
          </a:xfrm>
          <a:prstGeom prst="rect">
            <a:avLst/>
          </a:prstGeom>
          <a:noFill/>
        </p:spPr>
        <p:txBody>
          <a:bodyPr wrap="none" rtlCol="0">
            <a:spAutoFit/>
          </a:bodyPr>
          <a:lstStyle/>
          <a:p>
            <a:r>
              <a:rPr lang="en-US" sz="1400" dirty="0" err="1"/>
              <a:t>Möödasõiduvõimalused</a:t>
            </a:r>
            <a:endParaRPr lang="en-US" sz="1400" dirty="0"/>
          </a:p>
        </p:txBody>
      </p:sp>
      <p:pic>
        <p:nvPicPr>
          <p:cNvPr id="39" name="Picture 38">
            <a:extLst>
              <a:ext uri="{FF2B5EF4-FFF2-40B4-BE49-F238E27FC236}">
                <a16:creationId xmlns:a16="http://schemas.microsoft.com/office/drawing/2014/main" id="{E8AA1129-4CDB-F88F-5E1F-355716E97252}"/>
              </a:ext>
            </a:extLst>
          </p:cNvPr>
          <p:cNvPicPr>
            <a:picLocks noChangeAspect="1"/>
          </p:cNvPicPr>
          <p:nvPr/>
        </p:nvPicPr>
        <p:blipFill>
          <a:blip r:embed="rId14"/>
          <a:stretch>
            <a:fillRect/>
          </a:stretch>
        </p:blipFill>
        <p:spPr>
          <a:xfrm>
            <a:off x="9729963" y="2671893"/>
            <a:ext cx="1831218" cy="4091781"/>
          </a:xfrm>
          <a:prstGeom prst="rect">
            <a:avLst/>
          </a:prstGeom>
        </p:spPr>
      </p:pic>
      <p:pic>
        <p:nvPicPr>
          <p:cNvPr id="41" name="Picture 40">
            <a:extLst>
              <a:ext uri="{FF2B5EF4-FFF2-40B4-BE49-F238E27FC236}">
                <a16:creationId xmlns:a16="http://schemas.microsoft.com/office/drawing/2014/main" id="{32CE886D-B6FD-A37A-4830-4FA1BD494D98}"/>
              </a:ext>
            </a:extLst>
          </p:cNvPr>
          <p:cNvPicPr>
            <a:picLocks noChangeAspect="1"/>
          </p:cNvPicPr>
          <p:nvPr/>
        </p:nvPicPr>
        <p:blipFill>
          <a:blip r:embed="rId15"/>
          <a:stretch>
            <a:fillRect/>
          </a:stretch>
        </p:blipFill>
        <p:spPr>
          <a:xfrm>
            <a:off x="9284927" y="344355"/>
            <a:ext cx="2721290" cy="2105637"/>
          </a:xfrm>
          <a:prstGeom prst="rect">
            <a:avLst/>
          </a:prstGeom>
        </p:spPr>
      </p:pic>
    </p:spTree>
    <p:extLst>
      <p:ext uri="{BB962C8B-B14F-4D97-AF65-F5344CB8AC3E}">
        <p14:creationId xmlns:p14="http://schemas.microsoft.com/office/powerpoint/2010/main" val="3139811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B969-BBE2-626E-A8D5-596D2F849D5E}"/>
              </a:ext>
            </a:extLst>
          </p:cNvPr>
          <p:cNvSpPr>
            <a:spLocks noGrp="1"/>
          </p:cNvSpPr>
          <p:nvPr>
            <p:ph type="title"/>
          </p:nvPr>
        </p:nvSpPr>
        <p:spPr/>
        <p:txBody>
          <a:bodyPr>
            <a:normAutofit/>
          </a:bodyPr>
          <a:lstStyle/>
          <a:p>
            <a:r>
              <a:rPr lang="en-US" dirty="0" err="1"/>
              <a:t>Plaanikõverikud</a:t>
            </a:r>
            <a:br>
              <a:rPr lang="en-US" dirty="0"/>
            </a:br>
            <a:r>
              <a:rPr lang="en-US" dirty="0"/>
              <a:t>	</a:t>
            </a:r>
            <a:r>
              <a:rPr lang="en-US" sz="2700" dirty="0"/>
              <a:t>P, T </a:t>
            </a:r>
            <a:r>
              <a:rPr lang="en-US" sz="2700" dirty="0" err="1"/>
              <a:t>kuni</a:t>
            </a:r>
            <a:r>
              <a:rPr lang="en-US" sz="2700" dirty="0"/>
              <a:t> 4% </a:t>
            </a:r>
            <a:r>
              <a:rPr lang="en-US" sz="2700" dirty="0" err="1"/>
              <a:t>viraažiga</a:t>
            </a:r>
            <a:r>
              <a:rPr lang="en-US" sz="2700" dirty="0"/>
              <a:t>; </a:t>
            </a:r>
            <a:r>
              <a:rPr lang="en-US" sz="2700" dirty="0" err="1"/>
              <a:t>kõverat</a:t>
            </a:r>
            <a:r>
              <a:rPr lang="en-US" sz="2700" dirty="0"/>
              <a:t> </a:t>
            </a:r>
            <a:r>
              <a:rPr lang="en-US" sz="2700" dirty="0" err="1"/>
              <a:t>vaja</a:t>
            </a:r>
            <a:r>
              <a:rPr lang="en-US" sz="2700" dirty="0"/>
              <a:t> </a:t>
            </a:r>
            <a:r>
              <a:rPr lang="en-US" sz="2700" dirty="0" err="1"/>
              <a:t>kui</a:t>
            </a:r>
            <a:r>
              <a:rPr lang="en-US" sz="2700" dirty="0"/>
              <a:t> trass </a:t>
            </a:r>
            <a:r>
              <a:rPr lang="en-US" sz="2700" dirty="0" err="1"/>
              <a:t>pöörab</a:t>
            </a:r>
            <a:r>
              <a:rPr lang="en-US" sz="2700" dirty="0"/>
              <a:t> </a:t>
            </a:r>
            <a:r>
              <a:rPr lang="en-US" sz="2700" dirty="0" err="1"/>
              <a:t>üle</a:t>
            </a:r>
            <a:r>
              <a:rPr lang="en-US" sz="2700" dirty="0"/>
              <a:t> 30 </a:t>
            </a:r>
            <a:r>
              <a:rPr lang="en-US" sz="2700" dirty="0" err="1"/>
              <a:t>minuti</a:t>
            </a:r>
            <a:endParaRPr lang="en-US" dirty="0"/>
          </a:p>
        </p:txBody>
      </p:sp>
      <p:sp>
        <p:nvSpPr>
          <p:cNvPr id="3" name="Content Placeholder 2">
            <a:extLst>
              <a:ext uri="{FF2B5EF4-FFF2-40B4-BE49-F238E27FC236}">
                <a16:creationId xmlns:a16="http://schemas.microsoft.com/office/drawing/2014/main" id="{0EE41CEC-9DD1-B8CA-7181-41E6A78258EB}"/>
              </a:ext>
            </a:extLst>
          </p:cNvPr>
          <p:cNvSpPr>
            <a:spLocks noGrp="1"/>
          </p:cNvSpPr>
          <p:nvPr>
            <p:ph idx="1"/>
          </p:nvPr>
        </p:nvSpPr>
        <p:spPr/>
        <p:txBody>
          <a:bodyPr/>
          <a:lstStyle/>
          <a:p>
            <a:endParaRPr lang="en-US"/>
          </a:p>
        </p:txBody>
      </p:sp>
      <p:pic>
        <p:nvPicPr>
          <p:cNvPr id="5" name="Picture 4" descr="The document presents a table outlining various parameters for planning a road project, including the radius of influence, speed, and minimum required area for different types of development, emphasizing that larger areas may be needed depending on the specific use case.&#10;&#10;AI-generated content may be incorrect.">
            <a:extLst>
              <a:ext uri="{FF2B5EF4-FFF2-40B4-BE49-F238E27FC236}">
                <a16:creationId xmlns:a16="http://schemas.microsoft.com/office/drawing/2014/main" id="{3F07CF9E-B5BC-47AF-4168-C460263280A4}"/>
              </a:ext>
            </a:extLst>
          </p:cNvPr>
          <p:cNvPicPr>
            <a:picLocks noChangeAspect="1"/>
          </p:cNvPicPr>
          <p:nvPr/>
        </p:nvPicPr>
        <p:blipFill>
          <a:blip r:embed="rId2"/>
          <a:stretch>
            <a:fillRect/>
          </a:stretch>
        </p:blipFill>
        <p:spPr>
          <a:xfrm>
            <a:off x="479565" y="1787981"/>
            <a:ext cx="10735677" cy="4783148"/>
          </a:xfrm>
          <a:prstGeom prst="rect">
            <a:avLst/>
          </a:prstGeom>
        </p:spPr>
      </p:pic>
    </p:spTree>
    <p:extLst>
      <p:ext uri="{BB962C8B-B14F-4D97-AF65-F5344CB8AC3E}">
        <p14:creationId xmlns:p14="http://schemas.microsoft.com/office/powerpoint/2010/main" val="192726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135BA-93FF-B3C1-18DB-F7AACCDDB96A}"/>
              </a:ext>
            </a:extLst>
          </p:cNvPr>
          <p:cNvSpPr>
            <a:spLocks noGrp="1"/>
          </p:cNvSpPr>
          <p:nvPr>
            <p:ph type="title"/>
          </p:nvPr>
        </p:nvSpPr>
        <p:spPr/>
        <p:txBody>
          <a:bodyPr/>
          <a:lstStyle/>
          <a:p>
            <a:r>
              <a:rPr lang="en-US" dirty="0" err="1"/>
              <a:t>Linnatänav</a:t>
            </a:r>
            <a:r>
              <a:rPr lang="en-US" dirty="0"/>
              <a:t> - </a:t>
            </a:r>
            <a:r>
              <a:rPr lang="en-US" dirty="0" err="1"/>
              <a:t>raadiused</a:t>
            </a:r>
            <a:endParaRPr lang="en-US" dirty="0"/>
          </a:p>
        </p:txBody>
      </p:sp>
      <p:pic>
        <p:nvPicPr>
          <p:cNvPr id="5" name="Content Placeholder 4" descr="The image appears to be a technical chart or graph displaying various parameters related to projectile motion, including radius, speed, and different percentages, possibly for calculating trajectory, impact, or safety margins.&#10;&#10;AI-generated content may be incorrect.">
            <a:extLst>
              <a:ext uri="{FF2B5EF4-FFF2-40B4-BE49-F238E27FC236}">
                <a16:creationId xmlns:a16="http://schemas.microsoft.com/office/drawing/2014/main" id="{809C0D56-F0CA-3EE1-36A5-01E76AF13C07}"/>
              </a:ext>
            </a:extLst>
          </p:cNvPr>
          <p:cNvPicPr>
            <a:picLocks noGrp="1" noChangeAspect="1"/>
          </p:cNvPicPr>
          <p:nvPr>
            <p:ph idx="1"/>
          </p:nvPr>
        </p:nvPicPr>
        <p:blipFill>
          <a:blip r:embed="rId2"/>
          <a:stretch>
            <a:fillRect/>
          </a:stretch>
        </p:blipFill>
        <p:spPr>
          <a:xfrm>
            <a:off x="537554" y="1487606"/>
            <a:ext cx="10895683" cy="5131557"/>
          </a:xfrm>
          <a:prstGeom prst="rect">
            <a:avLst/>
          </a:prstGeom>
        </p:spPr>
      </p:pic>
    </p:spTree>
    <p:extLst>
      <p:ext uri="{BB962C8B-B14F-4D97-AF65-F5344CB8AC3E}">
        <p14:creationId xmlns:p14="http://schemas.microsoft.com/office/powerpoint/2010/main" val="1817894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A346-225E-0AA0-A66C-14F4C6A2AEF8}"/>
              </a:ext>
            </a:extLst>
          </p:cNvPr>
          <p:cNvSpPr>
            <a:spLocks noGrp="1"/>
          </p:cNvSpPr>
          <p:nvPr>
            <p:ph type="title"/>
          </p:nvPr>
        </p:nvSpPr>
        <p:spPr/>
        <p:txBody>
          <a:bodyPr/>
          <a:lstStyle/>
          <a:p>
            <a:r>
              <a:rPr lang="en-US" dirty="0" err="1"/>
              <a:t>Siirdekõverikud</a:t>
            </a:r>
            <a:r>
              <a:rPr lang="en-US" dirty="0"/>
              <a:t> </a:t>
            </a:r>
            <a:r>
              <a:rPr lang="en-US" dirty="0" err="1"/>
              <a:t>plaanikõveratel</a:t>
            </a:r>
            <a:r>
              <a:rPr lang="en-US" dirty="0"/>
              <a:t> (R&lt;3000)</a:t>
            </a:r>
          </a:p>
        </p:txBody>
      </p:sp>
      <p:sp>
        <p:nvSpPr>
          <p:cNvPr id="3" name="Content Placeholder 2">
            <a:extLst>
              <a:ext uri="{FF2B5EF4-FFF2-40B4-BE49-F238E27FC236}">
                <a16:creationId xmlns:a16="http://schemas.microsoft.com/office/drawing/2014/main" id="{D139F03D-0DC6-2C55-E0A5-4150B5641D06}"/>
              </a:ext>
            </a:extLst>
          </p:cNvPr>
          <p:cNvSpPr>
            <a:spLocks noGrp="1"/>
          </p:cNvSpPr>
          <p:nvPr>
            <p:ph idx="1"/>
          </p:nvPr>
        </p:nvSpPr>
        <p:spPr/>
        <p:txBody>
          <a:bodyPr/>
          <a:lstStyle/>
          <a:p>
            <a:pPr marL="0" indent="0">
              <a:buNone/>
            </a:pPr>
            <a:r>
              <a:rPr lang="en-US" sz="1800" dirty="0"/>
              <a:t>(1) </a:t>
            </a:r>
            <a:r>
              <a:rPr lang="en-US" sz="1800" dirty="0" err="1"/>
              <a:t>Siirdekõverik</a:t>
            </a:r>
            <a:r>
              <a:rPr lang="en-US" sz="1800" dirty="0"/>
              <a:t> </a:t>
            </a:r>
            <a:r>
              <a:rPr lang="en-US" sz="1800" dirty="0" err="1"/>
              <a:t>kujundatakse</a:t>
            </a:r>
            <a:r>
              <a:rPr lang="en-US" sz="1800" dirty="0"/>
              <a:t> </a:t>
            </a:r>
            <a:r>
              <a:rPr lang="en-US" sz="1800" dirty="0" err="1"/>
              <a:t>klotoidina</a:t>
            </a:r>
            <a:r>
              <a:rPr lang="en-US" sz="1800" dirty="0"/>
              <a:t> </a:t>
            </a:r>
            <a:r>
              <a:rPr lang="en-US" sz="1800" dirty="0" err="1"/>
              <a:t>kooskõlas</a:t>
            </a:r>
            <a:r>
              <a:rPr lang="en-US" sz="1800" dirty="0"/>
              <a:t> </a:t>
            </a:r>
            <a:r>
              <a:rPr lang="en-US" sz="1800" dirty="0" err="1"/>
              <a:t>valemiga</a:t>
            </a:r>
            <a:r>
              <a:rPr lang="en-US" sz="1800" dirty="0"/>
              <a:t> , </a:t>
            </a:r>
            <a:r>
              <a:rPr lang="en-US" sz="1800" dirty="0" err="1"/>
              <a:t>kus</a:t>
            </a:r>
            <a:r>
              <a:rPr lang="en-US" sz="1800" dirty="0"/>
              <a:t>:</a:t>
            </a:r>
          </a:p>
          <a:p>
            <a:pPr marL="0" indent="0">
              <a:buNone/>
            </a:pPr>
            <a:r>
              <a:rPr lang="en-US" sz="1800" dirty="0"/>
              <a:t>1) A – </a:t>
            </a:r>
            <a:r>
              <a:rPr lang="en-US" sz="1800" dirty="0" err="1"/>
              <a:t>klotoidi</a:t>
            </a:r>
            <a:r>
              <a:rPr lang="en-US" sz="1800" dirty="0"/>
              <a:t> </a:t>
            </a:r>
            <a:r>
              <a:rPr lang="en-US" sz="1800" dirty="0" err="1"/>
              <a:t>parameeter</a:t>
            </a:r>
            <a:r>
              <a:rPr lang="en-US" sz="1800" dirty="0"/>
              <a:t>;</a:t>
            </a:r>
          </a:p>
          <a:p>
            <a:pPr marL="0" indent="0">
              <a:buNone/>
            </a:pPr>
            <a:r>
              <a:rPr lang="en-US" sz="1800" dirty="0"/>
              <a:t>2) R – </a:t>
            </a:r>
            <a:r>
              <a:rPr lang="en-US" sz="1800" dirty="0" err="1"/>
              <a:t>klotoidi</a:t>
            </a:r>
            <a:r>
              <a:rPr lang="en-US" sz="1800" dirty="0"/>
              <a:t> </a:t>
            </a:r>
            <a:r>
              <a:rPr lang="en-US" sz="1800" dirty="0" err="1"/>
              <a:t>lõppraadius</a:t>
            </a:r>
            <a:r>
              <a:rPr lang="en-US" sz="1800" dirty="0"/>
              <a:t>, mis </a:t>
            </a:r>
            <a:r>
              <a:rPr lang="en-US" sz="1800" dirty="0" err="1"/>
              <a:t>vastab</a:t>
            </a:r>
            <a:r>
              <a:rPr lang="en-US" sz="1800" dirty="0"/>
              <a:t> </a:t>
            </a:r>
            <a:r>
              <a:rPr lang="en-US" sz="1800" dirty="0" err="1"/>
              <a:t>plaanikõveriku</a:t>
            </a:r>
            <a:r>
              <a:rPr lang="en-US" sz="1800" dirty="0"/>
              <a:t> </a:t>
            </a:r>
            <a:r>
              <a:rPr lang="en-US" sz="1800" dirty="0" err="1"/>
              <a:t>raadiusele</a:t>
            </a:r>
            <a:r>
              <a:rPr lang="en-US" sz="1800" dirty="0"/>
              <a:t>;</a:t>
            </a:r>
          </a:p>
          <a:p>
            <a:pPr marL="0" indent="0">
              <a:buNone/>
            </a:pPr>
            <a:r>
              <a:rPr lang="en-US" sz="1800" dirty="0"/>
              <a:t>3) L – </a:t>
            </a:r>
            <a:r>
              <a:rPr lang="en-US" sz="1800" dirty="0" err="1"/>
              <a:t>klotoidi</a:t>
            </a:r>
            <a:r>
              <a:rPr lang="en-US" sz="1800" dirty="0"/>
              <a:t> </a:t>
            </a:r>
            <a:r>
              <a:rPr lang="en-US" sz="1800" dirty="0" err="1"/>
              <a:t>pikkus</a:t>
            </a:r>
            <a:r>
              <a:rPr lang="en-US" sz="1800" dirty="0"/>
              <a:t>.</a:t>
            </a:r>
          </a:p>
          <a:p>
            <a:pPr marL="0" indent="0">
              <a:buNone/>
            </a:pPr>
            <a:r>
              <a:rPr lang="en-US" sz="1800" dirty="0" err="1"/>
              <a:t>Siirdekõverikku</a:t>
            </a:r>
            <a:r>
              <a:rPr lang="en-US" sz="1800" dirty="0"/>
              <a:t> pole </a:t>
            </a:r>
            <a:r>
              <a:rPr lang="en-US" sz="1800" dirty="0" err="1"/>
              <a:t>vaja</a:t>
            </a:r>
            <a:r>
              <a:rPr lang="en-US" sz="1800" dirty="0"/>
              <a:t> </a:t>
            </a:r>
            <a:r>
              <a:rPr lang="en-US" sz="1800" dirty="0" err="1"/>
              <a:t>kiirustel</a:t>
            </a:r>
            <a:r>
              <a:rPr lang="en-US" sz="1800" dirty="0"/>
              <a:t> </a:t>
            </a:r>
            <a:r>
              <a:rPr lang="en-US" sz="1800" dirty="0" err="1"/>
              <a:t>kuni</a:t>
            </a:r>
            <a:r>
              <a:rPr lang="en-US" sz="1800" dirty="0"/>
              <a:t> 50 km/h</a:t>
            </a:r>
          </a:p>
          <a:p>
            <a:pPr marL="0" indent="0">
              <a:buNone/>
            </a:pPr>
            <a:r>
              <a:rPr lang="en-US" sz="1800" dirty="0"/>
              <a:t>R/3 &lt; A &lt; R</a:t>
            </a:r>
          </a:p>
          <a:p>
            <a:pPr marL="0" indent="0">
              <a:buNone/>
            </a:pPr>
            <a:r>
              <a:rPr lang="en-US" sz="1800" dirty="0"/>
              <a:t>Kahe </a:t>
            </a:r>
            <a:r>
              <a:rPr lang="en-US" sz="1800" dirty="0" err="1"/>
              <a:t>kõveriku</a:t>
            </a:r>
            <a:r>
              <a:rPr lang="en-US" sz="1800" dirty="0"/>
              <a:t> </a:t>
            </a:r>
            <a:r>
              <a:rPr lang="en-US" sz="1800" dirty="0" err="1"/>
              <a:t>järgnevuse</a:t>
            </a:r>
            <a:r>
              <a:rPr lang="en-US" sz="1800" dirty="0"/>
              <a:t> </a:t>
            </a:r>
            <a:r>
              <a:rPr lang="en-US" sz="1800" dirty="0" err="1"/>
              <a:t>korral</a:t>
            </a:r>
            <a:r>
              <a:rPr lang="en-US" sz="1800" dirty="0"/>
              <a:t> – </a:t>
            </a:r>
            <a:r>
              <a:rPr lang="en-US" sz="1800" dirty="0" err="1"/>
              <a:t>kaks</a:t>
            </a:r>
            <a:r>
              <a:rPr lang="en-US" sz="1800" dirty="0"/>
              <a:t> </a:t>
            </a:r>
            <a:r>
              <a:rPr lang="en-US" sz="1800" dirty="0" err="1"/>
              <a:t>järjestikust</a:t>
            </a:r>
            <a:r>
              <a:rPr lang="en-US" sz="1800" dirty="0"/>
              <a:t> </a:t>
            </a:r>
            <a:r>
              <a:rPr lang="en-US" sz="1800" dirty="0" err="1"/>
              <a:t>siirdekõverat</a:t>
            </a:r>
            <a:endParaRPr lang="en-US" sz="1800" dirty="0"/>
          </a:p>
          <a:p>
            <a:pPr marL="0" indent="0">
              <a:buNone/>
            </a:pPr>
            <a:r>
              <a:rPr lang="en-US" sz="1800" dirty="0" err="1"/>
              <a:t>Kuid</a:t>
            </a:r>
            <a:r>
              <a:rPr lang="en-US" sz="1800" dirty="0"/>
              <a:t> – </a:t>
            </a:r>
            <a:r>
              <a:rPr lang="en-US" sz="1800" dirty="0" err="1"/>
              <a:t>kahe</a:t>
            </a:r>
            <a:r>
              <a:rPr lang="en-US" sz="1800" dirty="0"/>
              <a:t> </a:t>
            </a:r>
            <a:r>
              <a:rPr lang="en-US" sz="1800" dirty="0" err="1"/>
              <a:t>järjestikkuse</a:t>
            </a:r>
            <a:r>
              <a:rPr lang="en-US" sz="1800" dirty="0"/>
              <a:t> </a:t>
            </a:r>
            <a:r>
              <a:rPr lang="en-US" sz="1800" dirty="0" err="1"/>
              <a:t>klotoidi</a:t>
            </a:r>
            <a:r>
              <a:rPr lang="en-US" sz="1800" dirty="0"/>
              <a:t> A </a:t>
            </a:r>
            <a:r>
              <a:rPr lang="en-US" sz="1800" dirty="0" err="1"/>
              <a:t>omavaheline</a:t>
            </a:r>
            <a:r>
              <a:rPr lang="en-US" sz="1800" dirty="0"/>
              <a:t> </a:t>
            </a:r>
            <a:r>
              <a:rPr lang="en-US" sz="1800" dirty="0" err="1"/>
              <a:t>suhe</a:t>
            </a:r>
            <a:r>
              <a:rPr lang="en-US" sz="1800" dirty="0"/>
              <a:t> max 1,5</a:t>
            </a:r>
          </a:p>
          <a:p>
            <a:pPr marL="0" indent="0">
              <a:buNone/>
            </a:pPr>
            <a:r>
              <a:rPr lang="en-US" sz="1800" dirty="0" err="1"/>
              <a:t>Resultantraadius</a:t>
            </a:r>
            <a:r>
              <a:rPr lang="en-US" sz="1800" dirty="0"/>
              <a:t> Rr = 1/(1/R</a:t>
            </a:r>
            <a:r>
              <a:rPr lang="en-US" sz="1800" baseline="-25000" dirty="0"/>
              <a:t>1</a:t>
            </a:r>
            <a:r>
              <a:rPr lang="en-US" sz="1800" dirty="0"/>
              <a:t>-1/R</a:t>
            </a:r>
            <a:r>
              <a:rPr lang="en-US" sz="1800" baseline="-25000" dirty="0"/>
              <a:t>2</a:t>
            </a:r>
            <a:r>
              <a:rPr lang="en-US" sz="1800" dirty="0"/>
              <a:t>) ja R</a:t>
            </a:r>
            <a:r>
              <a:rPr lang="en-US" sz="1800" baseline="-25000" dirty="0"/>
              <a:t>2</a:t>
            </a:r>
            <a:r>
              <a:rPr lang="en-US" sz="1800" dirty="0"/>
              <a:t>&gt;R</a:t>
            </a:r>
            <a:r>
              <a:rPr lang="en-US" sz="1800" baseline="-25000" dirty="0"/>
              <a:t>1</a:t>
            </a:r>
          </a:p>
          <a:p>
            <a:endParaRPr lang="en-US" dirty="0"/>
          </a:p>
        </p:txBody>
      </p:sp>
      <p:pic>
        <p:nvPicPr>
          <p:cNvPr id="4" name="Picture 3">
            <a:extLst>
              <a:ext uri="{FF2B5EF4-FFF2-40B4-BE49-F238E27FC236}">
                <a16:creationId xmlns:a16="http://schemas.microsoft.com/office/drawing/2014/main" id="{042729E1-FCCE-3145-E35D-09458CC2D75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54363" y="1932232"/>
            <a:ext cx="2092974" cy="563493"/>
          </a:xfrm>
          <a:prstGeom prst="rect">
            <a:avLst/>
          </a:prstGeom>
        </p:spPr>
      </p:pic>
      <p:pic>
        <p:nvPicPr>
          <p:cNvPr id="6" name="Picture 5" descr="The image shows a table with two sets of data: the first set lists different speeds in km/h and their corresponding minimum radius of curvature (Rr) in meters, and the second set appears to be a continuation or related data, possibly for different speeds or conditions.&#10;&#10;AI-generated content may be incorrect.">
            <a:extLst>
              <a:ext uri="{FF2B5EF4-FFF2-40B4-BE49-F238E27FC236}">
                <a16:creationId xmlns:a16="http://schemas.microsoft.com/office/drawing/2014/main" id="{CF86588F-C268-3E25-02F5-BB5C491DE546}"/>
              </a:ext>
            </a:extLst>
          </p:cNvPr>
          <p:cNvPicPr>
            <a:picLocks noChangeAspect="1"/>
          </p:cNvPicPr>
          <p:nvPr/>
        </p:nvPicPr>
        <p:blipFill>
          <a:blip r:embed="rId3"/>
          <a:stretch>
            <a:fillRect/>
          </a:stretch>
        </p:blipFill>
        <p:spPr>
          <a:xfrm>
            <a:off x="8053104" y="2927757"/>
            <a:ext cx="4057088" cy="3828591"/>
          </a:xfrm>
          <a:prstGeom prst="rect">
            <a:avLst/>
          </a:prstGeom>
        </p:spPr>
      </p:pic>
      <p:pic>
        <p:nvPicPr>
          <p:cNvPr id="8" name="Picture 7" descr="The image is a table showing the relationship between R2 and R1, indicating that a higher R2 compared to R1 indicates a greater correlation coefficient (R), with specific correlation values for different ranges of R1.&#10;&#10;AI-generated content may be incorrect.">
            <a:extLst>
              <a:ext uri="{FF2B5EF4-FFF2-40B4-BE49-F238E27FC236}">
                <a16:creationId xmlns:a16="http://schemas.microsoft.com/office/drawing/2014/main" id="{319B801A-A156-BF15-95F7-E2D09C36E3C1}"/>
              </a:ext>
            </a:extLst>
          </p:cNvPr>
          <p:cNvPicPr>
            <a:picLocks noChangeAspect="1"/>
          </p:cNvPicPr>
          <p:nvPr/>
        </p:nvPicPr>
        <p:blipFill>
          <a:blip r:embed="rId4"/>
          <a:stretch>
            <a:fillRect/>
          </a:stretch>
        </p:blipFill>
        <p:spPr>
          <a:xfrm>
            <a:off x="838200" y="5426555"/>
            <a:ext cx="4413227" cy="1431445"/>
          </a:xfrm>
          <a:prstGeom prst="rect">
            <a:avLst/>
          </a:prstGeom>
        </p:spPr>
      </p:pic>
    </p:spTree>
    <p:extLst>
      <p:ext uri="{BB962C8B-B14F-4D97-AF65-F5344CB8AC3E}">
        <p14:creationId xmlns:p14="http://schemas.microsoft.com/office/powerpoint/2010/main" val="3621249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4610-F865-4BAC-B091-38B89B199CF1}"/>
              </a:ext>
            </a:extLst>
          </p:cNvPr>
          <p:cNvSpPr>
            <a:spLocks noGrp="1"/>
          </p:cNvSpPr>
          <p:nvPr>
            <p:ph type="title"/>
          </p:nvPr>
        </p:nvSpPr>
        <p:spPr/>
        <p:txBody>
          <a:bodyPr/>
          <a:lstStyle/>
          <a:p>
            <a:r>
              <a:rPr lang="en-US" dirty="0" err="1"/>
              <a:t>Püstkõverikud</a:t>
            </a:r>
            <a:endParaRPr lang="en-US" dirty="0"/>
          </a:p>
        </p:txBody>
      </p:sp>
      <p:sp>
        <p:nvSpPr>
          <p:cNvPr id="3" name="Content Placeholder 2">
            <a:extLst>
              <a:ext uri="{FF2B5EF4-FFF2-40B4-BE49-F238E27FC236}">
                <a16:creationId xmlns:a16="http://schemas.microsoft.com/office/drawing/2014/main" id="{D2760DA2-BB41-0D7D-C216-CE8B57455F29}"/>
              </a:ext>
            </a:extLst>
          </p:cNvPr>
          <p:cNvSpPr>
            <a:spLocks noGrp="1"/>
          </p:cNvSpPr>
          <p:nvPr>
            <p:ph idx="1"/>
          </p:nvPr>
        </p:nvSpPr>
        <p:spPr>
          <a:xfrm>
            <a:off x="552974" y="1796264"/>
            <a:ext cx="11111918" cy="4351338"/>
          </a:xfrm>
        </p:spPr>
        <p:txBody>
          <a:bodyPr/>
          <a:lstStyle/>
          <a:p>
            <a:r>
              <a:rPr lang="en-US" dirty="0" err="1"/>
              <a:t>Kõverikud</a:t>
            </a:r>
            <a:r>
              <a:rPr lang="en-US" dirty="0"/>
              <a:t> on </a:t>
            </a:r>
            <a:r>
              <a:rPr lang="en-US" dirty="0" err="1"/>
              <a:t>vaja</a:t>
            </a:r>
            <a:r>
              <a:rPr lang="en-US" dirty="0"/>
              <a:t>, </a:t>
            </a:r>
            <a:r>
              <a:rPr lang="en-US" dirty="0" err="1"/>
              <a:t>kui</a:t>
            </a:r>
            <a:r>
              <a:rPr lang="en-US" dirty="0"/>
              <a:t> </a:t>
            </a:r>
            <a:r>
              <a:rPr lang="en-US" dirty="0" err="1"/>
              <a:t>kalde</a:t>
            </a:r>
            <a:r>
              <a:rPr lang="en-US" dirty="0"/>
              <a:t> </a:t>
            </a:r>
            <a:r>
              <a:rPr lang="en-US" dirty="0" err="1"/>
              <a:t>muutus</a:t>
            </a:r>
            <a:r>
              <a:rPr lang="en-US" dirty="0"/>
              <a:t> 80+ km/h </a:t>
            </a:r>
            <a:r>
              <a:rPr lang="en-US" dirty="0" err="1"/>
              <a:t>kiirusel</a:t>
            </a:r>
            <a:r>
              <a:rPr lang="en-US" dirty="0"/>
              <a:t> </a:t>
            </a:r>
            <a:r>
              <a:rPr lang="en-US" dirty="0" err="1"/>
              <a:t>üle</a:t>
            </a:r>
            <a:r>
              <a:rPr lang="en-US" dirty="0"/>
              <a:t> 0,5%, </a:t>
            </a:r>
            <a:r>
              <a:rPr lang="en-US" dirty="0" err="1"/>
              <a:t>kuni</a:t>
            </a:r>
            <a:r>
              <a:rPr lang="en-US" dirty="0"/>
              <a:t> 70 – 1%</a:t>
            </a:r>
          </a:p>
          <a:p>
            <a:r>
              <a:rPr lang="en-US" dirty="0" err="1"/>
              <a:t>Püstkõveriku</a:t>
            </a:r>
            <a:r>
              <a:rPr lang="en-US" dirty="0"/>
              <a:t> </a:t>
            </a:r>
            <a:r>
              <a:rPr lang="en-US" dirty="0" err="1"/>
              <a:t>pikkus</a:t>
            </a:r>
            <a:r>
              <a:rPr lang="en-US" dirty="0"/>
              <a:t> 80+ </a:t>
            </a:r>
            <a:r>
              <a:rPr lang="en-US" dirty="0" err="1"/>
              <a:t>kiirustel</a:t>
            </a:r>
            <a:r>
              <a:rPr lang="en-US" dirty="0"/>
              <a:t> </a:t>
            </a:r>
            <a:r>
              <a:rPr lang="en-US" dirty="0" err="1"/>
              <a:t>vähemalt</a:t>
            </a:r>
            <a:r>
              <a:rPr lang="en-US" dirty="0"/>
              <a:t> 2* </a:t>
            </a:r>
            <a:r>
              <a:rPr lang="en-US" dirty="0" err="1"/>
              <a:t>projektkiirus</a:t>
            </a:r>
            <a:r>
              <a:rPr lang="en-US" dirty="0"/>
              <a:t> </a:t>
            </a:r>
            <a:r>
              <a:rPr lang="en-US" dirty="0" err="1"/>
              <a:t>meetrites</a:t>
            </a:r>
            <a:endParaRPr lang="en-US" dirty="0"/>
          </a:p>
          <a:p>
            <a:endParaRPr lang="en-US" dirty="0"/>
          </a:p>
        </p:txBody>
      </p:sp>
      <p:pic>
        <p:nvPicPr>
          <p:cNvPr id="5" name="Picture 4" descr="The table lists various project values, including kilometer distances, and associated minimum, average, and maximum values for different categories, with some entries having no data.&#10;&#10;AI-generated content may be incorrect.">
            <a:extLst>
              <a:ext uri="{FF2B5EF4-FFF2-40B4-BE49-F238E27FC236}">
                <a16:creationId xmlns:a16="http://schemas.microsoft.com/office/drawing/2014/main" id="{D013CCFB-8A6D-31AC-C87E-B9EA08F7958B}"/>
              </a:ext>
            </a:extLst>
          </p:cNvPr>
          <p:cNvPicPr>
            <a:picLocks noChangeAspect="1"/>
          </p:cNvPicPr>
          <p:nvPr/>
        </p:nvPicPr>
        <p:blipFill>
          <a:blip r:embed="rId2"/>
          <a:stretch>
            <a:fillRect/>
          </a:stretch>
        </p:blipFill>
        <p:spPr>
          <a:xfrm>
            <a:off x="6006517" y="3420411"/>
            <a:ext cx="6090541" cy="3390079"/>
          </a:xfrm>
          <a:prstGeom prst="rect">
            <a:avLst/>
          </a:prstGeom>
        </p:spPr>
      </p:pic>
    </p:spTree>
    <p:extLst>
      <p:ext uri="{BB962C8B-B14F-4D97-AF65-F5344CB8AC3E}">
        <p14:creationId xmlns:p14="http://schemas.microsoft.com/office/powerpoint/2010/main" val="2360178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341F1-53FC-2ECF-571A-5C56DC4976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540FBE-6C53-C819-7D51-BCAEBA85C90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73304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F6B7-0A30-4AA2-404C-32E70013776A}"/>
              </a:ext>
            </a:extLst>
          </p:cNvPr>
          <p:cNvSpPr>
            <a:spLocks noGrp="1"/>
          </p:cNvSpPr>
          <p:nvPr>
            <p:ph type="ctrTitle"/>
          </p:nvPr>
        </p:nvSpPr>
        <p:spPr/>
        <p:txBody>
          <a:bodyPr/>
          <a:lstStyle/>
          <a:p>
            <a:r>
              <a:rPr lang="en-US" dirty="0" err="1"/>
              <a:t>Möödasõidust</a:t>
            </a:r>
            <a:endParaRPr lang="et-EE" dirty="0"/>
          </a:p>
        </p:txBody>
      </p:sp>
      <p:sp>
        <p:nvSpPr>
          <p:cNvPr id="3" name="Subtitle 2">
            <a:extLst>
              <a:ext uri="{FF2B5EF4-FFF2-40B4-BE49-F238E27FC236}">
                <a16:creationId xmlns:a16="http://schemas.microsoft.com/office/drawing/2014/main" id="{4CE7CC24-FDCB-AAED-DD18-2D6030BEBD2A}"/>
              </a:ext>
            </a:extLst>
          </p:cNvPr>
          <p:cNvSpPr>
            <a:spLocks noGrp="1"/>
          </p:cNvSpPr>
          <p:nvPr>
            <p:ph type="subTitle" idx="1"/>
          </p:nvPr>
        </p:nvSpPr>
        <p:spPr/>
        <p:txBody>
          <a:bodyPr/>
          <a:lstStyle/>
          <a:p>
            <a:r>
              <a:rPr lang="en-US" dirty="0"/>
              <a:t>(</a:t>
            </a:r>
            <a:r>
              <a:rPr lang="en-US" dirty="0" err="1"/>
              <a:t>magistritöö</a:t>
            </a:r>
            <a:r>
              <a:rPr lang="en-US" dirty="0"/>
              <a:t> </a:t>
            </a:r>
            <a:r>
              <a:rPr lang="en-US" dirty="0" err="1"/>
              <a:t>raamistikus</a:t>
            </a:r>
            <a:r>
              <a:rPr lang="en-US" dirty="0"/>
              <a:t>)</a:t>
            </a:r>
            <a:endParaRPr lang="et-EE" dirty="0"/>
          </a:p>
        </p:txBody>
      </p:sp>
    </p:spTree>
    <p:extLst>
      <p:ext uri="{BB962C8B-B14F-4D97-AF65-F5344CB8AC3E}">
        <p14:creationId xmlns:p14="http://schemas.microsoft.com/office/powerpoint/2010/main" val="3584181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AF7D-F5DC-EBE1-A3E3-1AD0FD419CE1}"/>
              </a:ext>
            </a:extLst>
          </p:cNvPr>
          <p:cNvSpPr>
            <a:spLocks noGrp="1"/>
          </p:cNvSpPr>
          <p:nvPr>
            <p:ph type="title"/>
          </p:nvPr>
        </p:nvSpPr>
        <p:spPr/>
        <p:txBody>
          <a:bodyPr/>
          <a:lstStyle/>
          <a:p>
            <a:r>
              <a:rPr lang="en-US" dirty="0" err="1"/>
              <a:t>Töö</a:t>
            </a:r>
            <a:r>
              <a:rPr lang="en-US" dirty="0"/>
              <a:t> </a:t>
            </a:r>
            <a:r>
              <a:rPr lang="en-US" dirty="0" err="1"/>
              <a:t>eesmärk</a:t>
            </a:r>
            <a:endParaRPr lang="en-US" dirty="0"/>
          </a:p>
        </p:txBody>
      </p:sp>
      <p:sp>
        <p:nvSpPr>
          <p:cNvPr id="3" name="Content Placeholder 2">
            <a:extLst>
              <a:ext uri="{FF2B5EF4-FFF2-40B4-BE49-F238E27FC236}">
                <a16:creationId xmlns:a16="http://schemas.microsoft.com/office/drawing/2014/main" id="{6E636EDF-1377-4A63-57AA-720D268A067F}"/>
              </a:ext>
            </a:extLst>
          </p:cNvPr>
          <p:cNvSpPr>
            <a:spLocks noGrp="1"/>
          </p:cNvSpPr>
          <p:nvPr>
            <p:ph idx="1"/>
          </p:nvPr>
        </p:nvSpPr>
        <p:spPr/>
        <p:txBody>
          <a:bodyPr/>
          <a:lstStyle/>
          <a:p>
            <a:r>
              <a:rPr lang="en-US" dirty="0" err="1"/>
              <a:t>Vajalik</a:t>
            </a:r>
            <a:r>
              <a:rPr lang="en-US" dirty="0"/>
              <a:t> </a:t>
            </a:r>
            <a:r>
              <a:rPr lang="en-US" dirty="0" err="1"/>
              <a:t>ohutu</a:t>
            </a:r>
            <a:r>
              <a:rPr lang="en-US" dirty="0"/>
              <a:t> </a:t>
            </a:r>
            <a:r>
              <a:rPr lang="en-US" dirty="0" err="1"/>
              <a:t>möödasõidunähtavus</a:t>
            </a:r>
            <a:r>
              <a:rPr lang="en-US" dirty="0"/>
              <a:t> ja </a:t>
            </a:r>
            <a:r>
              <a:rPr lang="en-US" dirty="0" err="1"/>
              <a:t>selle</a:t>
            </a:r>
            <a:r>
              <a:rPr lang="en-US" dirty="0"/>
              <a:t> </a:t>
            </a:r>
            <a:r>
              <a:rPr lang="en-US" dirty="0" err="1"/>
              <a:t>eeldused</a:t>
            </a:r>
            <a:endParaRPr lang="en-US" dirty="0"/>
          </a:p>
          <a:p>
            <a:r>
              <a:rPr lang="en-US" dirty="0" err="1"/>
              <a:t>Teenindustaseme</a:t>
            </a:r>
            <a:r>
              <a:rPr lang="en-US" dirty="0"/>
              <a:t> </a:t>
            </a:r>
            <a:r>
              <a:rPr lang="en-US" dirty="0" err="1"/>
              <a:t>seos</a:t>
            </a:r>
            <a:r>
              <a:rPr lang="en-US" dirty="0"/>
              <a:t> </a:t>
            </a:r>
            <a:r>
              <a:rPr lang="en-US" dirty="0" err="1"/>
              <a:t>möödasõidu</a:t>
            </a:r>
            <a:r>
              <a:rPr lang="en-US" dirty="0"/>
              <a:t> </a:t>
            </a:r>
            <a:r>
              <a:rPr lang="en-US" dirty="0" err="1"/>
              <a:t>võimalikkusega</a:t>
            </a:r>
            <a:endParaRPr lang="en-US" dirty="0"/>
          </a:p>
          <a:p>
            <a:r>
              <a:rPr lang="en-US" dirty="0" err="1"/>
              <a:t>Liikluse</a:t>
            </a:r>
            <a:r>
              <a:rPr lang="en-US" dirty="0"/>
              <a:t> </a:t>
            </a:r>
            <a:r>
              <a:rPr lang="en-US" dirty="0" err="1"/>
              <a:t>automaatloenduse</a:t>
            </a:r>
            <a:r>
              <a:rPr lang="en-US" dirty="0"/>
              <a:t> </a:t>
            </a:r>
            <a:r>
              <a:rPr lang="en-US" dirty="0" err="1"/>
              <a:t>toorandmete</a:t>
            </a:r>
            <a:r>
              <a:rPr lang="en-US" dirty="0"/>
              <a:t> </a:t>
            </a:r>
            <a:r>
              <a:rPr lang="en-US" dirty="0" err="1"/>
              <a:t>kasutamine</a:t>
            </a:r>
            <a:r>
              <a:rPr lang="en-US" dirty="0"/>
              <a:t> </a:t>
            </a:r>
            <a:r>
              <a:rPr lang="en-US" dirty="0" err="1"/>
              <a:t>võimaliku</a:t>
            </a:r>
            <a:r>
              <a:rPr lang="en-US" dirty="0"/>
              <a:t> </a:t>
            </a:r>
            <a:r>
              <a:rPr lang="en-US" dirty="0" err="1"/>
              <a:t>möödasõiduakna</a:t>
            </a:r>
            <a:r>
              <a:rPr lang="en-US" dirty="0"/>
              <a:t> </a:t>
            </a:r>
            <a:r>
              <a:rPr lang="en-US" dirty="0" err="1"/>
              <a:t>kontrolliks</a:t>
            </a:r>
            <a:endParaRPr lang="en-US" dirty="0"/>
          </a:p>
        </p:txBody>
      </p:sp>
    </p:spTree>
    <p:extLst>
      <p:ext uri="{BB962C8B-B14F-4D97-AF65-F5344CB8AC3E}">
        <p14:creationId xmlns:p14="http://schemas.microsoft.com/office/powerpoint/2010/main" val="3276254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A2F2-FE53-02AE-A334-D0B173C264FE}"/>
              </a:ext>
            </a:extLst>
          </p:cNvPr>
          <p:cNvSpPr>
            <a:spLocks noGrp="1"/>
          </p:cNvSpPr>
          <p:nvPr>
            <p:ph type="title"/>
          </p:nvPr>
        </p:nvSpPr>
        <p:spPr/>
        <p:txBody>
          <a:bodyPr/>
          <a:lstStyle/>
          <a:p>
            <a:r>
              <a:rPr lang="en-US" dirty="0" err="1"/>
              <a:t>Teooria</a:t>
            </a:r>
            <a:r>
              <a:rPr lang="en-US" dirty="0"/>
              <a:t> ja </a:t>
            </a:r>
            <a:r>
              <a:rPr lang="en-US" dirty="0" err="1"/>
              <a:t>normid</a:t>
            </a:r>
            <a:endParaRPr lang="en-US" dirty="0"/>
          </a:p>
        </p:txBody>
      </p:sp>
      <p:sp>
        <p:nvSpPr>
          <p:cNvPr id="3" name="Content Placeholder 2">
            <a:extLst>
              <a:ext uri="{FF2B5EF4-FFF2-40B4-BE49-F238E27FC236}">
                <a16:creationId xmlns:a16="http://schemas.microsoft.com/office/drawing/2014/main" id="{51F00EDB-0505-E840-51C0-ECE4AF628F91}"/>
              </a:ext>
            </a:extLst>
          </p:cNvPr>
          <p:cNvSpPr>
            <a:spLocks noGrp="1"/>
          </p:cNvSpPr>
          <p:nvPr>
            <p:ph idx="1"/>
          </p:nvPr>
        </p:nvSpPr>
        <p:spPr/>
        <p:txBody>
          <a:bodyPr/>
          <a:lstStyle/>
          <a:p>
            <a:r>
              <a:rPr lang="en-US" dirty="0" err="1"/>
              <a:t>Liiklusseadus</a:t>
            </a:r>
            <a:r>
              <a:rPr lang="en-US" dirty="0"/>
              <a:t> (LS) </a:t>
            </a:r>
            <a:r>
              <a:rPr lang="en-US" dirty="0" err="1"/>
              <a:t>fikseerib</a:t>
            </a:r>
            <a:r>
              <a:rPr lang="en-US" dirty="0"/>
              <a:t> </a:t>
            </a:r>
            <a:r>
              <a:rPr lang="en-US" dirty="0" err="1"/>
              <a:t>mõned</a:t>
            </a:r>
            <a:r>
              <a:rPr lang="en-US" dirty="0"/>
              <a:t> </a:t>
            </a:r>
            <a:r>
              <a:rPr lang="en-US" dirty="0" err="1"/>
              <a:t>olulised</a:t>
            </a:r>
            <a:r>
              <a:rPr lang="en-US" dirty="0"/>
              <a:t> </a:t>
            </a:r>
            <a:r>
              <a:rPr lang="en-US" dirty="0" err="1"/>
              <a:t>parameetrid</a:t>
            </a:r>
            <a:endParaRPr lang="en-US" dirty="0"/>
          </a:p>
          <a:p>
            <a:r>
              <a:rPr lang="en-US" dirty="0" err="1"/>
              <a:t>Määrused</a:t>
            </a:r>
            <a:r>
              <a:rPr lang="en-US" dirty="0"/>
              <a:t> (TPN) </a:t>
            </a:r>
            <a:r>
              <a:rPr lang="en-US" dirty="0" err="1"/>
              <a:t>erinevatel</a:t>
            </a:r>
            <a:r>
              <a:rPr lang="en-US" dirty="0"/>
              <a:t> </a:t>
            </a:r>
            <a:r>
              <a:rPr lang="en-US" dirty="0" err="1"/>
              <a:t>aegadel</a:t>
            </a:r>
            <a:endParaRPr lang="en-US" dirty="0"/>
          </a:p>
          <a:p>
            <a:pPr lvl="1"/>
            <a:r>
              <a:rPr lang="en-US" dirty="0" err="1"/>
              <a:t>reeglina</a:t>
            </a:r>
            <a:r>
              <a:rPr lang="en-US" dirty="0"/>
              <a:t> on </a:t>
            </a:r>
            <a:r>
              <a:rPr lang="en-US" dirty="0" err="1"/>
              <a:t>püütud</a:t>
            </a:r>
            <a:r>
              <a:rPr lang="en-US" dirty="0"/>
              <a:t> </a:t>
            </a:r>
            <a:r>
              <a:rPr lang="en-US" dirty="0" err="1"/>
              <a:t>teenindustasemega</a:t>
            </a:r>
            <a:r>
              <a:rPr lang="en-US" dirty="0"/>
              <a:t> </a:t>
            </a:r>
            <a:r>
              <a:rPr lang="en-US" dirty="0" err="1"/>
              <a:t>seonduv</a:t>
            </a:r>
            <a:r>
              <a:rPr lang="en-US" dirty="0"/>
              <a:t> </a:t>
            </a:r>
            <a:r>
              <a:rPr lang="en-US" dirty="0" err="1"/>
              <a:t>suruda</a:t>
            </a:r>
            <a:r>
              <a:rPr lang="en-US" dirty="0"/>
              <a:t> </a:t>
            </a:r>
            <a:r>
              <a:rPr lang="en-US" dirty="0" err="1"/>
              <a:t>tahaplaanile</a:t>
            </a:r>
            <a:r>
              <a:rPr lang="en-US" dirty="0"/>
              <a:t> </a:t>
            </a:r>
            <a:r>
              <a:rPr lang="en-US" dirty="0" err="1"/>
              <a:t>sest</a:t>
            </a:r>
            <a:r>
              <a:rPr lang="en-US" dirty="0"/>
              <a:t> </a:t>
            </a:r>
            <a:r>
              <a:rPr lang="en-US" dirty="0" err="1"/>
              <a:t>meil</a:t>
            </a:r>
            <a:r>
              <a:rPr lang="en-US" dirty="0"/>
              <a:t> pole </a:t>
            </a:r>
            <a:r>
              <a:rPr lang="en-US" dirty="0" err="1"/>
              <a:t>raha</a:t>
            </a:r>
            <a:r>
              <a:rPr lang="en-US" dirty="0"/>
              <a:t> </a:t>
            </a:r>
            <a:r>
              <a:rPr lang="en-US" dirty="0" err="1"/>
              <a:t>mistahes</a:t>
            </a:r>
            <a:r>
              <a:rPr lang="en-US" dirty="0"/>
              <a:t> </a:t>
            </a:r>
            <a:r>
              <a:rPr lang="en-US" dirty="0" err="1"/>
              <a:t>nõuete</a:t>
            </a:r>
            <a:r>
              <a:rPr lang="en-US" dirty="0"/>
              <a:t> </a:t>
            </a:r>
            <a:r>
              <a:rPr lang="en-US" dirty="0" err="1"/>
              <a:t>täitmiseks</a:t>
            </a:r>
            <a:endParaRPr lang="en-US" dirty="0"/>
          </a:p>
          <a:p>
            <a:pPr lvl="1"/>
            <a:r>
              <a:rPr lang="en-US" dirty="0"/>
              <a:t>HCM = Highway Capacity Manual – </a:t>
            </a:r>
            <a:r>
              <a:rPr lang="en-US" dirty="0" err="1"/>
              <a:t>praegu</a:t>
            </a:r>
            <a:r>
              <a:rPr lang="en-US" dirty="0"/>
              <a:t> 7-s </a:t>
            </a:r>
            <a:r>
              <a:rPr lang="en-US" dirty="0" err="1"/>
              <a:t>redaktsioon</a:t>
            </a:r>
            <a:r>
              <a:rPr lang="en-US" dirty="0"/>
              <a:t> </a:t>
            </a:r>
            <a:r>
              <a:rPr lang="en-US" dirty="0" err="1"/>
              <a:t>üsna</a:t>
            </a:r>
            <a:r>
              <a:rPr lang="en-US" dirty="0"/>
              <a:t> </a:t>
            </a:r>
            <a:r>
              <a:rPr lang="en-US" dirty="0" err="1"/>
              <a:t>uus</a:t>
            </a:r>
            <a:r>
              <a:rPr lang="en-US" dirty="0"/>
              <a:t> (2022) ja see on </a:t>
            </a:r>
            <a:r>
              <a:rPr lang="en-US" dirty="0" err="1"/>
              <a:t>tunnustatud</a:t>
            </a:r>
            <a:r>
              <a:rPr lang="en-US" dirty="0"/>
              <a:t> </a:t>
            </a:r>
            <a:r>
              <a:rPr lang="en-US" dirty="0" err="1"/>
              <a:t>aluseks</a:t>
            </a:r>
            <a:r>
              <a:rPr lang="en-US" dirty="0"/>
              <a:t> </a:t>
            </a:r>
            <a:r>
              <a:rPr lang="en-US" dirty="0" err="1"/>
              <a:t>üle</a:t>
            </a:r>
            <a:r>
              <a:rPr lang="en-US" dirty="0"/>
              <a:t> </a:t>
            </a:r>
            <a:r>
              <a:rPr lang="en-US" dirty="0" err="1"/>
              <a:t>maailma</a:t>
            </a:r>
            <a:endParaRPr lang="en-US" dirty="0"/>
          </a:p>
          <a:p>
            <a:pPr lvl="1"/>
            <a:r>
              <a:rPr lang="en-US" dirty="0" err="1"/>
              <a:t>Kontrollarvutuste</a:t>
            </a:r>
            <a:r>
              <a:rPr lang="en-US" dirty="0"/>
              <a:t> </a:t>
            </a:r>
            <a:r>
              <a:rPr lang="en-US" dirty="0" err="1"/>
              <a:t>fookus</a:t>
            </a:r>
            <a:r>
              <a:rPr lang="en-US" dirty="0"/>
              <a:t> – teed, </a:t>
            </a:r>
            <a:r>
              <a:rPr lang="en-US" dirty="0" err="1"/>
              <a:t>kus</a:t>
            </a:r>
            <a:r>
              <a:rPr lang="en-US" dirty="0"/>
              <a:t> </a:t>
            </a:r>
            <a:r>
              <a:rPr lang="en-US" dirty="0" err="1"/>
              <a:t>tuleb</a:t>
            </a:r>
            <a:r>
              <a:rPr lang="en-US" dirty="0"/>
              <a:t> </a:t>
            </a:r>
            <a:r>
              <a:rPr lang="en-US" dirty="0" err="1"/>
              <a:t>kaaluda</a:t>
            </a:r>
            <a:r>
              <a:rPr lang="en-US" dirty="0"/>
              <a:t> 2+1 </a:t>
            </a:r>
            <a:r>
              <a:rPr lang="en-US" dirty="0" err="1"/>
              <a:t>või</a:t>
            </a:r>
            <a:r>
              <a:rPr lang="en-US" dirty="0"/>
              <a:t> 2+2 </a:t>
            </a:r>
            <a:r>
              <a:rPr lang="en-US" dirty="0" err="1"/>
              <a:t>ristlõike</a:t>
            </a:r>
            <a:r>
              <a:rPr lang="en-US" dirty="0"/>
              <a:t> </a:t>
            </a:r>
            <a:r>
              <a:rPr lang="en-US" dirty="0" err="1"/>
              <a:t>kasutamist</a:t>
            </a:r>
            <a:r>
              <a:rPr lang="en-US" dirty="0"/>
              <a:t> ka </a:t>
            </a:r>
            <a:r>
              <a:rPr lang="en-US" dirty="0" err="1"/>
              <a:t>siis</a:t>
            </a:r>
            <a:r>
              <a:rPr lang="en-US" dirty="0"/>
              <a:t>, </a:t>
            </a:r>
            <a:r>
              <a:rPr lang="en-US" dirty="0" err="1"/>
              <a:t>kui</a:t>
            </a:r>
            <a:r>
              <a:rPr lang="en-US" dirty="0"/>
              <a:t> norm </a:t>
            </a:r>
            <a:r>
              <a:rPr lang="en-US" dirty="0" err="1"/>
              <a:t>otseselt</a:t>
            </a:r>
            <a:r>
              <a:rPr lang="en-US" dirty="0"/>
              <a:t> </a:t>
            </a:r>
            <a:r>
              <a:rPr lang="en-US" dirty="0" err="1"/>
              <a:t>selleks</a:t>
            </a:r>
            <a:r>
              <a:rPr lang="en-US" dirty="0"/>
              <a:t> </a:t>
            </a:r>
            <a:r>
              <a:rPr lang="en-US" dirty="0" err="1"/>
              <a:t>ei</a:t>
            </a:r>
            <a:r>
              <a:rPr lang="en-US" dirty="0"/>
              <a:t> </a:t>
            </a:r>
            <a:r>
              <a:rPr lang="en-US" dirty="0" err="1"/>
              <a:t>kohusta</a:t>
            </a:r>
            <a:endParaRPr lang="en-US" dirty="0"/>
          </a:p>
          <a:p>
            <a:r>
              <a:rPr lang="en-US" dirty="0" err="1"/>
              <a:t>Möödasõiduks</a:t>
            </a:r>
            <a:r>
              <a:rPr lang="en-US" dirty="0"/>
              <a:t> on </a:t>
            </a:r>
            <a:r>
              <a:rPr lang="en-US" dirty="0" err="1"/>
              <a:t>vajalik</a:t>
            </a:r>
            <a:r>
              <a:rPr lang="en-US" dirty="0"/>
              <a:t> </a:t>
            </a:r>
            <a:r>
              <a:rPr lang="en-US" dirty="0" err="1"/>
              <a:t>nii</a:t>
            </a:r>
            <a:r>
              <a:rPr lang="en-US" dirty="0"/>
              <a:t> </a:t>
            </a:r>
            <a:r>
              <a:rPr lang="en-US" dirty="0" err="1"/>
              <a:t>möödasõidunähtavus</a:t>
            </a:r>
            <a:r>
              <a:rPr lang="en-US" dirty="0"/>
              <a:t> </a:t>
            </a:r>
            <a:r>
              <a:rPr lang="en-US" dirty="0" err="1"/>
              <a:t>kui</a:t>
            </a:r>
            <a:r>
              <a:rPr lang="en-US" dirty="0"/>
              <a:t> </a:t>
            </a:r>
            <a:r>
              <a:rPr lang="en-US" dirty="0" err="1"/>
              <a:t>piisav</a:t>
            </a:r>
            <a:r>
              <a:rPr lang="en-US" dirty="0"/>
              <a:t> </a:t>
            </a:r>
            <a:r>
              <a:rPr lang="en-US" dirty="0" err="1"/>
              <a:t>aken</a:t>
            </a:r>
            <a:r>
              <a:rPr lang="en-US" dirty="0"/>
              <a:t> </a:t>
            </a:r>
            <a:r>
              <a:rPr lang="en-US" dirty="0" err="1"/>
              <a:t>vastutulevas</a:t>
            </a:r>
            <a:r>
              <a:rPr lang="en-US" dirty="0"/>
              <a:t> </a:t>
            </a:r>
            <a:r>
              <a:rPr lang="en-US" dirty="0" err="1"/>
              <a:t>liiklusvoos</a:t>
            </a:r>
            <a:endParaRPr lang="en-US" dirty="0"/>
          </a:p>
        </p:txBody>
      </p:sp>
    </p:spTree>
    <p:extLst>
      <p:ext uri="{BB962C8B-B14F-4D97-AF65-F5344CB8AC3E}">
        <p14:creationId xmlns:p14="http://schemas.microsoft.com/office/powerpoint/2010/main" val="835023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D6375-7F0C-9DA6-51CC-0BAC324FCC73}"/>
              </a:ext>
            </a:extLst>
          </p:cNvPr>
          <p:cNvSpPr>
            <a:spLocks noGrp="1"/>
          </p:cNvSpPr>
          <p:nvPr>
            <p:ph type="title"/>
          </p:nvPr>
        </p:nvSpPr>
        <p:spPr/>
        <p:txBody>
          <a:bodyPr/>
          <a:lstStyle/>
          <a:p>
            <a:r>
              <a:rPr lang="en-US" dirty="0"/>
              <a:t>Mis on </a:t>
            </a:r>
            <a:r>
              <a:rPr lang="en-US" dirty="0" err="1"/>
              <a:t>möödasõit</a:t>
            </a:r>
            <a:r>
              <a:rPr lang="en-US" dirty="0"/>
              <a:t> ja mis </a:t>
            </a:r>
            <a:r>
              <a:rPr lang="en-US" dirty="0" err="1"/>
              <a:t>seda</a:t>
            </a:r>
            <a:r>
              <a:rPr lang="en-US" dirty="0"/>
              <a:t> </a:t>
            </a:r>
            <a:r>
              <a:rPr lang="en-US" dirty="0" err="1"/>
              <a:t>ei</a:t>
            </a:r>
            <a:r>
              <a:rPr lang="en-US" dirty="0"/>
              <a:t> ole (</a:t>
            </a:r>
            <a:r>
              <a:rPr lang="en-US" dirty="0">
                <a:highlight>
                  <a:srgbClr val="00FFFF"/>
                </a:highlight>
              </a:rPr>
              <a:t>LS</a:t>
            </a:r>
            <a:r>
              <a:rPr lang="en-US" dirty="0"/>
              <a:t>)</a:t>
            </a:r>
          </a:p>
        </p:txBody>
      </p:sp>
      <p:sp>
        <p:nvSpPr>
          <p:cNvPr id="3" name="Content Placeholder 2">
            <a:extLst>
              <a:ext uri="{FF2B5EF4-FFF2-40B4-BE49-F238E27FC236}">
                <a16:creationId xmlns:a16="http://schemas.microsoft.com/office/drawing/2014/main" id="{0E93E9FA-8DFD-200C-1887-B9401A66CDF8}"/>
              </a:ext>
            </a:extLst>
          </p:cNvPr>
          <p:cNvSpPr>
            <a:spLocks noGrp="1"/>
          </p:cNvSpPr>
          <p:nvPr>
            <p:ph idx="1"/>
          </p:nvPr>
        </p:nvSpPr>
        <p:spPr>
          <a:xfrm>
            <a:off x="133313" y="1524611"/>
            <a:ext cx="11958349" cy="4351338"/>
          </a:xfrm>
        </p:spPr>
        <p:txBody>
          <a:bodyPr>
            <a:normAutofit/>
          </a:bodyPr>
          <a:lstStyle/>
          <a:p>
            <a:pPr>
              <a:buFontTx/>
              <a:buChar char="-"/>
            </a:pPr>
            <a:r>
              <a:rPr lang="en-US" sz="2400" dirty="0"/>
              <a:t>44) </a:t>
            </a:r>
            <a:r>
              <a:rPr lang="en-US" sz="2400" b="1" dirty="0" err="1"/>
              <a:t>möödasõit</a:t>
            </a:r>
            <a:r>
              <a:rPr lang="en-US" sz="2400" dirty="0"/>
              <a:t> on </a:t>
            </a:r>
            <a:r>
              <a:rPr lang="en-US" sz="2400" dirty="0" err="1"/>
              <a:t>ühest</a:t>
            </a:r>
            <a:r>
              <a:rPr lang="en-US" sz="2400" dirty="0"/>
              <a:t> </a:t>
            </a:r>
            <a:r>
              <a:rPr lang="en-US" sz="2400" dirty="0" err="1"/>
              <a:t>või</a:t>
            </a:r>
            <a:r>
              <a:rPr lang="en-US" sz="2400" dirty="0"/>
              <a:t> </a:t>
            </a:r>
            <a:r>
              <a:rPr lang="en-US" sz="2400" dirty="0" err="1"/>
              <a:t>mitmest</a:t>
            </a:r>
            <a:r>
              <a:rPr lang="en-US" sz="2400" dirty="0"/>
              <a:t> </a:t>
            </a:r>
            <a:r>
              <a:rPr lang="en-US" sz="2400" dirty="0" err="1"/>
              <a:t>sõitvast</a:t>
            </a:r>
            <a:r>
              <a:rPr lang="en-US" sz="2400" dirty="0"/>
              <a:t> </a:t>
            </a:r>
            <a:r>
              <a:rPr lang="en-US" sz="2400" dirty="0" err="1"/>
              <a:t>sõidukist</a:t>
            </a:r>
            <a:r>
              <a:rPr lang="en-US" sz="2400" dirty="0"/>
              <a:t> </a:t>
            </a:r>
            <a:r>
              <a:rPr lang="en-US" sz="2400" dirty="0" err="1"/>
              <a:t>ettejõudmine</a:t>
            </a:r>
            <a:r>
              <a:rPr lang="en-US" sz="2400" dirty="0"/>
              <a:t> </a:t>
            </a:r>
            <a:r>
              <a:rPr lang="en-US" sz="2400" dirty="0" err="1"/>
              <a:t>oma</a:t>
            </a:r>
            <a:r>
              <a:rPr lang="en-US" sz="2400" dirty="0"/>
              <a:t> </a:t>
            </a:r>
            <a:r>
              <a:rPr lang="en-US" sz="2400" dirty="0" err="1"/>
              <a:t>sõidurajalt</a:t>
            </a:r>
            <a:r>
              <a:rPr lang="en-US" sz="2400" dirty="0"/>
              <a:t> </a:t>
            </a:r>
            <a:r>
              <a:rPr lang="en-US" sz="2400" dirty="0" err="1"/>
              <a:t>välja</a:t>
            </a:r>
            <a:r>
              <a:rPr lang="en-US" sz="2400" dirty="0"/>
              <a:t> </a:t>
            </a:r>
            <a:r>
              <a:rPr lang="en-US" sz="2400" dirty="0" err="1"/>
              <a:t>sõites</a:t>
            </a:r>
            <a:r>
              <a:rPr lang="en-US" sz="2400" dirty="0"/>
              <a:t>. </a:t>
            </a:r>
            <a:r>
              <a:rPr lang="en-US" sz="2400" dirty="0" err="1"/>
              <a:t>Möödasõiduks</a:t>
            </a:r>
            <a:r>
              <a:rPr lang="en-US" sz="2400" dirty="0"/>
              <a:t> </a:t>
            </a:r>
            <a:r>
              <a:rPr lang="en-US" sz="2400" dirty="0" err="1"/>
              <a:t>ei</a:t>
            </a:r>
            <a:r>
              <a:rPr lang="en-US" sz="2400" dirty="0"/>
              <a:t> </a:t>
            </a:r>
            <a:r>
              <a:rPr lang="en-US" sz="2400" dirty="0" err="1"/>
              <a:t>loeta</a:t>
            </a:r>
            <a:r>
              <a:rPr lang="en-US" sz="2400" dirty="0"/>
              <a:t> </a:t>
            </a:r>
            <a:r>
              <a:rPr lang="en-US" sz="2400" dirty="0" err="1"/>
              <a:t>ümberpõiget</a:t>
            </a:r>
            <a:r>
              <a:rPr lang="en-US" sz="2400" dirty="0"/>
              <a:t> </a:t>
            </a:r>
            <a:r>
              <a:rPr lang="en-US" sz="2400" dirty="0" err="1"/>
              <a:t>ega</a:t>
            </a:r>
            <a:r>
              <a:rPr lang="en-US" sz="2400" dirty="0"/>
              <a:t> </a:t>
            </a:r>
            <a:r>
              <a:rPr lang="en-US" sz="2400" dirty="0" err="1"/>
              <a:t>möödumist</a:t>
            </a:r>
            <a:r>
              <a:rPr lang="en-US" sz="2400" dirty="0"/>
              <a:t>;</a:t>
            </a:r>
          </a:p>
          <a:p>
            <a:pPr>
              <a:buFontTx/>
              <a:buChar char="-"/>
            </a:pPr>
            <a:r>
              <a:rPr lang="en-US" sz="2400" dirty="0"/>
              <a:t>45) </a:t>
            </a:r>
            <a:r>
              <a:rPr lang="en-US" sz="2400" b="1" dirty="0" err="1"/>
              <a:t>möödumine</a:t>
            </a:r>
            <a:r>
              <a:rPr lang="en-US" sz="2400" dirty="0"/>
              <a:t> on </a:t>
            </a:r>
            <a:r>
              <a:rPr lang="en-US" sz="2400" dirty="0" err="1"/>
              <a:t>ühest</a:t>
            </a:r>
            <a:r>
              <a:rPr lang="en-US" sz="2400" dirty="0"/>
              <a:t> </a:t>
            </a:r>
            <a:r>
              <a:rPr lang="en-US" sz="2400" dirty="0" err="1"/>
              <a:t>või</a:t>
            </a:r>
            <a:r>
              <a:rPr lang="en-US" sz="2400" dirty="0"/>
              <a:t> </a:t>
            </a:r>
            <a:r>
              <a:rPr lang="en-US" sz="2400" dirty="0" err="1"/>
              <a:t>mitmest</a:t>
            </a:r>
            <a:r>
              <a:rPr lang="en-US" sz="2400" dirty="0"/>
              <a:t> </a:t>
            </a:r>
            <a:r>
              <a:rPr lang="en-US" sz="2400" dirty="0" err="1"/>
              <a:t>sõitvast</a:t>
            </a:r>
            <a:r>
              <a:rPr lang="en-US" sz="2400" dirty="0"/>
              <a:t> </a:t>
            </a:r>
            <a:r>
              <a:rPr lang="en-US" sz="2400" dirty="0" err="1"/>
              <a:t>sõidukist</a:t>
            </a:r>
            <a:r>
              <a:rPr lang="en-US" sz="2400" dirty="0"/>
              <a:t> </a:t>
            </a:r>
            <a:r>
              <a:rPr lang="en-US" sz="2400" dirty="0" err="1"/>
              <a:t>ettejõudmine</a:t>
            </a:r>
            <a:r>
              <a:rPr lang="en-US" sz="2400" dirty="0"/>
              <a:t> </a:t>
            </a:r>
            <a:r>
              <a:rPr lang="en-US" sz="2400" dirty="0" err="1"/>
              <a:t>oma</a:t>
            </a:r>
            <a:r>
              <a:rPr lang="en-US" sz="2400" dirty="0"/>
              <a:t> </a:t>
            </a:r>
            <a:r>
              <a:rPr lang="en-US" sz="2400" dirty="0" err="1"/>
              <a:t>sõidurajalt</a:t>
            </a:r>
            <a:r>
              <a:rPr lang="en-US" sz="2400" dirty="0"/>
              <a:t> </a:t>
            </a:r>
            <a:r>
              <a:rPr lang="en-US" sz="2400" dirty="0" err="1"/>
              <a:t>välja</a:t>
            </a:r>
            <a:r>
              <a:rPr lang="en-US" sz="2400" dirty="0"/>
              <a:t> </a:t>
            </a:r>
            <a:r>
              <a:rPr lang="en-US" sz="2400" dirty="0" err="1"/>
              <a:t>sõitmata</a:t>
            </a:r>
            <a:r>
              <a:rPr lang="en-US" sz="2400" dirty="0"/>
              <a:t>. </a:t>
            </a:r>
            <a:r>
              <a:rPr lang="en-US" sz="2400" dirty="0" err="1"/>
              <a:t>Möödumiseks</a:t>
            </a:r>
            <a:r>
              <a:rPr lang="en-US" sz="2400" dirty="0"/>
              <a:t> </a:t>
            </a:r>
            <a:r>
              <a:rPr lang="en-US" sz="2400" dirty="0" err="1"/>
              <a:t>loetakse</a:t>
            </a:r>
            <a:r>
              <a:rPr lang="en-US" sz="2400" dirty="0"/>
              <a:t> ka </a:t>
            </a:r>
            <a:r>
              <a:rPr lang="en-US" sz="2400" dirty="0" err="1"/>
              <a:t>vastusõitvast</a:t>
            </a:r>
            <a:r>
              <a:rPr lang="en-US" sz="2400" dirty="0"/>
              <a:t> </a:t>
            </a:r>
            <a:r>
              <a:rPr lang="en-US" sz="2400" dirty="0" err="1"/>
              <a:t>sõidukist</a:t>
            </a:r>
            <a:r>
              <a:rPr lang="en-US" sz="2400" dirty="0"/>
              <a:t> </a:t>
            </a:r>
            <a:r>
              <a:rPr lang="en-US" sz="2400" dirty="0" err="1"/>
              <a:t>möödumist</a:t>
            </a:r>
            <a:r>
              <a:rPr lang="en-US" sz="2400" dirty="0"/>
              <a:t>;</a:t>
            </a:r>
          </a:p>
          <a:p>
            <a:pPr>
              <a:buFontTx/>
              <a:buChar char="-"/>
            </a:pPr>
            <a:r>
              <a:rPr lang="en-US" sz="2400" dirty="0"/>
              <a:t>101) </a:t>
            </a:r>
            <a:r>
              <a:rPr lang="en-US" sz="2400" b="1" dirty="0" err="1"/>
              <a:t>ümberpõige</a:t>
            </a:r>
            <a:r>
              <a:rPr lang="en-US" sz="2400" dirty="0"/>
              <a:t> on </a:t>
            </a:r>
            <a:r>
              <a:rPr lang="en-US" sz="2400" dirty="0" err="1"/>
              <a:t>möödumine</a:t>
            </a:r>
            <a:r>
              <a:rPr lang="en-US" sz="2400" dirty="0"/>
              <a:t> </a:t>
            </a:r>
            <a:r>
              <a:rPr lang="en-US" sz="2400" dirty="0" err="1"/>
              <a:t>sõiduteel</a:t>
            </a:r>
            <a:r>
              <a:rPr lang="en-US" sz="2400" dirty="0"/>
              <a:t> </a:t>
            </a:r>
            <a:r>
              <a:rPr lang="en-US" sz="2400" dirty="0" err="1"/>
              <a:t>seisvast</a:t>
            </a:r>
            <a:r>
              <a:rPr lang="en-US" sz="2400" dirty="0"/>
              <a:t> </a:t>
            </a:r>
            <a:r>
              <a:rPr lang="en-US" sz="2400" dirty="0" err="1"/>
              <a:t>ühest</a:t>
            </a:r>
            <a:r>
              <a:rPr lang="en-US" sz="2400" dirty="0"/>
              <a:t> </a:t>
            </a:r>
            <a:r>
              <a:rPr lang="en-US" sz="2400" dirty="0" err="1"/>
              <a:t>või</a:t>
            </a:r>
            <a:r>
              <a:rPr lang="en-US" sz="2400" dirty="0"/>
              <a:t> </a:t>
            </a:r>
            <a:r>
              <a:rPr lang="en-US" sz="2400" dirty="0" err="1"/>
              <a:t>mitmest</a:t>
            </a:r>
            <a:r>
              <a:rPr lang="en-US" sz="2400" dirty="0"/>
              <a:t> </a:t>
            </a:r>
            <a:r>
              <a:rPr lang="en-US" sz="2400" dirty="0" err="1"/>
              <a:t>sõidukist</a:t>
            </a:r>
            <a:r>
              <a:rPr lang="en-US" sz="2400" dirty="0"/>
              <a:t> </a:t>
            </a:r>
            <a:r>
              <a:rPr lang="en-US" sz="2400" dirty="0" err="1"/>
              <a:t>või</a:t>
            </a:r>
            <a:r>
              <a:rPr lang="en-US" sz="2400" dirty="0"/>
              <a:t> </a:t>
            </a:r>
            <a:r>
              <a:rPr lang="en-US" sz="2400" dirty="0" err="1"/>
              <a:t>muust</a:t>
            </a:r>
            <a:r>
              <a:rPr lang="en-US" sz="2400" dirty="0"/>
              <a:t> </a:t>
            </a:r>
            <a:r>
              <a:rPr lang="en-US" sz="2400" dirty="0" err="1"/>
              <a:t>takistusest</a:t>
            </a:r>
            <a:r>
              <a:rPr lang="en-US" sz="2400" dirty="0"/>
              <a:t> </a:t>
            </a:r>
            <a:r>
              <a:rPr lang="en-US" sz="2400" dirty="0" err="1"/>
              <a:t>kasutatavalt</a:t>
            </a:r>
            <a:r>
              <a:rPr lang="en-US" sz="2400" dirty="0"/>
              <a:t> </a:t>
            </a:r>
            <a:r>
              <a:rPr lang="en-US" sz="2400" dirty="0" err="1"/>
              <a:t>sõidurajalt</a:t>
            </a:r>
            <a:r>
              <a:rPr lang="en-US" sz="2400" dirty="0"/>
              <a:t> </a:t>
            </a:r>
            <a:r>
              <a:rPr lang="en-US" sz="2400" dirty="0" err="1"/>
              <a:t>välja</a:t>
            </a:r>
            <a:r>
              <a:rPr lang="en-US" sz="2400" dirty="0"/>
              <a:t> </a:t>
            </a:r>
            <a:r>
              <a:rPr lang="en-US" sz="2400" dirty="0" err="1"/>
              <a:t>sõites</a:t>
            </a:r>
            <a:r>
              <a:rPr lang="en-US" sz="2400" dirty="0"/>
              <a:t>.</a:t>
            </a:r>
          </a:p>
          <a:p>
            <a:r>
              <a:rPr lang="en-US" sz="2400" b="1" dirty="0" err="1">
                <a:highlight>
                  <a:srgbClr val="00FF00"/>
                </a:highlight>
              </a:rPr>
              <a:t>Seega</a:t>
            </a:r>
            <a:r>
              <a:rPr lang="en-US" sz="2400" b="1" dirty="0">
                <a:highlight>
                  <a:srgbClr val="00FF00"/>
                </a:highlight>
              </a:rPr>
              <a:t>, </a:t>
            </a:r>
            <a:r>
              <a:rPr lang="en-US" sz="2400" b="1" dirty="0" err="1">
                <a:highlight>
                  <a:srgbClr val="00FF00"/>
                </a:highlight>
              </a:rPr>
              <a:t>möödasõit</a:t>
            </a:r>
            <a:r>
              <a:rPr lang="en-US" sz="2400" b="1" dirty="0">
                <a:highlight>
                  <a:srgbClr val="00FF00"/>
                </a:highlight>
              </a:rPr>
              <a:t> </a:t>
            </a:r>
            <a:r>
              <a:rPr lang="en-US" sz="2400" b="1" dirty="0" err="1">
                <a:highlight>
                  <a:srgbClr val="00FF00"/>
                </a:highlight>
              </a:rPr>
              <a:t>kui</a:t>
            </a:r>
            <a:r>
              <a:rPr lang="en-US" sz="2400" b="1" dirty="0">
                <a:highlight>
                  <a:srgbClr val="00FF00"/>
                </a:highlight>
              </a:rPr>
              <a:t> </a:t>
            </a:r>
            <a:r>
              <a:rPr lang="en-US" sz="2400" b="1" dirty="0" err="1">
                <a:highlight>
                  <a:srgbClr val="00FF00"/>
                </a:highlight>
              </a:rPr>
              <a:t>mõiste</a:t>
            </a:r>
            <a:r>
              <a:rPr lang="en-US" sz="2400" b="1" dirty="0">
                <a:highlight>
                  <a:srgbClr val="00FF00"/>
                </a:highlight>
              </a:rPr>
              <a:t> </a:t>
            </a:r>
            <a:r>
              <a:rPr lang="en-US" sz="2400" b="1" dirty="0" err="1">
                <a:highlight>
                  <a:srgbClr val="00FF00"/>
                </a:highlight>
              </a:rPr>
              <a:t>kehtib</a:t>
            </a:r>
            <a:r>
              <a:rPr lang="en-US" sz="2400" b="1" dirty="0">
                <a:highlight>
                  <a:srgbClr val="00FF00"/>
                </a:highlight>
              </a:rPr>
              <a:t> </a:t>
            </a:r>
            <a:r>
              <a:rPr lang="en-US" sz="2400" b="1" dirty="0" err="1">
                <a:highlight>
                  <a:srgbClr val="00FF00"/>
                </a:highlight>
              </a:rPr>
              <a:t>sellisena</a:t>
            </a:r>
            <a:r>
              <a:rPr lang="en-US" sz="2400" b="1" dirty="0">
                <a:highlight>
                  <a:srgbClr val="00FF00"/>
                </a:highlight>
              </a:rPr>
              <a:t> </a:t>
            </a:r>
            <a:r>
              <a:rPr lang="en-US" sz="2400" b="1" dirty="0" err="1">
                <a:highlight>
                  <a:srgbClr val="00FF00"/>
                </a:highlight>
              </a:rPr>
              <a:t>üheselt</a:t>
            </a:r>
            <a:r>
              <a:rPr lang="en-US" sz="2400" b="1" dirty="0">
                <a:highlight>
                  <a:srgbClr val="00FF00"/>
                </a:highlight>
              </a:rPr>
              <a:t> </a:t>
            </a:r>
            <a:r>
              <a:rPr lang="en-US" sz="2400" b="1" dirty="0" err="1">
                <a:highlight>
                  <a:srgbClr val="00FF00"/>
                </a:highlight>
              </a:rPr>
              <a:t>vaid</a:t>
            </a:r>
            <a:r>
              <a:rPr lang="en-US" sz="2400" b="1" dirty="0">
                <a:highlight>
                  <a:srgbClr val="00FF00"/>
                </a:highlight>
              </a:rPr>
              <a:t> 1+1 </a:t>
            </a:r>
            <a:r>
              <a:rPr lang="en-US" sz="2400" b="1" dirty="0" err="1">
                <a:highlight>
                  <a:srgbClr val="00FF00"/>
                </a:highlight>
              </a:rPr>
              <a:t>ristlõikega</a:t>
            </a:r>
            <a:r>
              <a:rPr lang="en-US" sz="2400" b="1" dirty="0">
                <a:highlight>
                  <a:srgbClr val="00FF00"/>
                </a:highlight>
              </a:rPr>
              <a:t> </a:t>
            </a:r>
            <a:r>
              <a:rPr lang="en-US" sz="2400" b="1" dirty="0" err="1">
                <a:highlight>
                  <a:srgbClr val="00FF00"/>
                </a:highlight>
              </a:rPr>
              <a:t>teedele</a:t>
            </a:r>
            <a:r>
              <a:rPr lang="en-US" sz="2400" b="1" dirty="0">
                <a:highlight>
                  <a:srgbClr val="00FF00"/>
                </a:highlight>
              </a:rPr>
              <a:t>?</a:t>
            </a:r>
          </a:p>
          <a:p>
            <a:pPr lvl="1"/>
            <a:r>
              <a:rPr lang="en-US" sz="2000" dirty="0">
                <a:highlight>
                  <a:srgbClr val="00FF00"/>
                </a:highlight>
              </a:rPr>
              <a:t>KAS </a:t>
            </a:r>
            <a:r>
              <a:rPr lang="en-US" sz="2000" dirty="0" err="1">
                <a:highlight>
                  <a:srgbClr val="00FF00"/>
                </a:highlight>
              </a:rPr>
              <a:t>möödasõit</a:t>
            </a:r>
            <a:r>
              <a:rPr lang="en-US" sz="2000" dirty="0">
                <a:highlight>
                  <a:srgbClr val="00FF00"/>
                </a:highlight>
              </a:rPr>
              <a:t> on ka </a:t>
            </a:r>
            <a:r>
              <a:rPr lang="en-US" sz="2000" dirty="0" err="1">
                <a:highlight>
                  <a:srgbClr val="00FF00"/>
                </a:highlight>
              </a:rPr>
              <a:t>teisest</a:t>
            </a:r>
            <a:r>
              <a:rPr lang="en-US" sz="2000" dirty="0">
                <a:highlight>
                  <a:srgbClr val="00FF00"/>
                </a:highlight>
              </a:rPr>
              <a:t> </a:t>
            </a:r>
            <a:r>
              <a:rPr lang="en-US" sz="2000" dirty="0" err="1">
                <a:highlight>
                  <a:srgbClr val="00FF00"/>
                </a:highlight>
              </a:rPr>
              <a:t>sõidukist</a:t>
            </a:r>
            <a:r>
              <a:rPr lang="en-US" sz="2000" dirty="0">
                <a:highlight>
                  <a:srgbClr val="00FF00"/>
                </a:highlight>
              </a:rPr>
              <a:t> </a:t>
            </a:r>
            <a:r>
              <a:rPr lang="en-US" sz="2000" dirty="0" err="1">
                <a:highlight>
                  <a:srgbClr val="00FF00"/>
                </a:highlight>
              </a:rPr>
              <a:t>möödumine</a:t>
            </a:r>
            <a:r>
              <a:rPr lang="en-US" sz="2000" dirty="0">
                <a:highlight>
                  <a:srgbClr val="00FF00"/>
                </a:highlight>
              </a:rPr>
              <a:t> </a:t>
            </a:r>
            <a:r>
              <a:rPr lang="en-US" sz="2000" dirty="0" err="1">
                <a:highlight>
                  <a:srgbClr val="00FF00"/>
                </a:highlight>
              </a:rPr>
              <a:t>omas</a:t>
            </a:r>
            <a:r>
              <a:rPr lang="en-US" sz="2000" dirty="0">
                <a:highlight>
                  <a:srgbClr val="00FF00"/>
                </a:highlight>
              </a:rPr>
              <a:t> </a:t>
            </a:r>
            <a:r>
              <a:rPr lang="en-US" sz="2000" dirty="0" err="1">
                <a:highlight>
                  <a:srgbClr val="00FF00"/>
                </a:highlight>
              </a:rPr>
              <a:t>sõidusuunas</a:t>
            </a:r>
            <a:r>
              <a:rPr lang="en-US" sz="2000" dirty="0">
                <a:highlight>
                  <a:srgbClr val="00FF00"/>
                </a:highlight>
              </a:rPr>
              <a:t>, </a:t>
            </a:r>
            <a:r>
              <a:rPr lang="en-US" sz="2000" dirty="0" err="1">
                <a:highlight>
                  <a:srgbClr val="00FF00"/>
                </a:highlight>
              </a:rPr>
              <a:t>ilma</a:t>
            </a:r>
            <a:r>
              <a:rPr lang="en-US" sz="2000" dirty="0">
                <a:highlight>
                  <a:srgbClr val="00FF00"/>
                </a:highlight>
              </a:rPr>
              <a:t> </a:t>
            </a:r>
            <a:r>
              <a:rPr lang="en-US" sz="2000" dirty="0" err="1">
                <a:highlight>
                  <a:srgbClr val="00FF00"/>
                </a:highlight>
              </a:rPr>
              <a:t>vastassuunda</a:t>
            </a:r>
            <a:r>
              <a:rPr lang="en-US" sz="2000" dirty="0">
                <a:highlight>
                  <a:srgbClr val="00FF00"/>
                </a:highlight>
              </a:rPr>
              <a:t> </a:t>
            </a:r>
            <a:r>
              <a:rPr lang="en-US" sz="2000" dirty="0" err="1">
                <a:highlight>
                  <a:srgbClr val="00FF00"/>
                </a:highlight>
              </a:rPr>
              <a:t>minemata</a:t>
            </a:r>
            <a:r>
              <a:rPr lang="en-US" sz="2000" dirty="0">
                <a:highlight>
                  <a:srgbClr val="00FF00"/>
                </a:highlight>
              </a:rPr>
              <a:t>, </a:t>
            </a:r>
            <a:r>
              <a:rPr lang="en-US" sz="2000" dirty="0" err="1">
                <a:highlight>
                  <a:srgbClr val="00FF00"/>
                </a:highlight>
              </a:rPr>
              <a:t>kui</a:t>
            </a:r>
            <a:r>
              <a:rPr lang="en-US" sz="2000" dirty="0">
                <a:highlight>
                  <a:srgbClr val="00FF00"/>
                </a:highlight>
              </a:rPr>
              <a:t> </a:t>
            </a:r>
            <a:r>
              <a:rPr lang="en-US" sz="2000" dirty="0" err="1">
                <a:highlight>
                  <a:srgbClr val="00FF00"/>
                </a:highlight>
              </a:rPr>
              <a:t>pärisuunas</a:t>
            </a:r>
            <a:r>
              <a:rPr lang="en-US" sz="2000" dirty="0">
                <a:highlight>
                  <a:srgbClr val="00FF00"/>
                </a:highlight>
              </a:rPr>
              <a:t> on </a:t>
            </a:r>
            <a:r>
              <a:rPr lang="en-US" sz="2000" dirty="0" err="1">
                <a:highlight>
                  <a:srgbClr val="00FF00"/>
                </a:highlight>
              </a:rPr>
              <a:t>mitu</a:t>
            </a:r>
            <a:r>
              <a:rPr lang="en-US" sz="2000" dirty="0">
                <a:highlight>
                  <a:srgbClr val="00FF00"/>
                </a:highlight>
              </a:rPr>
              <a:t> </a:t>
            </a:r>
            <a:r>
              <a:rPr lang="en-US" sz="2000" dirty="0" err="1">
                <a:highlight>
                  <a:srgbClr val="00FF00"/>
                </a:highlight>
              </a:rPr>
              <a:t>sõidurada</a:t>
            </a:r>
            <a:r>
              <a:rPr lang="en-US" sz="2000" dirty="0">
                <a:highlight>
                  <a:srgbClr val="00FF00"/>
                </a:highlight>
              </a:rPr>
              <a:t>?</a:t>
            </a:r>
          </a:p>
        </p:txBody>
      </p:sp>
      <p:pic>
        <p:nvPicPr>
          <p:cNvPr id="5" name="Picture 4" descr="The text describes a diagram illustrating a process of solving a mathematical problem involving a sequence of operations on variables and their relationships, specifically focusing on the concept of derivatives in calculus.&#10;&#10;AI-generated content may be incorrect.">
            <a:extLst>
              <a:ext uri="{FF2B5EF4-FFF2-40B4-BE49-F238E27FC236}">
                <a16:creationId xmlns:a16="http://schemas.microsoft.com/office/drawing/2014/main" id="{C233E983-015E-6C6D-F7E4-62FCAAF7C5D0}"/>
              </a:ext>
            </a:extLst>
          </p:cNvPr>
          <p:cNvPicPr>
            <a:picLocks noChangeAspect="1"/>
          </p:cNvPicPr>
          <p:nvPr/>
        </p:nvPicPr>
        <p:blipFill>
          <a:blip r:embed="rId2"/>
          <a:stretch>
            <a:fillRect/>
          </a:stretch>
        </p:blipFill>
        <p:spPr>
          <a:xfrm>
            <a:off x="8212562" y="4696449"/>
            <a:ext cx="3674638" cy="2161552"/>
          </a:xfrm>
          <a:prstGeom prst="rect">
            <a:avLst/>
          </a:prstGeom>
        </p:spPr>
      </p:pic>
      <p:pic>
        <p:nvPicPr>
          <p:cNvPr id="7" name="Picture 6" descr="The image depicts a road with multiple lanes, showing a red car in the left lane, a green car in the middle lane, and a blue car in the right lane, with a caption in Estonian indicating that the red car has a valid driving permit and the blue car does not.&#10;&#10;AI-generated content may be incorrect.">
            <a:extLst>
              <a:ext uri="{FF2B5EF4-FFF2-40B4-BE49-F238E27FC236}">
                <a16:creationId xmlns:a16="http://schemas.microsoft.com/office/drawing/2014/main" id="{691A7BA5-8A91-C0F5-7787-404090DFAA68}"/>
              </a:ext>
            </a:extLst>
          </p:cNvPr>
          <p:cNvPicPr>
            <a:picLocks noChangeAspect="1"/>
          </p:cNvPicPr>
          <p:nvPr/>
        </p:nvPicPr>
        <p:blipFill>
          <a:blip r:embed="rId3"/>
          <a:stretch>
            <a:fillRect/>
          </a:stretch>
        </p:blipFill>
        <p:spPr>
          <a:xfrm>
            <a:off x="4640154" y="4925809"/>
            <a:ext cx="3464497" cy="1932191"/>
          </a:xfrm>
          <a:prstGeom prst="rect">
            <a:avLst/>
          </a:prstGeom>
        </p:spPr>
      </p:pic>
    </p:spTree>
    <p:extLst>
      <p:ext uri="{BB962C8B-B14F-4D97-AF65-F5344CB8AC3E}">
        <p14:creationId xmlns:p14="http://schemas.microsoft.com/office/powerpoint/2010/main" val="3672277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72E3-5FA7-8B1B-B554-231D13B5B705}"/>
              </a:ext>
            </a:extLst>
          </p:cNvPr>
          <p:cNvSpPr>
            <a:spLocks noGrp="1"/>
          </p:cNvSpPr>
          <p:nvPr>
            <p:ph type="title"/>
          </p:nvPr>
        </p:nvSpPr>
        <p:spPr/>
        <p:txBody>
          <a:bodyPr/>
          <a:lstStyle/>
          <a:p>
            <a:r>
              <a:rPr lang="en-US" dirty="0" err="1">
                <a:highlight>
                  <a:srgbClr val="00FFFF"/>
                </a:highlight>
              </a:rPr>
              <a:t>Liiklusseaduse</a:t>
            </a:r>
            <a:r>
              <a:rPr lang="en-US" dirty="0"/>
              <a:t> </a:t>
            </a:r>
            <a:r>
              <a:rPr lang="en-US" dirty="0" err="1"/>
              <a:t>postulaadid</a:t>
            </a:r>
            <a:endParaRPr lang="en-US" dirty="0"/>
          </a:p>
        </p:txBody>
      </p:sp>
      <p:sp>
        <p:nvSpPr>
          <p:cNvPr id="3" name="Content Placeholder 2">
            <a:extLst>
              <a:ext uri="{FF2B5EF4-FFF2-40B4-BE49-F238E27FC236}">
                <a16:creationId xmlns:a16="http://schemas.microsoft.com/office/drawing/2014/main" id="{B148B5C8-EFC5-C8B4-1308-61AE0B9DC904}"/>
              </a:ext>
            </a:extLst>
          </p:cNvPr>
          <p:cNvSpPr>
            <a:spLocks noGrp="1"/>
          </p:cNvSpPr>
          <p:nvPr>
            <p:ph idx="1"/>
          </p:nvPr>
        </p:nvSpPr>
        <p:spPr>
          <a:xfrm>
            <a:off x="618186" y="1825625"/>
            <a:ext cx="11139267" cy="4562818"/>
          </a:xfrm>
        </p:spPr>
        <p:txBody>
          <a:bodyPr>
            <a:normAutofit fontScale="92500" lnSpcReduction="20000"/>
          </a:bodyPr>
          <a:lstStyle/>
          <a:p>
            <a:r>
              <a:rPr lang="en-US" dirty="0" err="1"/>
              <a:t>Piirkiirus</a:t>
            </a:r>
            <a:r>
              <a:rPr lang="en-US" dirty="0"/>
              <a:t> on </a:t>
            </a:r>
            <a:r>
              <a:rPr lang="en-US" dirty="0" err="1"/>
              <a:t>jäik</a:t>
            </a:r>
            <a:r>
              <a:rPr lang="en-US" dirty="0"/>
              <a:t> – ka </a:t>
            </a:r>
            <a:r>
              <a:rPr lang="en-US" dirty="0" err="1"/>
              <a:t>möödasõidul</a:t>
            </a:r>
            <a:r>
              <a:rPr lang="en-US" dirty="0"/>
              <a:t> </a:t>
            </a:r>
            <a:r>
              <a:rPr lang="en-US" dirty="0" err="1"/>
              <a:t>ei</a:t>
            </a:r>
            <a:r>
              <a:rPr lang="en-US" dirty="0"/>
              <a:t> tohi </a:t>
            </a:r>
            <a:r>
              <a:rPr lang="en-US" dirty="0" err="1"/>
              <a:t>seda</a:t>
            </a:r>
            <a:r>
              <a:rPr lang="en-US" dirty="0"/>
              <a:t> </a:t>
            </a:r>
            <a:r>
              <a:rPr lang="en-US" dirty="0" err="1"/>
              <a:t>ületada</a:t>
            </a:r>
            <a:endParaRPr lang="en-US" dirty="0"/>
          </a:p>
          <a:p>
            <a:pPr lvl="1"/>
            <a:r>
              <a:rPr lang="en-US" dirty="0" err="1"/>
              <a:t>Läbi</a:t>
            </a:r>
            <a:r>
              <a:rPr lang="en-US" dirty="0"/>
              <a:t> </a:t>
            </a:r>
            <a:r>
              <a:rPr lang="en-US" dirty="0" err="1"/>
              <a:t>aegade</a:t>
            </a:r>
            <a:r>
              <a:rPr lang="en-US" dirty="0"/>
              <a:t> on </a:t>
            </a:r>
            <a:r>
              <a:rPr lang="en-US" dirty="0" err="1"/>
              <a:t>insenerid</a:t>
            </a:r>
            <a:r>
              <a:rPr lang="en-US" dirty="0"/>
              <a:t> </a:t>
            </a:r>
            <a:r>
              <a:rPr lang="en-US" dirty="0" err="1"/>
              <a:t>siiski</a:t>
            </a:r>
            <a:r>
              <a:rPr lang="en-US" dirty="0"/>
              <a:t> </a:t>
            </a:r>
            <a:r>
              <a:rPr lang="en-US" dirty="0" err="1"/>
              <a:t>eeldanud</a:t>
            </a:r>
            <a:r>
              <a:rPr lang="en-US" dirty="0"/>
              <a:t> </a:t>
            </a:r>
            <a:r>
              <a:rPr lang="en-US" dirty="0" err="1"/>
              <a:t>mõõdukat</a:t>
            </a:r>
            <a:r>
              <a:rPr lang="en-US" dirty="0"/>
              <a:t> </a:t>
            </a:r>
            <a:r>
              <a:rPr lang="en-US" dirty="0" err="1"/>
              <a:t>ületust</a:t>
            </a:r>
            <a:endParaRPr lang="en-US" dirty="0"/>
          </a:p>
          <a:p>
            <a:pPr lvl="1"/>
            <a:r>
              <a:rPr lang="en-US" dirty="0"/>
              <a:t>PPA on </a:t>
            </a:r>
            <a:r>
              <a:rPr lang="en-US" dirty="0" err="1"/>
              <a:t>pidevalt</a:t>
            </a:r>
            <a:r>
              <a:rPr lang="en-US" dirty="0"/>
              <a:t> </a:t>
            </a:r>
            <a:r>
              <a:rPr lang="en-US" dirty="0" err="1"/>
              <a:t>kahandanud</a:t>
            </a:r>
            <a:r>
              <a:rPr lang="en-US" dirty="0"/>
              <a:t> </a:t>
            </a:r>
            <a:r>
              <a:rPr lang="en-US" dirty="0" err="1"/>
              <a:t>tolerantsi</a:t>
            </a:r>
            <a:r>
              <a:rPr lang="en-US" dirty="0"/>
              <a:t> </a:t>
            </a:r>
            <a:r>
              <a:rPr lang="en-US" dirty="0" err="1"/>
              <a:t>kiirusületamise</a:t>
            </a:r>
            <a:r>
              <a:rPr lang="en-US" dirty="0"/>
              <a:t> </a:t>
            </a:r>
            <a:r>
              <a:rPr lang="en-US" dirty="0" err="1"/>
              <a:t>suhtes</a:t>
            </a:r>
            <a:r>
              <a:rPr lang="en-US" dirty="0"/>
              <a:t>, </a:t>
            </a:r>
            <a:r>
              <a:rPr lang="en-US" dirty="0" err="1"/>
              <a:t>kuid</a:t>
            </a:r>
            <a:r>
              <a:rPr lang="en-US" dirty="0"/>
              <a:t> </a:t>
            </a:r>
            <a:r>
              <a:rPr lang="en-US" dirty="0" err="1"/>
              <a:t>tõenäoliselt</a:t>
            </a:r>
            <a:r>
              <a:rPr lang="en-US" dirty="0"/>
              <a:t> </a:t>
            </a:r>
            <a:r>
              <a:rPr lang="en-US" dirty="0" err="1"/>
              <a:t>seondub</a:t>
            </a:r>
            <a:r>
              <a:rPr lang="en-US" dirty="0"/>
              <a:t> see </a:t>
            </a:r>
            <a:r>
              <a:rPr lang="en-US" dirty="0" err="1"/>
              <a:t>rohkem</a:t>
            </a:r>
            <a:r>
              <a:rPr lang="en-US" dirty="0"/>
              <a:t> </a:t>
            </a:r>
            <a:r>
              <a:rPr lang="en-US" dirty="0" err="1"/>
              <a:t>riigikassa</a:t>
            </a:r>
            <a:r>
              <a:rPr lang="en-US" dirty="0"/>
              <a:t> </a:t>
            </a:r>
            <a:r>
              <a:rPr lang="en-US" dirty="0" err="1"/>
              <a:t>kui</a:t>
            </a:r>
            <a:r>
              <a:rPr lang="en-US" dirty="0"/>
              <a:t> </a:t>
            </a:r>
            <a:r>
              <a:rPr lang="en-US" dirty="0" err="1"/>
              <a:t>liiklusohutuse</a:t>
            </a:r>
            <a:r>
              <a:rPr lang="en-US" dirty="0"/>
              <a:t> </a:t>
            </a:r>
            <a:r>
              <a:rPr lang="en-US" dirty="0" err="1"/>
              <a:t>vajadustega</a:t>
            </a:r>
            <a:endParaRPr lang="en-US" dirty="0"/>
          </a:p>
          <a:p>
            <a:r>
              <a:rPr lang="en-US" dirty="0" err="1"/>
              <a:t>Asulavälisel</a:t>
            </a:r>
            <a:r>
              <a:rPr lang="en-US" dirty="0"/>
              <a:t> teel </a:t>
            </a:r>
            <a:r>
              <a:rPr lang="en-US" dirty="0" err="1"/>
              <a:t>loetakse</a:t>
            </a:r>
            <a:r>
              <a:rPr lang="en-US" dirty="0"/>
              <a:t> </a:t>
            </a:r>
            <a:r>
              <a:rPr lang="en-US" dirty="0" err="1"/>
              <a:t>vajalikuks</a:t>
            </a:r>
            <a:r>
              <a:rPr lang="en-US" dirty="0"/>
              <a:t> </a:t>
            </a:r>
            <a:r>
              <a:rPr lang="en-US" dirty="0" err="1"/>
              <a:t>pikivaheks</a:t>
            </a:r>
            <a:r>
              <a:rPr lang="en-US" dirty="0"/>
              <a:t> 3 </a:t>
            </a:r>
            <a:r>
              <a:rPr lang="en-US" dirty="0" err="1"/>
              <a:t>sekundit</a:t>
            </a:r>
            <a:endParaRPr lang="en-US" dirty="0"/>
          </a:p>
          <a:p>
            <a:pPr lvl="1"/>
            <a:r>
              <a:rPr lang="en-US" dirty="0" err="1"/>
              <a:t>Kirjanduse</a:t>
            </a:r>
            <a:r>
              <a:rPr lang="en-US" dirty="0"/>
              <a:t> </a:t>
            </a:r>
            <a:r>
              <a:rPr lang="en-US" dirty="0" err="1"/>
              <a:t>alusel</a:t>
            </a:r>
            <a:r>
              <a:rPr lang="en-US" dirty="0"/>
              <a:t> on </a:t>
            </a:r>
            <a:r>
              <a:rPr lang="en-US" dirty="0" err="1"/>
              <a:t>reeglina</a:t>
            </a:r>
            <a:r>
              <a:rPr lang="en-US" dirty="0"/>
              <a:t> </a:t>
            </a:r>
            <a:r>
              <a:rPr lang="en-US" dirty="0" err="1"/>
              <a:t>piisavaks</a:t>
            </a:r>
            <a:r>
              <a:rPr lang="en-US" dirty="0"/>
              <a:t> </a:t>
            </a:r>
            <a:r>
              <a:rPr lang="en-US" dirty="0" err="1"/>
              <a:t>loetud</a:t>
            </a:r>
            <a:r>
              <a:rPr lang="en-US" dirty="0"/>
              <a:t> 2 </a:t>
            </a:r>
            <a:r>
              <a:rPr lang="en-US" dirty="0" err="1"/>
              <a:t>sekundit</a:t>
            </a:r>
            <a:r>
              <a:rPr lang="en-US" dirty="0"/>
              <a:t> </a:t>
            </a:r>
            <a:r>
              <a:rPr lang="en-US" dirty="0" err="1"/>
              <a:t>nii</a:t>
            </a:r>
            <a:r>
              <a:rPr lang="en-US" dirty="0"/>
              <a:t> </a:t>
            </a:r>
            <a:r>
              <a:rPr lang="en-US" dirty="0" err="1"/>
              <a:t>asulas</a:t>
            </a:r>
            <a:r>
              <a:rPr lang="en-US" dirty="0"/>
              <a:t> </a:t>
            </a:r>
            <a:r>
              <a:rPr lang="en-US" dirty="0" err="1"/>
              <a:t>kui</a:t>
            </a:r>
            <a:r>
              <a:rPr lang="en-US" dirty="0"/>
              <a:t> </a:t>
            </a:r>
            <a:r>
              <a:rPr lang="en-US" dirty="0" err="1"/>
              <a:t>väljas</a:t>
            </a:r>
            <a:endParaRPr lang="en-US" dirty="0"/>
          </a:p>
          <a:p>
            <a:pPr lvl="1"/>
            <a:r>
              <a:rPr lang="en-US" dirty="0"/>
              <a:t>Seni </a:t>
            </a:r>
            <a:r>
              <a:rPr lang="en-US" dirty="0" err="1"/>
              <a:t>ei</a:t>
            </a:r>
            <a:r>
              <a:rPr lang="en-US" dirty="0"/>
              <a:t> ole </a:t>
            </a:r>
            <a:r>
              <a:rPr lang="en-US" dirty="0" err="1"/>
              <a:t>pikivahe</a:t>
            </a:r>
            <a:r>
              <a:rPr lang="en-US" dirty="0"/>
              <a:t> </a:t>
            </a:r>
            <a:r>
              <a:rPr lang="en-US" dirty="0" err="1"/>
              <a:t>kontrollimist</a:t>
            </a:r>
            <a:r>
              <a:rPr lang="en-US" dirty="0"/>
              <a:t> </a:t>
            </a:r>
            <a:r>
              <a:rPr lang="en-US" dirty="0" err="1"/>
              <a:t>väga</a:t>
            </a:r>
            <a:r>
              <a:rPr lang="en-US" dirty="0"/>
              <a:t> </a:t>
            </a:r>
            <a:r>
              <a:rPr lang="en-US" dirty="0" err="1"/>
              <a:t>märgata</a:t>
            </a:r>
            <a:r>
              <a:rPr lang="en-US" dirty="0"/>
              <a:t>, </a:t>
            </a:r>
            <a:r>
              <a:rPr lang="en-US" dirty="0" err="1"/>
              <a:t>seega</a:t>
            </a:r>
            <a:r>
              <a:rPr lang="en-US" dirty="0"/>
              <a:t> </a:t>
            </a:r>
            <a:r>
              <a:rPr lang="en-US" dirty="0" err="1"/>
              <a:t>ei</a:t>
            </a:r>
            <a:r>
              <a:rPr lang="en-US" dirty="0"/>
              <a:t> </a:t>
            </a:r>
            <a:r>
              <a:rPr lang="en-US" dirty="0" err="1"/>
              <a:t>järgita</a:t>
            </a:r>
            <a:r>
              <a:rPr lang="en-US" dirty="0"/>
              <a:t> 3 </a:t>
            </a:r>
            <a:r>
              <a:rPr lang="en-US" dirty="0" err="1"/>
              <a:t>sekundi</a:t>
            </a:r>
            <a:r>
              <a:rPr lang="en-US" dirty="0"/>
              <a:t> </a:t>
            </a:r>
            <a:r>
              <a:rPr lang="en-US" dirty="0" err="1"/>
              <a:t>reeglit</a:t>
            </a:r>
            <a:endParaRPr lang="en-US" dirty="0"/>
          </a:p>
          <a:p>
            <a:pPr lvl="1"/>
            <a:r>
              <a:rPr lang="en-US" dirty="0"/>
              <a:t>Kui </a:t>
            </a:r>
            <a:r>
              <a:rPr lang="en-US" dirty="0" err="1"/>
              <a:t>suund</a:t>
            </a:r>
            <a:r>
              <a:rPr lang="en-US" dirty="0"/>
              <a:t> sees, </a:t>
            </a:r>
            <a:r>
              <a:rPr lang="en-US" dirty="0" err="1"/>
              <a:t>tohib</a:t>
            </a:r>
            <a:r>
              <a:rPr lang="en-US" dirty="0"/>
              <a:t> </a:t>
            </a:r>
            <a:r>
              <a:rPr lang="en-US" dirty="0" err="1"/>
              <a:t>minna</a:t>
            </a:r>
            <a:r>
              <a:rPr lang="en-US" dirty="0"/>
              <a:t> </a:t>
            </a:r>
            <a:r>
              <a:rPr lang="en-US" dirty="0" err="1"/>
              <a:t>lähemale</a:t>
            </a:r>
            <a:r>
              <a:rPr lang="en-US" dirty="0"/>
              <a:t>, </a:t>
            </a:r>
            <a:r>
              <a:rPr lang="en-US" dirty="0" err="1"/>
              <a:t>kuid</a:t>
            </a:r>
            <a:r>
              <a:rPr lang="en-US" dirty="0"/>
              <a:t> </a:t>
            </a:r>
            <a:r>
              <a:rPr lang="en-US" dirty="0" err="1"/>
              <a:t>kui</a:t>
            </a:r>
            <a:r>
              <a:rPr lang="en-US" dirty="0"/>
              <a:t> </a:t>
            </a:r>
            <a:r>
              <a:rPr lang="en-US" dirty="0" err="1"/>
              <a:t>lähedale</a:t>
            </a:r>
            <a:r>
              <a:rPr lang="en-US" dirty="0"/>
              <a:t>?</a:t>
            </a:r>
          </a:p>
          <a:p>
            <a:r>
              <a:rPr lang="en-US" dirty="0" err="1"/>
              <a:t>Möödasõit</a:t>
            </a:r>
            <a:r>
              <a:rPr lang="en-US" dirty="0"/>
              <a:t> </a:t>
            </a:r>
            <a:r>
              <a:rPr lang="en-US" dirty="0" err="1"/>
              <a:t>tuleb</a:t>
            </a:r>
            <a:r>
              <a:rPr lang="en-US" dirty="0"/>
              <a:t> </a:t>
            </a:r>
            <a:r>
              <a:rPr lang="en-US" dirty="0" err="1"/>
              <a:t>lõpetada</a:t>
            </a:r>
            <a:r>
              <a:rPr lang="en-US" dirty="0"/>
              <a:t> </a:t>
            </a:r>
            <a:r>
              <a:rPr lang="en-US" dirty="0" err="1"/>
              <a:t>nii</a:t>
            </a:r>
            <a:r>
              <a:rPr lang="en-US" dirty="0"/>
              <a:t>, et </a:t>
            </a:r>
            <a:r>
              <a:rPr lang="en-US" dirty="0" err="1"/>
              <a:t>vastutulija</a:t>
            </a:r>
            <a:r>
              <a:rPr lang="en-US" dirty="0"/>
              <a:t> </a:t>
            </a:r>
            <a:r>
              <a:rPr lang="en-US" dirty="0" err="1"/>
              <a:t>ei</a:t>
            </a:r>
            <a:r>
              <a:rPr lang="en-US" dirty="0"/>
              <a:t> pea </a:t>
            </a:r>
            <a:r>
              <a:rPr lang="en-US" dirty="0" err="1"/>
              <a:t>muutma</a:t>
            </a:r>
            <a:r>
              <a:rPr lang="en-US" dirty="0"/>
              <a:t> </a:t>
            </a:r>
            <a:r>
              <a:rPr lang="en-US" dirty="0" err="1"/>
              <a:t>suunda</a:t>
            </a:r>
            <a:r>
              <a:rPr lang="en-US" dirty="0"/>
              <a:t> </a:t>
            </a:r>
            <a:r>
              <a:rPr lang="en-US" dirty="0" err="1"/>
              <a:t>ega</a:t>
            </a:r>
            <a:r>
              <a:rPr lang="en-US" dirty="0"/>
              <a:t> </a:t>
            </a:r>
            <a:r>
              <a:rPr lang="en-US" dirty="0" err="1"/>
              <a:t>kiirust</a:t>
            </a:r>
            <a:endParaRPr lang="en-US" dirty="0"/>
          </a:p>
          <a:p>
            <a:pPr lvl="1"/>
            <a:r>
              <a:rPr lang="en-US" dirty="0"/>
              <a:t>Kui see pole </a:t>
            </a:r>
            <a:r>
              <a:rPr lang="en-US" dirty="0" err="1"/>
              <a:t>võimalik</a:t>
            </a:r>
            <a:r>
              <a:rPr lang="en-US" dirty="0"/>
              <a:t>, </a:t>
            </a:r>
            <a:r>
              <a:rPr lang="en-US" dirty="0" err="1"/>
              <a:t>tuleb</a:t>
            </a:r>
            <a:r>
              <a:rPr lang="en-US" dirty="0"/>
              <a:t> </a:t>
            </a:r>
            <a:r>
              <a:rPr lang="en-US" dirty="0" err="1"/>
              <a:t>möödasõit</a:t>
            </a:r>
            <a:r>
              <a:rPr lang="en-US" dirty="0"/>
              <a:t> </a:t>
            </a:r>
            <a:r>
              <a:rPr lang="en-US" dirty="0" err="1"/>
              <a:t>katkestada</a:t>
            </a:r>
            <a:r>
              <a:rPr lang="en-US" dirty="0"/>
              <a:t>, </a:t>
            </a:r>
            <a:r>
              <a:rPr lang="en-US" dirty="0" err="1"/>
              <a:t>kuid</a:t>
            </a:r>
            <a:r>
              <a:rPr lang="en-US" dirty="0"/>
              <a:t> </a:t>
            </a:r>
            <a:r>
              <a:rPr lang="en-US" dirty="0" err="1"/>
              <a:t>siis</a:t>
            </a:r>
            <a:r>
              <a:rPr lang="en-US" dirty="0"/>
              <a:t> </a:t>
            </a:r>
            <a:r>
              <a:rPr lang="en-US" dirty="0" err="1"/>
              <a:t>ei</a:t>
            </a:r>
            <a:r>
              <a:rPr lang="en-US" dirty="0"/>
              <a:t> ole </a:t>
            </a:r>
            <a:r>
              <a:rPr lang="en-US" dirty="0" err="1"/>
              <a:t>tegemist</a:t>
            </a:r>
            <a:r>
              <a:rPr lang="en-US" dirty="0"/>
              <a:t> </a:t>
            </a:r>
            <a:r>
              <a:rPr lang="en-US" dirty="0" err="1"/>
              <a:t>ohutu</a:t>
            </a:r>
            <a:r>
              <a:rPr lang="en-US" dirty="0"/>
              <a:t> </a:t>
            </a:r>
            <a:r>
              <a:rPr lang="en-US" dirty="0" err="1"/>
              <a:t>möödasõidunähtavusega</a:t>
            </a:r>
            <a:endParaRPr lang="en-US" dirty="0"/>
          </a:p>
          <a:p>
            <a:pPr lvl="1"/>
            <a:r>
              <a:rPr lang="en-US" dirty="0" err="1"/>
              <a:t>Möödasõitjat</a:t>
            </a:r>
            <a:r>
              <a:rPr lang="en-US" dirty="0"/>
              <a:t> </a:t>
            </a:r>
            <a:r>
              <a:rPr lang="en-US" dirty="0" err="1"/>
              <a:t>ei</a:t>
            </a:r>
            <a:r>
              <a:rPr lang="en-US" dirty="0"/>
              <a:t> tohi </a:t>
            </a:r>
            <a:r>
              <a:rPr lang="en-US" dirty="0" err="1"/>
              <a:t>takistada</a:t>
            </a:r>
            <a:r>
              <a:rPr lang="en-US" dirty="0"/>
              <a:t> </a:t>
            </a:r>
            <a:r>
              <a:rPr lang="en-US" dirty="0" err="1"/>
              <a:t>oma</a:t>
            </a:r>
            <a:r>
              <a:rPr lang="en-US" dirty="0"/>
              <a:t> </a:t>
            </a:r>
            <a:r>
              <a:rPr lang="en-US" dirty="0" err="1"/>
              <a:t>sõidurajale</a:t>
            </a:r>
            <a:r>
              <a:rPr lang="en-US" dirty="0"/>
              <a:t> </a:t>
            </a:r>
            <a:r>
              <a:rPr lang="en-US" dirty="0" err="1"/>
              <a:t>tagasi</a:t>
            </a:r>
            <a:r>
              <a:rPr lang="en-US" dirty="0"/>
              <a:t> </a:t>
            </a:r>
            <a:r>
              <a:rPr lang="en-US" dirty="0" err="1"/>
              <a:t>pöördumast</a:t>
            </a:r>
            <a:r>
              <a:rPr lang="en-US" dirty="0"/>
              <a:t>, </a:t>
            </a:r>
            <a:r>
              <a:rPr lang="en-US" dirty="0" err="1"/>
              <a:t>kui</a:t>
            </a:r>
            <a:r>
              <a:rPr lang="en-US" dirty="0"/>
              <a:t> </a:t>
            </a:r>
            <a:r>
              <a:rPr lang="en-US" dirty="0" err="1"/>
              <a:t>möödasõitja</a:t>
            </a:r>
            <a:r>
              <a:rPr lang="en-US" dirty="0"/>
              <a:t> on </a:t>
            </a:r>
            <a:r>
              <a:rPr lang="en-US" dirty="0" err="1"/>
              <a:t>jõudnud</a:t>
            </a:r>
            <a:r>
              <a:rPr lang="en-US" dirty="0"/>
              <a:t> </a:t>
            </a:r>
            <a:r>
              <a:rPr lang="en-US" dirty="0" err="1"/>
              <a:t>ettepoole</a:t>
            </a:r>
            <a:r>
              <a:rPr lang="en-US" dirty="0"/>
              <a:t> </a:t>
            </a:r>
            <a:r>
              <a:rPr lang="en-US" dirty="0" err="1"/>
              <a:t>möödasõidetavast</a:t>
            </a:r>
            <a:r>
              <a:rPr lang="en-US" dirty="0"/>
              <a:t> – </a:t>
            </a:r>
            <a:r>
              <a:rPr lang="en-US" dirty="0" err="1"/>
              <a:t>kuni</a:t>
            </a:r>
            <a:r>
              <a:rPr lang="en-US" dirty="0"/>
              <a:t> </a:t>
            </a:r>
            <a:r>
              <a:rPr lang="en-US" dirty="0" err="1"/>
              <a:t>möödasõitja</a:t>
            </a:r>
            <a:r>
              <a:rPr lang="en-US" dirty="0"/>
              <a:t> pole </a:t>
            </a:r>
            <a:r>
              <a:rPr lang="en-US" dirty="0" err="1"/>
              <a:t>möödunud</a:t>
            </a:r>
            <a:r>
              <a:rPr lang="en-US" dirty="0"/>
              <a:t> </a:t>
            </a:r>
            <a:r>
              <a:rPr lang="en-US" dirty="0" err="1"/>
              <a:t>möödasõidetavast</a:t>
            </a:r>
            <a:r>
              <a:rPr lang="en-US" dirty="0"/>
              <a:t>, </a:t>
            </a:r>
            <a:r>
              <a:rPr lang="en-US" dirty="0" err="1"/>
              <a:t>saab</a:t>
            </a:r>
            <a:r>
              <a:rPr lang="en-US" dirty="0"/>
              <a:t> </a:t>
            </a:r>
            <a:r>
              <a:rPr lang="en-US" dirty="0" err="1"/>
              <a:t>möödasõidu</a:t>
            </a:r>
            <a:r>
              <a:rPr lang="en-US" dirty="0"/>
              <a:t> </a:t>
            </a:r>
            <a:r>
              <a:rPr lang="en-US" dirty="0" err="1"/>
              <a:t>katkestada</a:t>
            </a:r>
            <a:endParaRPr lang="en-US" dirty="0"/>
          </a:p>
        </p:txBody>
      </p:sp>
    </p:spTree>
    <p:extLst>
      <p:ext uri="{BB962C8B-B14F-4D97-AF65-F5344CB8AC3E}">
        <p14:creationId xmlns:p14="http://schemas.microsoft.com/office/powerpoint/2010/main" val="4069751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22CC-D852-091C-3FCD-85A18AB84DE7}"/>
              </a:ext>
            </a:extLst>
          </p:cNvPr>
          <p:cNvSpPr>
            <a:spLocks noGrp="1"/>
          </p:cNvSpPr>
          <p:nvPr>
            <p:ph type="title"/>
          </p:nvPr>
        </p:nvSpPr>
        <p:spPr/>
        <p:txBody>
          <a:bodyPr/>
          <a:lstStyle/>
          <a:p>
            <a:r>
              <a:rPr lang="en-US" dirty="0" err="1">
                <a:highlight>
                  <a:srgbClr val="00FFFF"/>
                </a:highlight>
              </a:rPr>
              <a:t>Normid</a:t>
            </a:r>
            <a:r>
              <a:rPr lang="en-US" dirty="0"/>
              <a:t> - </a:t>
            </a:r>
            <a:r>
              <a:rPr lang="en-US" dirty="0" err="1"/>
              <a:t>teenindustase</a:t>
            </a:r>
            <a:endParaRPr lang="en-US" dirty="0"/>
          </a:p>
        </p:txBody>
      </p:sp>
      <p:sp>
        <p:nvSpPr>
          <p:cNvPr id="3" name="Content Placeholder 2">
            <a:extLst>
              <a:ext uri="{FF2B5EF4-FFF2-40B4-BE49-F238E27FC236}">
                <a16:creationId xmlns:a16="http://schemas.microsoft.com/office/drawing/2014/main" id="{A0FB9F5A-AE10-3B4A-FE0C-B37507C6AC16}"/>
              </a:ext>
            </a:extLst>
          </p:cNvPr>
          <p:cNvSpPr>
            <a:spLocks noGrp="1"/>
          </p:cNvSpPr>
          <p:nvPr>
            <p:ph idx="1"/>
          </p:nvPr>
        </p:nvSpPr>
        <p:spPr>
          <a:xfrm>
            <a:off x="165847" y="3389151"/>
            <a:ext cx="11806518" cy="3141677"/>
          </a:xfrm>
        </p:spPr>
        <p:txBody>
          <a:bodyPr>
            <a:normAutofit fontScale="77500" lnSpcReduction="20000"/>
          </a:bodyPr>
          <a:lstStyle/>
          <a:p>
            <a:r>
              <a:rPr lang="en-US" dirty="0">
                <a:highlight>
                  <a:srgbClr val="FFFF00"/>
                </a:highlight>
              </a:rPr>
              <a:t>MTM M106 (2015-2023) - TPN</a:t>
            </a:r>
          </a:p>
          <a:p>
            <a:pPr lvl="1"/>
            <a:r>
              <a:rPr lang="en-US" dirty="0" err="1"/>
              <a:t>Teenindustase</a:t>
            </a:r>
            <a:r>
              <a:rPr lang="en-US" dirty="0"/>
              <a:t> = </a:t>
            </a:r>
            <a:r>
              <a:rPr lang="en-US" dirty="0" err="1"/>
              <a:t>kindlatele</a:t>
            </a:r>
            <a:r>
              <a:rPr lang="en-US" dirty="0"/>
              <a:t> </a:t>
            </a:r>
            <a:r>
              <a:rPr lang="en-US" dirty="0" err="1"/>
              <a:t>kriteeriumitele</a:t>
            </a:r>
            <a:r>
              <a:rPr lang="en-US" dirty="0"/>
              <a:t> </a:t>
            </a:r>
            <a:r>
              <a:rPr lang="en-US" dirty="0" err="1"/>
              <a:t>tuginev</a:t>
            </a:r>
            <a:r>
              <a:rPr lang="en-US" dirty="0"/>
              <a:t> </a:t>
            </a:r>
            <a:r>
              <a:rPr lang="en-US" dirty="0" err="1"/>
              <a:t>sõidu</a:t>
            </a:r>
            <a:r>
              <a:rPr lang="en-US" dirty="0"/>
              <a:t>- ja </a:t>
            </a:r>
            <a:r>
              <a:rPr lang="en-US" dirty="0" err="1"/>
              <a:t>liiklusolude</a:t>
            </a:r>
            <a:r>
              <a:rPr lang="en-US" dirty="0"/>
              <a:t> </a:t>
            </a:r>
            <a:r>
              <a:rPr lang="en-US" dirty="0" err="1"/>
              <a:t>hinnang</a:t>
            </a:r>
            <a:r>
              <a:rPr lang="en-US" dirty="0"/>
              <a:t>, mis </a:t>
            </a:r>
            <a:r>
              <a:rPr lang="en-US" dirty="0" err="1"/>
              <a:t>väljendab</a:t>
            </a:r>
            <a:r>
              <a:rPr lang="en-US" dirty="0"/>
              <a:t> tee </a:t>
            </a:r>
            <a:r>
              <a:rPr lang="en-US" dirty="0" err="1"/>
              <a:t>kasutaja</a:t>
            </a:r>
            <a:r>
              <a:rPr lang="en-US" dirty="0"/>
              <a:t> </a:t>
            </a:r>
            <a:r>
              <a:rPr lang="en-US" dirty="0" err="1"/>
              <a:t>liikumismugavust</a:t>
            </a:r>
            <a:r>
              <a:rPr lang="en-US" dirty="0"/>
              <a:t> ja –</a:t>
            </a:r>
            <a:r>
              <a:rPr lang="en-US" dirty="0" err="1"/>
              <a:t>tingimusi</a:t>
            </a:r>
            <a:r>
              <a:rPr lang="en-US" dirty="0"/>
              <a:t>. </a:t>
            </a:r>
            <a:r>
              <a:rPr lang="en-US" dirty="0" err="1"/>
              <a:t>Väljendub</a:t>
            </a:r>
            <a:r>
              <a:rPr lang="en-US" dirty="0"/>
              <a:t> </a:t>
            </a:r>
            <a:r>
              <a:rPr lang="en-US" dirty="0" err="1"/>
              <a:t>tasemetena</a:t>
            </a:r>
            <a:r>
              <a:rPr lang="en-US" dirty="0"/>
              <a:t> A, B, C, D, E, F</a:t>
            </a:r>
          </a:p>
          <a:p>
            <a:pPr marL="457200" lvl="1" indent="0">
              <a:buNone/>
            </a:pPr>
            <a:r>
              <a:rPr lang="en-US" dirty="0"/>
              <a:t>1.4. </a:t>
            </a:r>
            <a:r>
              <a:rPr lang="en-US" dirty="0" err="1"/>
              <a:t>Läbilaskvus</a:t>
            </a:r>
            <a:r>
              <a:rPr lang="en-US" dirty="0"/>
              <a:t> ja </a:t>
            </a:r>
            <a:r>
              <a:rPr lang="en-US" dirty="0" err="1"/>
              <a:t>teenindustase</a:t>
            </a:r>
            <a:r>
              <a:rPr lang="en-US" dirty="0"/>
              <a:t> </a:t>
            </a:r>
          </a:p>
          <a:p>
            <a:pPr marL="914400" lvl="1" indent="-457200">
              <a:buAutoNum type="arabicParenBoth"/>
            </a:pPr>
            <a:r>
              <a:rPr lang="en-US" dirty="0" err="1"/>
              <a:t>Projektlahendus</a:t>
            </a:r>
            <a:r>
              <a:rPr lang="en-US" dirty="0"/>
              <a:t> </a:t>
            </a:r>
            <a:r>
              <a:rPr lang="en-US" dirty="0" err="1"/>
              <a:t>peab</a:t>
            </a:r>
            <a:r>
              <a:rPr lang="en-US" dirty="0"/>
              <a:t> </a:t>
            </a:r>
            <a:r>
              <a:rPr lang="en-US" dirty="0" err="1"/>
              <a:t>tagama</a:t>
            </a:r>
            <a:r>
              <a:rPr lang="en-US" dirty="0"/>
              <a:t> </a:t>
            </a:r>
            <a:r>
              <a:rPr lang="en-US" dirty="0" err="1"/>
              <a:t>arvestusperioodi</a:t>
            </a:r>
            <a:r>
              <a:rPr lang="en-US" dirty="0"/>
              <a:t> </a:t>
            </a:r>
            <a:r>
              <a:rPr lang="en-US" dirty="0" err="1"/>
              <a:t>lõpuks</a:t>
            </a:r>
            <a:r>
              <a:rPr lang="en-US" dirty="0"/>
              <a:t> </a:t>
            </a:r>
            <a:r>
              <a:rPr lang="en-US" dirty="0" err="1"/>
              <a:t>eeldatud</a:t>
            </a:r>
            <a:r>
              <a:rPr lang="en-US" dirty="0"/>
              <a:t> </a:t>
            </a:r>
            <a:r>
              <a:rPr lang="en-US" dirty="0" err="1"/>
              <a:t>liiklussageduse</a:t>
            </a:r>
            <a:r>
              <a:rPr lang="en-US" dirty="0"/>
              <a:t> </a:t>
            </a:r>
            <a:r>
              <a:rPr lang="en-US" dirty="0" err="1"/>
              <a:t>läbilaskvuse</a:t>
            </a:r>
            <a:r>
              <a:rPr lang="en-US" dirty="0"/>
              <a:t> </a:t>
            </a:r>
            <a:r>
              <a:rPr lang="en-US" dirty="0" err="1"/>
              <a:t>maantee</a:t>
            </a:r>
            <a:r>
              <a:rPr lang="en-US" dirty="0"/>
              <a:t> </a:t>
            </a:r>
            <a:r>
              <a:rPr lang="en-US" dirty="0" err="1"/>
              <a:t>kõigil</a:t>
            </a:r>
            <a:r>
              <a:rPr lang="en-US" dirty="0"/>
              <a:t> </a:t>
            </a:r>
            <a:r>
              <a:rPr lang="en-US" dirty="0" err="1"/>
              <a:t>elementidel</a:t>
            </a:r>
            <a:r>
              <a:rPr lang="en-US" dirty="0"/>
              <a:t> tee </a:t>
            </a:r>
            <a:r>
              <a:rPr lang="en-US" dirty="0" err="1"/>
              <a:t>omaniku</a:t>
            </a:r>
            <a:r>
              <a:rPr lang="en-US" dirty="0"/>
              <a:t> </a:t>
            </a:r>
            <a:r>
              <a:rPr lang="en-US" dirty="0" err="1"/>
              <a:t>poolt</a:t>
            </a:r>
            <a:r>
              <a:rPr lang="en-US" dirty="0"/>
              <a:t> </a:t>
            </a:r>
            <a:r>
              <a:rPr lang="en-US" dirty="0" err="1"/>
              <a:t>etteantud</a:t>
            </a:r>
            <a:r>
              <a:rPr lang="en-US" dirty="0"/>
              <a:t> </a:t>
            </a:r>
            <a:r>
              <a:rPr lang="en-US" dirty="0" err="1"/>
              <a:t>teenindustasemega</a:t>
            </a:r>
            <a:r>
              <a:rPr lang="en-US" dirty="0"/>
              <a:t>. </a:t>
            </a:r>
          </a:p>
          <a:p>
            <a:r>
              <a:rPr lang="en-US" dirty="0">
                <a:highlight>
                  <a:srgbClr val="FFFF00"/>
                </a:highlight>
              </a:rPr>
              <a:t>EVS 843:2016 </a:t>
            </a:r>
            <a:r>
              <a:rPr lang="en-US" dirty="0"/>
              <a:t>- </a:t>
            </a:r>
            <a:r>
              <a:rPr lang="en-US" dirty="0" err="1"/>
              <a:t>Reeglina</a:t>
            </a:r>
            <a:r>
              <a:rPr lang="en-US" dirty="0"/>
              <a:t> </a:t>
            </a:r>
            <a:r>
              <a:rPr lang="en-US" dirty="0" err="1"/>
              <a:t>tuleb</a:t>
            </a:r>
            <a:r>
              <a:rPr lang="en-US" dirty="0"/>
              <a:t> </a:t>
            </a:r>
            <a:r>
              <a:rPr lang="en-US" dirty="0" err="1"/>
              <a:t>soovitud</a:t>
            </a:r>
            <a:r>
              <a:rPr lang="en-US" dirty="0"/>
              <a:t> </a:t>
            </a:r>
            <a:r>
              <a:rPr lang="en-US" dirty="0" err="1"/>
              <a:t>teenindustase</a:t>
            </a:r>
            <a:r>
              <a:rPr lang="en-US" dirty="0"/>
              <a:t> </a:t>
            </a:r>
            <a:r>
              <a:rPr lang="en-US" dirty="0" err="1"/>
              <a:t>tagada</a:t>
            </a:r>
            <a:r>
              <a:rPr lang="en-US" dirty="0"/>
              <a:t> 200-ndal </a:t>
            </a:r>
            <a:r>
              <a:rPr lang="en-US" dirty="0" err="1"/>
              <a:t>tipptunnil</a:t>
            </a:r>
            <a:r>
              <a:rPr lang="en-US" dirty="0"/>
              <a:t>, 30-ndal </a:t>
            </a:r>
            <a:r>
              <a:rPr lang="en-US" dirty="0" err="1"/>
              <a:t>tipptunnil</a:t>
            </a:r>
            <a:r>
              <a:rPr lang="en-US" dirty="0"/>
              <a:t> </a:t>
            </a:r>
            <a:r>
              <a:rPr lang="en-US" dirty="0" err="1"/>
              <a:t>ei</a:t>
            </a:r>
            <a:r>
              <a:rPr lang="en-US" dirty="0"/>
              <a:t> tohi </a:t>
            </a:r>
            <a:r>
              <a:rPr lang="en-US" dirty="0" err="1"/>
              <a:t>läbilaskvuse</a:t>
            </a:r>
            <a:r>
              <a:rPr lang="en-US" dirty="0"/>
              <a:t> </a:t>
            </a:r>
            <a:r>
              <a:rPr lang="en-US" dirty="0" err="1"/>
              <a:t>kasutustase</a:t>
            </a:r>
            <a:r>
              <a:rPr lang="en-US" dirty="0"/>
              <a:t> olla </a:t>
            </a:r>
            <a:r>
              <a:rPr lang="en-US" dirty="0" err="1"/>
              <a:t>suurem</a:t>
            </a:r>
            <a:r>
              <a:rPr lang="en-US" dirty="0"/>
              <a:t> </a:t>
            </a:r>
            <a:r>
              <a:rPr lang="en-US" dirty="0" err="1"/>
              <a:t>kui</a:t>
            </a:r>
            <a:r>
              <a:rPr lang="en-US" dirty="0"/>
              <a:t> 1 (tase </a:t>
            </a:r>
            <a:r>
              <a:rPr lang="en-US" dirty="0" err="1"/>
              <a:t>ei</a:t>
            </a:r>
            <a:r>
              <a:rPr lang="en-US" dirty="0"/>
              <a:t> tohi olla F)</a:t>
            </a:r>
          </a:p>
          <a:p>
            <a:pPr lvl="1"/>
            <a:r>
              <a:rPr lang="en-US" dirty="0"/>
              <a:t>EVS 843:2016 – </a:t>
            </a:r>
            <a:r>
              <a:rPr lang="en-US" dirty="0" err="1"/>
              <a:t>erandlik</a:t>
            </a:r>
            <a:r>
              <a:rPr lang="en-US" dirty="0"/>
              <a:t> = </a:t>
            </a:r>
            <a:r>
              <a:rPr lang="en-US" dirty="0" err="1"/>
              <a:t>keskmine</a:t>
            </a:r>
            <a:r>
              <a:rPr lang="en-US" dirty="0"/>
              <a:t> </a:t>
            </a:r>
            <a:r>
              <a:rPr lang="en-US" dirty="0" err="1"/>
              <a:t>sõidukiirus</a:t>
            </a:r>
            <a:r>
              <a:rPr lang="en-US" dirty="0"/>
              <a:t> </a:t>
            </a:r>
            <a:r>
              <a:rPr lang="en-US" dirty="0" err="1"/>
              <a:t>lubatust</a:t>
            </a:r>
            <a:r>
              <a:rPr lang="en-US" dirty="0"/>
              <a:t> </a:t>
            </a:r>
            <a:r>
              <a:rPr lang="en-US" dirty="0" err="1"/>
              <a:t>kuni</a:t>
            </a:r>
            <a:r>
              <a:rPr lang="en-US" dirty="0"/>
              <a:t> 30 km/h </a:t>
            </a:r>
            <a:r>
              <a:rPr lang="en-US" dirty="0" err="1"/>
              <a:t>madalam</a:t>
            </a:r>
            <a:endParaRPr lang="en-US" dirty="0"/>
          </a:p>
          <a:p>
            <a:r>
              <a:rPr lang="en-US" dirty="0">
                <a:highlight>
                  <a:srgbClr val="00FF00"/>
                </a:highlight>
              </a:rPr>
              <a:t>JÄRELDUS: KA MÖÖDASÕIDUVÕIMALUS </a:t>
            </a:r>
            <a:r>
              <a:rPr lang="en-US" dirty="0" err="1">
                <a:highlight>
                  <a:srgbClr val="00FF00"/>
                </a:highlight>
              </a:rPr>
              <a:t>aeglasemast</a:t>
            </a:r>
            <a:r>
              <a:rPr lang="en-US" dirty="0">
                <a:highlight>
                  <a:srgbClr val="00FF00"/>
                </a:highlight>
              </a:rPr>
              <a:t> TULEKS TAGADA 200-NDAL TIPPTUNNIL</a:t>
            </a:r>
          </a:p>
        </p:txBody>
      </p:sp>
      <p:pic>
        <p:nvPicPr>
          <p:cNvPr id="5" name="Picture 4" descr="The text is a snippet of Finnish text discussing a project's implementation and evaluation process.&#10;&#10;AI-generated content may be incorrect.">
            <a:extLst>
              <a:ext uri="{FF2B5EF4-FFF2-40B4-BE49-F238E27FC236}">
                <a16:creationId xmlns:a16="http://schemas.microsoft.com/office/drawing/2014/main" id="{13CBFE10-D2C0-B427-2545-A47D5E047235}"/>
              </a:ext>
            </a:extLst>
          </p:cNvPr>
          <p:cNvPicPr>
            <a:picLocks noChangeAspect="1"/>
          </p:cNvPicPr>
          <p:nvPr/>
        </p:nvPicPr>
        <p:blipFill>
          <a:blip r:embed="rId3"/>
          <a:stretch>
            <a:fillRect/>
          </a:stretch>
        </p:blipFill>
        <p:spPr>
          <a:xfrm>
            <a:off x="804634" y="2082593"/>
            <a:ext cx="8602275" cy="1162212"/>
          </a:xfrm>
          <a:prstGeom prst="rect">
            <a:avLst/>
          </a:prstGeom>
        </p:spPr>
      </p:pic>
      <p:sp>
        <p:nvSpPr>
          <p:cNvPr id="6" name="TextBox 5">
            <a:extLst>
              <a:ext uri="{FF2B5EF4-FFF2-40B4-BE49-F238E27FC236}">
                <a16:creationId xmlns:a16="http://schemas.microsoft.com/office/drawing/2014/main" id="{E41FEE96-3B69-A9B2-09E3-AD3693AE68EE}"/>
              </a:ext>
            </a:extLst>
          </p:cNvPr>
          <p:cNvSpPr txBox="1"/>
          <p:nvPr/>
        </p:nvSpPr>
        <p:spPr>
          <a:xfrm>
            <a:off x="574645" y="1634925"/>
            <a:ext cx="5776261" cy="400110"/>
          </a:xfrm>
          <a:prstGeom prst="rect">
            <a:avLst/>
          </a:prstGeom>
          <a:noFill/>
        </p:spPr>
        <p:txBody>
          <a:bodyPr wrap="none" rtlCol="0">
            <a:spAutoFit/>
          </a:bodyPr>
          <a:lstStyle/>
          <a:p>
            <a:pPr marL="285750" indent="-285750">
              <a:buFont typeface="Arial" panose="020B0604020202020204" pitchFamily="34" charset="0"/>
              <a:buChar char="•"/>
            </a:pPr>
            <a:r>
              <a:rPr lang="en-US" sz="2000" dirty="0">
                <a:highlight>
                  <a:srgbClr val="FFFF00"/>
                </a:highlight>
              </a:rPr>
              <a:t>Klim M71 (2023) – TPN (tee </a:t>
            </a:r>
            <a:r>
              <a:rPr lang="en-US" sz="2000" dirty="0" err="1">
                <a:highlight>
                  <a:srgbClr val="FFFF00"/>
                </a:highlight>
              </a:rPr>
              <a:t>projekteerimisnorm</a:t>
            </a:r>
            <a:r>
              <a:rPr lang="en-US" sz="2000" dirty="0">
                <a:highlight>
                  <a:srgbClr val="FFFF00"/>
                </a:highlight>
              </a:rPr>
              <a:t>):</a:t>
            </a:r>
          </a:p>
        </p:txBody>
      </p:sp>
      <p:pic>
        <p:nvPicPr>
          <p:cNvPr id="8" name="Picture 7" descr="The table displays different traffic flow parameters, including vehicle speeds and traffic flow rates, categorized into various ranges and adjusted for road types.&#10;&#10;AI-generated content may be incorrect.">
            <a:extLst>
              <a:ext uri="{FF2B5EF4-FFF2-40B4-BE49-F238E27FC236}">
                <a16:creationId xmlns:a16="http://schemas.microsoft.com/office/drawing/2014/main" id="{7021C648-778A-9683-3C89-FAD5F2405854}"/>
              </a:ext>
            </a:extLst>
          </p:cNvPr>
          <p:cNvPicPr>
            <a:picLocks noChangeAspect="1"/>
          </p:cNvPicPr>
          <p:nvPr/>
        </p:nvPicPr>
        <p:blipFill>
          <a:blip r:embed="rId4"/>
          <a:stretch>
            <a:fillRect/>
          </a:stretch>
        </p:blipFill>
        <p:spPr>
          <a:xfrm>
            <a:off x="8955247" y="51556"/>
            <a:ext cx="3183957" cy="2333011"/>
          </a:xfrm>
          <a:prstGeom prst="rect">
            <a:avLst/>
          </a:prstGeom>
        </p:spPr>
      </p:pic>
    </p:spTree>
    <p:extLst>
      <p:ext uri="{BB962C8B-B14F-4D97-AF65-F5344CB8AC3E}">
        <p14:creationId xmlns:p14="http://schemas.microsoft.com/office/powerpoint/2010/main" val="3680693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4D7E1-96D6-4A34-D3AE-E733DCBB947E}"/>
              </a:ext>
            </a:extLst>
          </p:cNvPr>
          <p:cNvSpPr>
            <a:spLocks noGrp="1"/>
          </p:cNvSpPr>
          <p:nvPr>
            <p:ph type="title"/>
          </p:nvPr>
        </p:nvSpPr>
        <p:spPr/>
        <p:txBody>
          <a:bodyPr/>
          <a:lstStyle/>
          <a:p>
            <a:r>
              <a:rPr lang="en-US" dirty="0" err="1"/>
              <a:t>Teenindustaseme</a:t>
            </a:r>
            <a:r>
              <a:rPr lang="en-US" dirty="0"/>
              <a:t> sisu </a:t>
            </a:r>
            <a:r>
              <a:rPr lang="en-US" sz="2800" dirty="0"/>
              <a:t>(MKM </a:t>
            </a:r>
            <a:r>
              <a:rPr lang="en-US" sz="2800" dirty="0">
                <a:hlinkClick r:id="rId2"/>
              </a:rPr>
              <a:t>m55@1999</a:t>
            </a:r>
            <a:r>
              <a:rPr lang="en-US" sz="2800" dirty="0"/>
              <a:t> – HCM 85 </a:t>
            </a:r>
            <a:r>
              <a:rPr lang="en-US" sz="2800" dirty="0" err="1"/>
              <a:t>alusel</a:t>
            </a:r>
            <a:r>
              <a:rPr lang="en-US" sz="2800" dirty="0"/>
              <a:t>)</a:t>
            </a:r>
            <a:endParaRPr lang="en-US" dirty="0"/>
          </a:p>
        </p:txBody>
      </p:sp>
      <p:sp>
        <p:nvSpPr>
          <p:cNvPr id="3" name="Content Placeholder 2">
            <a:extLst>
              <a:ext uri="{FF2B5EF4-FFF2-40B4-BE49-F238E27FC236}">
                <a16:creationId xmlns:a16="http://schemas.microsoft.com/office/drawing/2014/main" id="{2AFE4FE2-7BEF-FD21-2235-2C4F8062A589}"/>
              </a:ext>
            </a:extLst>
          </p:cNvPr>
          <p:cNvSpPr>
            <a:spLocks noGrp="1"/>
          </p:cNvSpPr>
          <p:nvPr>
            <p:ph idx="1"/>
          </p:nvPr>
        </p:nvSpPr>
        <p:spPr/>
        <p:txBody>
          <a:bodyPr/>
          <a:lstStyle/>
          <a:p>
            <a:r>
              <a:rPr lang="en-US" dirty="0" err="1"/>
              <a:t>Projektkiirus</a:t>
            </a:r>
            <a:r>
              <a:rPr lang="en-US" dirty="0"/>
              <a:t> on </a:t>
            </a:r>
            <a:r>
              <a:rPr lang="en-US" dirty="0" err="1"/>
              <a:t>reeglina</a:t>
            </a:r>
            <a:r>
              <a:rPr lang="en-US" dirty="0"/>
              <a:t> </a:t>
            </a:r>
            <a:r>
              <a:rPr lang="en-US" dirty="0" err="1"/>
              <a:t>lubatu</a:t>
            </a:r>
            <a:r>
              <a:rPr lang="en-US" dirty="0"/>
              <a:t> + 10 km/h</a:t>
            </a:r>
          </a:p>
        </p:txBody>
      </p:sp>
      <p:pic>
        <p:nvPicPr>
          <p:cNvPr id="5" name="Picture 4" descr="The image depicts a graph showing the relationship between various values of speed (Vp) in km/h and corresponding distances traveled (Nr, sa/h) for different scenarios.&#10;&#10;AI-generated content may be incorrect.">
            <a:extLst>
              <a:ext uri="{FF2B5EF4-FFF2-40B4-BE49-F238E27FC236}">
                <a16:creationId xmlns:a16="http://schemas.microsoft.com/office/drawing/2014/main" id="{6E8DBCC3-205D-CE43-5FF9-B48492FA58A5}"/>
              </a:ext>
            </a:extLst>
          </p:cNvPr>
          <p:cNvPicPr>
            <a:picLocks noChangeAspect="1"/>
          </p:cNvPicPr>
          <p:nvPr/>
        </p:nvPicPr>
        <p:blipFill>
          <a:blip r:embed="rId3"/>
          <a:stretch>
            <a:fillRect/>
          </a:stretch>
        </p:blipFill>
        <p:spPr>
          <a:xfrm>
            <a:off x="327064" y="3207553"/>
            <a:ext cx="3704023" cy="3548609"/>
          </a:xfrm>
          <a:prstGeom prst="rect">
            <a:avLst/>
          </a:prstGeom>
        </p:spPr>
      </p:pic>
      <p:pic>
        <p:nvPicPr>
          <p:cNvPr id="7" name="Picture 6" descr="The diagram illustrates the relationship between the average speed (km/h) and the number of accidents per year (sa/h) for different vehicle speed categories (A to E).&#10;&#10;AI-generated content may be incorrect.">
            <a:extLst>
              <a:ext uri="{FF2B5EF4-FFF2-40B4-BE49-F238E27FC236}">
                <a16:creationId xmlns:a16="http://schemas.microsoft.com/office/drawing/2014/main" id="{ACB00D4F-0166-25A6-AA8D-D4E40C8CFB79}"/>
              </a:ext>
            </a:extLst>
          </p:cNvPr>
          <p:cNvPicPr>
            <a:picLocks noChangeAspect="1"/>
          </p:cNvPicPr>
          <p:nvPr/>
        </p:nvPicPr>
        <p:blipFill>
          <a:blip r:embed="rId4"/>
          <a:stretch>
            <a:fillRect/>
          </a:stretch>
        </p:blipFill>
        <p:spPr>
          <a:xfrm>
            <a:off x="4179704" y="3264794"/>
            <a:ext cx="3592129" cy="3491368"/>
          </a:xfrm>
          <a:prstGeom prst="rect">
            <a:avLst/>
          </a:prstGeom>
        </p:spPr>
      </p:pic>
      <p:pic>
        <p:nvPicPr>
          <p:cNvPr id="9" name="Picture 8" descr="The document is a table that categorizes different driving scenarios based on speed, braking, and other parameters, with color-coded labels from A to F, detailing various thresholds and conditions for vehicle stopping distances and control.&#10;&#10;AI-generated content may be incorrect.">
            <a:extLst>
              <a:ext uri="{FF2B5EF4-FFF2-40B4-BE49-F238E27FC236}">
                <a16:creationId xmlns:a16="http://schemas.microsoft.com/office/drawing/2014/main" id="{0CA8D4F2-2488-8136-B7AF-9E28CE7311C9}"/>
              </a:ext>
            </a:extLst>
          </p:cNvPr>
          <p:cNvPicPr>
            <a:picLocks noChangeAspect="1"/>
          </p:cNvPicPr>
          <p:nvPr/>
        </p:nvPicPr>
        <p:blipFill>
          <a:blip r:embed="rId5"/>
          <a:stretch>
            <a:fillRect/>
          </a:stretch>
        </p:blipFill>
        <p:spPr>
          <a:xfrm>
            <a:off x="7761164" y="3020096"/>
            <a:ext cx="4430836" cy="3644720"/>
          </a:xfrm>
          <a:prstGeom prst="rect">
            <a:avLst/>
          </a:prstGeom>
        </p:spPr>
      </p:pic>
    </p:spTree>
    <p:extLst>
      <p:ext uri="{BB962C8B-B14F-4D97-AF65-F5344CB8AC3E}">
        <p14:creationId xmlns:p14="http://schemas.microsoft.com/office/powerpoint/2010/main" val="1281631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DAD8-2839-18E9-5E56-97A16B17E716}"/>
              </a:ext>
            </a:extLst>
          </p:cNvPr>
          <p:cNvSpPr>
            <a:spLocks noGrp="1"/>
          </p:cNvSpPr>
          <p:nvPr>
            <p:ph type="title"/>
          </p:nvPr>
        </p:nvSpPr>
        <p:spPr/>
        <p:txBody>
          <a:bodyPr/>
          <a:lstStyle/>
          <a:p>
            <a:r>
              <a:rPr lang="en-US" dirty="0" err="1"/>
              <a:t>Teenindustaseme</a:t>
            </a:r>
            <a:r>
              <a:rPr lang="en-US" dirty="0"/>
              <a:t> </a:t>
            </a:r>
            <a:r>
              <a:rPr lang="en-US" dirty="0" err="1"/>
              <a:t>kirjeldus</a:t>
            </a:r>
            <a:r>
              <a:rPr lang="en-US" dirty="0"/>
              <a:t> (EVS 843:2016)</a:t>
            </a:r>
          </a:p>
        </p:txBody>
      </p:sp>
      <p:sp>
        <p:nvSpPr>
          <p:cNvPr id="3" name="Content Placeholder 2">
            <a:extLst>
              <a:ext uri="{FF2B5EF4-FFF2-40B4-BE49-F238E27FC236}">
                <a16:creationId xmlns:a16="http://schemas.microsoft.com/office/drawing/2014/main" id="{12CE261E-D79A-90AC-655F-32CA8F33DB82}"/>
              </a:ext>
            </a:extLst>
          </p:cNvPr>
          <p:cNvSpPr>
            <a:spLocks noGrp="1"/>
          </p:cNvSpPr>
          <p:nvPr>
            <p:ph idx="1"/>
          </p:nvPr>
        </p:nvSpPr>
        <p:spPr>
          <a:xfrm>
            <a:off x="383822" y="1825624"/>
            <a:ext cx="11475156" cy="4535665"/>
          </a:xfrm>
        </p:spPr>
        <p:txBody>
          <a:bodyPr>
            <a:normAutofit fontScale="70000" lnSpcReduction="20000"/>
          </a:bodyPr>
          <a:lstStyle/>
          <a:p>
            <a:pPr marL="514350" indent="-514350">
              <a:buFont typeface="+mj-lt"/>
              <a:buAutoNum type="alphaUcPeriod"/>
            </a:pPr>
            <a:r>
              <a:rPr lang="en-US" dirty="0" err="1"/>
              <a:t>vaba</a:t>
            </a:r>
            <a:r>
              <a:rPr lang="en-US" dirty="0"/>
              <a:t>, </a:t>
            </a:r>
            <a:r>
              <a:rPr lang="en-US" dirty="0" err="1"/>
              <a:t>häireteta</a:t>
            </a:r>
            <a:r>
              <a:rPr lang="en-US" dirty="0"/>
              <a:t> </a:t>
            </a:r>
            <a:r>
              <a:rPr lang="en-US" dirty="0" err="1"/>
              <a:t>liiklusvoog</a:t>
            </a:r>
            <a:r>
              <a:rPr lang="en-US" dirty="0"/>
              <a:t>, </a:t>
            </a:r>
            <a:r>
              <a:rPr lang="en-US" dirty="0" err="1"/>
              <a:t>kaherajalisel</a:t>
            </a:r>
            <a:r>
              <a:rPr lang="en-US" dirty="0"/>
              <a:t> teel </a:t>
            </a:r>
            <a:r>
              <a:rPr lang="en-US" dirty="0" err="1"/>
              <a:t>toimub</a:t>
            </a:r>
            <a:r>
              <a:rPr lang="en-US" dirty="0"/>
              <a:t> </a:t>
            </a:r>
            <a:r>
              <a:rPr lang="en-US" dirty="0" err="1"/>
              <a:t>möödasõit</a:t>
            </a:r>
            <a:r>
              <a:rPr lang="en-US" dirty="0"/>
              <a:t> </a:t>
            </a:r>
            <a:r>
              <a:rPr lang="en-US" dirty="0" err="1"/>
              <a:t>väikese</a:t>
            </a:r>
            <a:r>
              <a:rPr lang="en-US" dirty="0"/>
              <a:t> </a:t>
            </a:r>
            <a:r>
              <a:rPr lang="en-US" dirty="0" err="1"/>
              <a:t>viivitusega</a:t>
            </a:r>
            <a:r>
              <a:rPr lang="en-US" dirty="0"/>
              <a:t> </a:t>
            </a:r>
            <a:r>
              <a:rPr lang="en-US" dirty="0" err="1"/>
              <a:t>või</a:t>
            </a:r>
            <a:r>
              <a:rPr lang="en-US" dirty="0"/>
              <a:t> </a:t>
            </a:r>
            <a:r>
              <a:rPr lang="en-US" dirty="0" err="1"/>
              <a:t>viivituseta</a:t>
            </a:r>
            <a:r>
              <a:rPr lang="en-US" dirty="0"/>
              <a:t>, </a:t>
            </a:r>
            <a:r>
              <a:rPr lang="en-US" dirty="0" err="1"/>
              <a:t>kiirus</a:t>
            </a:r>
            <a:r>
              <a:rPr lang="en-US" dirty="0"/>
              <a:t> on </a:t>
            </a:r>
            <a:r>
              <a:rPr lang="en-US" dirty="0" err="1"/>
              <a:t>suur</a:t>
            </a:r>
            <a:r>
              <a:rPr lang="en-US" dirty="0"/>
              <a:t>, </a:t>
            </a:r>
            <a:r>
              <a:rPr lang="en-US" dirty="0" err="1"/>
              <a:t>liiklustihedus</a:t>
            </a:r>
            <a:r>
              <a:rPr lang="en-US" dirty="0"/>
              <a:t> </a:t>
            </a:r>
            <a:r>
              <a:rPr lang="en-US" dirty="0" err="1"/>
              <a:t>väike</a:t>
            </a:r>
            <a:r>
              <a:rPr lang="en-US" dirty="0"/>
              <a:t>, </a:t>
            </a:r>
            <a:r>
              <a:rPr lang="en-US" dirty="0" err="1"/>
              <a:t>liiklusõnnetuste</a:t>
            </a:r>
            <a:r>
              <a:rPr lang="en-US" dirty="0"/>
              <a:t> </a:t>
            </a:r>
            <a:r>
              <a:rPr lang="en-US" dirty="0" err="1"/>
              <a:t>suhteline</a:t>
            </a:r>
            <a:r>
              <a:rPr lang="en-US" dirty="0"/>
              <a:t> </a:t>
            </a:r>
            <a:r>
              <a:rPr lang="en-US" dirty="0" err="1"/>
              <a:t>sagedus</a:t>
            </a:r>
            <a:r>
              <a:rPr lang="en-US" dirty="0"/>
              <a:t> </a:t>
            </a:r>
            <a:r>
              <a:rPr lang="en-US" dirty="0" err="1"/>
              <a:t>võib</a:t>
            </a:r>
            <a:r>
              <a:rPr lang="en-US" dirty="0"/>
              <a:t> olla </a:t>
            </a:r>
            <a:r>
              <a:rPr lang="en-US" dirty="0" err="1"/>
              <a:t>suurem</a:t>
            </a:r>
            <a:r>
              <a:rPr lang="en-US" dirty="0"/>
              <a:t> </a:t>
            </a:r>
            <a:r>
              <a:rPr lang="en-US" dirty="0" err="1"/>
              <a:t>võrreldes</a:t>
            </a:r>
            <a:r>
              <a:rPr lang="en-US" dirty="0"/>
              <a:t> </a:t>
            </a:r>
            <a:r>
              <a:rPr lang="en-US" dirty="0" err="1"/>
              <a:t>teiste</a:t>
            </a:r>
            <a:r>
              <a:rPr lang="en-US" dirty="0"/>
              <a:t> </a:t>
            </a:r>
            <a:r>
              <a:rPr lang="en-US" dirty="0" err="1"/>
              <a:t>teenindustasemetega</a:t>
            </a:r>
            <a:r>
              <a:rPr lang="en-US" dirty="0"/>
              <a:t>.</a:t>
            </a:r>
          </a:p>
          <a:p>
            <a:pPr marL="514350" indent="-514350">
              <a:buFont typeface="+mj-lt"/>
              <a:buAutoNum type="alphaUcPeriod"/>
            </a:pPr>
            <a:r>
              <a:rPr lang="en-US" dirty="0" err="1"/>
              <a:t>stabiilne</a:t>
            </a:r>
            <a:r>
              <a:rPr lang="en-US" dirty="0"/>
              <a:t> </a:t>
            </a:r>
            <a:r>
              <a:rPr lang="en-US" dirty="0" err="1"/>
              <a:t>liiklusvoog</a:t>
            </a:r>
            <a:r>
              <a:rPr lang="en-US" dirty="0"/>
              <a:t>, </a:t>
            </a:r>
            <a:r>
              <a:rPr lang="en-US" dirty="0" err="1"/>
              <a:t>kus</a:t>
            </a:r>
            <a:r>
              <a:rPr lang="en-US" dirty="0"/>
              <a:t> </a:t>
            </a:r>
            <a:r>
              <a:rPr lang="en-US" dirty="0" err="1"/>
              <a:t>kiirus</a:t>
            </a:r>
            <a:r>
              <a:rPr lang="en-US" dirty="0"/>
              <a:t> </a:t>
            </a:r>
            <a:r>
              <a:rPr lang="en-US" dirty="0" err="1"/>
              <a:t>võrreldes</a:t>
            </a:r>
            <a:r>
              <a:rPr lang="en-US" dirty="0"/>
              <a:t> </a:t>
            </a:r>
            <a:r>
              <a:rPr lang="en-US" dirty="0" err="1"/>
              <a:t>tasemega</a:t>
            </a:r>
            <a:r>
              <a:rPr lang="en-US" dirty="0"/>
              <a:t> A </a:t>
            </a:r>
            <a:r>
              <a:rPr lang="en-US" dirty="0" err="1"/>
              <a:t>mõnevõrra</a:t>
            </a:r>
            <a:r>
              <a:rPr lang="en-US" dirty="0"/>
              <a:t> </a:t>
            </a:r>
            <a:r>
              <a:rPr lang="en-US" dirty="0" err="1"/>
              <a:t>langeb</a:t>
            </a:r>
            <a:r>
              <a:rPr lang="en-US" dirty="0"/>
              <a:t>, </a:t>
            </a:r>
            <a:r>
              <a:rPr lang="en-US" dirty="0" err="1"/>
              <a:t>kaherajalisel</a:t>
            </a:r>
            <a:r>
              <a:rPr lang="en-US" dirty="0"/>
              <a:t> teel </a:t>
            </a:r>
            <a:r>
              <a:rPr lang="en-US" dirty="0" err="1"/>
              <a:t>esineb</a:t>
            </a:r>
            <a:r>
              <a:rPr lang="en-US" dirty="0"/>
              <a:t> </a:t>
            </a:r>
            <a:r>
              <a:rPr lang="en-US" dirty="0" err="1"/>
              <a:t>rohkem</a:t>
            </a:r>
            <a:r>
              <a:rPr lang="en-US" dirty="0"/>
              <a:t> </a:t>
            </a:r>
            <a:r>
              <a:rPr lang="en-US" dirty="0" err="1"/>
              <a:t>möödasõite</a:t>
            </a:r>
            <a:r>
              <a:rPr lang="en-US" dirty="0"/>
              <a:t>, </a:t>
            </a:r>
            <a:r>
              <a:rPr lang="en-US" dirty="0" err="1"/>
              <a:t>eesliiklejad</a:t>
            </a:r>
            <a:r>
              <a:rPr lang="en-US" dirty="0"/>
              <a:t> </a:t>
            </a:r>
            <a:r>
              <a:rPr lang="en-US" dirty="0" err="1"/>
              <a:t>mõjutavad</a:t>
            </a:r>
            <a:r>
              <a:rPr lang="en-US" dirty="0"/>
              <a:t> </a:t>
            </a:r>
            <a:r>
              <a:rPr lang="en-US" dirty="0" err="1"/>
              <a:t>mõnevõrra</a:t>
            </a:r>
            <a:r>
              <a:rPr lang="en-US" dirty="0"/>
              <a:t> </a:t>
            </a:r>
            <a:r>
              <a:rPr lang="en-US" dirty="0" err="1"/>
              <a:t>järgnevaid</a:t>
            </a:r>
            <a:r>
              <a:rPr lang="en-US" dirty="0"/>
              <a:t> </a:t>
            </a:r>
            <a:r>
              <a:rPr lang="en-US" dirty="0" err="1"/>
              <a:t>liiklejaid</a:t>
            </a:r>
            <a:r>
              <a:rPr lang="en-US" dirty="0"/>
              <a:t>, </a:t>
            </a:r>
            <a:r>
              <a:rPr lang="en-US" dirty="0" err="1"/>
              <a:t>manööverdusvabadus</a:t>
            </a:r>
            <a:r>
              <a:rPr lang="en-US" dirty="0"/>
              <a:t> </a:t>
            </a:r>
            <a:r>
              <a:rPr lang="en-US" dirty="0" err="1"/>
              <a:t>ei</a:t>
            </a:r>
            <a:r>
              <a:rPr lang="en-US" dirty="0"/>
              <a:t> ole </a:t>
            </a:r>
            <a:r>
              <a:rPr lang="en-US" dirty="0" err="1"/>
              <a:t>suurel</a:t>
            </a:r>
            <a:r>
              <a:rPr lang="en-US" dirty="0"/>
              <a:t> </a:t>
            </a:r>
            <a:r>
              <a:rPr lang="en-US" dirty="0" err="1"/>
              <a:t>määral</a:t>
            </a:r>
            <a:r>
              <a:rPr lang="en-US" dirty="0"/>
              <a:t> </a:t>
            </a:r>
            <a:r>
              <a:rPr lang="en-US" dirty="0" err="1"/>
              <a:t>piiratud</a:t>
            </a:r>
            <a:r>
              <a:rPr lang="en-US" dirty="0"/>
              <a:t>.</a:t>
            </a:r>
          </a:p>
          <a:p>
            <a:pPr marL="514350" indent="-514350">
              <a:buFont typeface="+mj-lt"/>
              <a:buAutoNum type="alphaUcPeriod"/>
            </a:pPr>
            <a:r>
              <a:rPr lang="en-US" dirty="0" err="1"/>
              <a:t>veel</a:t>
            </a:r>
            <a:r>
              <a:rPr lang="en-US" dirty="0"/>
              <a:t> </a:t>
            </a:r>
            <a:r>
              <a:rPr lang="en-US" dirty="0" err="1"/>
              <a:t>stabiilne</a:t>
            </a:r>
            <a:r>
              <a:rPr lang="en-US" dirty="0"/>
              <a:t> </a:t>
            </a:r>
            <a:r>
              <a:rPr lang="en-US" dirty="0" err="1"/>
              <a:t>liiklusvoog</a:t>
            </a:r>
            <a:r>
              <a:rPr lang="en-US" dirty="0"/>
              <a:t>, </a:t>
            </a:r>
            <a:r>
              <a:rPr lang="en-US" dirty="0" err="1"/>
              <a:t>kuid</a:t>
            </a:r>
            <a:r>
              <a:rPr lang="en-US" dirty="0"/>
              <a:t> </a:t>
            </a:r>
            <a:r>
              <a:rPr lang="en-US" dirty="0" err="1"/>
              <a:t>liiklussagedus</a:t>
            </a:r>
            <a:r>
              <a:rPr lang="en-US" dirty="0"/>
              <a:t> ja -</a:t>
            </a:r>
            <a:r>
              <a:rPr lang="en-US" dirty="0" err="1"/>
              <a:t>tihedus</a:t>
            </a:r>
            <a:r>
              <a:rPr lang="en-US" dirty="0"/>
              <a:t> on juba </a:t>
            </a:r>
            <a:r>
              <a:rPr lang="en-US" dirty="0" err="1"/>
              <a:t>sellised</a:t>
            </a:r>
            <a:r>
              <a:rPr lang="en-US" dirty="0"/>
              <a:t>, mis </a:t>
            </a:r>
            <a:r>
              <a:rPr lang="en-US" dirty="0" err="1"/>
              <a:t>sunnivad</a:t>
            </a:r>
            <a:r>
              <a:rPr lang="en-US" dirty="0"/>
              <a:t> </a:t>
            </a:r>
            <a:r>
              <a:rPr lang="en-US" dirty="0" err="1"/>
              <a:t>sõidukijuhti</a:t>
            </a:r>
            <a:r>
              <a:rPr lang="en-US" dirty="0"/>
              <a:t> </a:t>
            </a:r>
            <a:r>
              <a:rPr lang="en-US" dirty="0" err="1"/>
              <a:t>vähendama</a:t>
            </a:r>
            <a:r>
              <a:rPr lang="en-US" dirty="0"/>
              <a:t> </a:t>
            </a:r>
            <a:r>
              <a:rPr lang="en-US" dirty="0" err="1"/>
              <a:t>kiirust</a:t>
            </a:r>
            <a:r>
              <a:rPr lang="en-US" dirty="0"/>
              <a:t>. </a:t>
            </a:r>
            <a:r>
              <a:rPr lang="en-US" dirty="0" err="1"/>
              <a:t>Sõidukid</a:t>
            </a:r>
            <a:r>
              <a:rPr lang="en-US" dirty="0"/>
              <a:t> on </a:t>
            </a:r>
            <a:r>
              <a:rPr lang="en-US" dirty="0" err="1"/>
              <a:t>omavahel</a:t>
            </a:r>
            <a:r>
              <a:rPr lang="en-US" dirty="0"/>
              <a:t> </a:t>
            </a:r>
            <a:r>
              <a:rPr lang="en-US" dirty="0" err="1"/>
              <a:t>seotud</a:t>
            </a:r>
            <a:r>
              <a:rPr lang="en-US" dirty="0"/>
              <a:t>, </a:t>
            </a:r>
            <a:r>
              <a:rPr lang="en-US" dirty="0" err="1"/>
              <a:t>möödasõidud</a:t>
            </a:r>
            <a:r>
              <a:rPr lang="en-US" dirty="0"/>
              <a:t> </a:t>
            </a:r>
            <a:r>
              <a:rPr lang="en-US" dirty="0" err="1"/>
              <a:t>või</a:t>
            </a:r>
            <a:r>
              <a:rPr lang="en-US" dirty="0"/>
              <a:t> </a:t>
            </a:r>
            <a:r>
              <a:rPr lang="en-US" dirty="0" err="1"/>
              <a:t>ümberreastumised</a:t>
            </a:r>
            <a:r>
              <a:rPr lang="en-US" dirty="0"/>
              <a:t> on </a:t>
            </a:r>
            <a:r>
              <a:rPr lang="en-US" dirty="0" err="1"/>
              <a:t>sagedased</a:t>
            </a:r>
            <a:r>
              <a:rPr lang="en-US" dirty="0"/>
              <a:t>. </a:t>
            </a:r>
            <a:r>
              <a:rPr lang="en-US" dirty="0" err="1"/>
              <a:t>Liiklustingimused</a:t>
            </a:r>
            <a:r>
              <a:rPr lang="en-US" dirty="0"/>
              <a:t> on </a:t>
            </a:r>
            <a:r>
              <a:rPr lang="en-US" dirty="0" err="1"/>
              <a:t>juhile</a:t>
            </a:r>
            <a:r>
              <a:rPr lang="en-US" dirty="0"/>
              <a:t> </a:t>
            </a:r>
            <a:r>
              <a:rPr lang="en-US" dirty="0" err="1"/>
              <a:t>vastuvõetavad</a:t>
            </a:r>
            <a:r>
              <a:rPr lang="en-US" dirty="0"/>
              <a:t>. </a:t>
            </a:r>
          </a:p>
          <a:p>
            <a:pPr marL="514350" indent="-514350">
              <a:buFont typeface="+mj-lt"/>
              <a:buAutoNum type="alphaUcPeriod"/>
            </a:pPr>
            <a:r>
              <a:rPr lang="en-US" dirty="0" err="1"/>
              <a:t>ebastabiilsusele</a:t>
            </a:r>
            <a:r>
              <a:rPr lang="en-US" dirty="0"/>
              <a:t> </a:t>
            </a:r>
            <a:r>
              <a:rPr lang="en-US" dirty="0" err="1"/>
              <a:t>lähenev</a:t>
            </a:r>
            <a:r>
              <a:rPr lang="en-US" dirty="0"/>
              <a:t> </a:t>
            </a:r>
            <a:r>
              <a:rPr lang="en-US" dirty="0" err="1"/>
              <a:t>liiklusvoog</a:t>
            </a:r>
            <a:r>
              <a:rPr lang="en-US" dirty="0"/>
              <a:t>, </a:t>
            </a:r>
            <a:r>
              <a:rPr lang="en-US" dirty="0" err="1"/>
              <a:t>kiirus</a:t>
            </a:r>
            <a:r>
              <a:rPr lang="en-US" dirty="0"/>
              <a:t> </a:t>
            </a:r>
            <a:r>
              <a:rPr lang="en-US" dirty="0" err="1"/>
              <a:t>püsib</a:t>
            </a:r>
            <a:r>
              <a:rPr lang="en-US" dirty="0"/>
              <a:t> </a:t>
            </a:r>
            <a:r>
              <a:rPr lang="en-US" dirty="0" err="1"/>
              <a:t>vastuvõetaval</a:t>
            </a:r>
            <a:r>
              <a:rPr lang="en-US" dirty="0"/>
              <a:t> </a:t>
            </a:r>
            <a:r>
              <a:rPr lang="en-US" dirty="0" err="1"/>
              <a:t>tasemel</a:t>
            </a:r>
            <a:r>
              <a:rPr lang="en-US" dirty="0"/>
              <a:t>, </a:t>
            </a:r>
            <a:r>
              <a:rPr lang="en-US" dirty="0" err="1"/>
              <a:t>kuid</a:t>
            </a:r>
            <a:r>
              <a:rPr lang="en-US" dirty="0"/>
              <a:t> </a:t>
            </a:r>
            <a:r>
              <a:rPr lang="en-US" dirty="0" err="1"/>
              <a:t>aeg-ajalt</a:t>
            </a:r>
            <a:r>
              <a:rPr lang="en-US" dirty="0"/>
              <a:t> </a:t>
            </a:r>
            <a:r>
              <a:rPr lang="en-US" dirty="0" err="1"/>
              <a:t>võib</a:t>
            </a:r>
            <a:r>
              <a:rPr lang="en-US" dirty="0"/>
              <a:t> </a:t>
            </a:r>
            <a:r>
              <a:rPr lang="en-US" dirty="0" err="1"/>
              <a:t>järsku</a:t>
            </a:r>
            <a:r>
              <a:rPr lang="en-US" dirty="0"/>
              <a:t> </a:t>
            </a:r>
            <a:r>
              <a:rPr lang="en-US" dirty="0" err="1"/>
              <a:t>muutuda</a:t>
            </a:r>
            <a:r>
              <a:rPr lang="en-US" dirty="0"/>
              <a:t>. </a:t>
            </a:r>
            <a:r>
              <a:rPr lang="en-US" dirty="0" err="1"/>
              <a:t>Sõidukite</a:t>
            </a:r>
            <a:r>
              <a:rPr lang="en-US" dirty="0"/>
              <a:t> </a:t>
            </a:r>
            <a:r>
              <a:rPr lang="en-US" dirty="0" err="1"/>
              <a:t>omavaheline</a:t>
            </a:r>
            <a:r>
              <a:rPr lang="en-US" dirty="0"/>
              <a:t> </a:t>
            </a:r>
            <a:r>
              <a:rPr lang="en-US" dirty="0" err="1"/>
              <a:t>seotus</a:t>
            </a:r>
            <a:r>
              <a:rPr lang="en-US" dirty="0"/>
              <a:t> on </a:t>
            </a:r>
            <a:r>
              <a:rPr lang="en-US" dirty="0" err="1"/>
              <a:t>suur</a:t>
            </a:r>
            <a:r>
              <a:rPr lang="en-US" dirty="0"/>
              <a:t>. </a:t>
            </a:r>
            <a:r>
              <a:rPr lang="en-US" dirty="0" err="1"/>
              <a:t>Manööverdusvabadus</a:t>
            </a:r>
            <a:r>
              <a:rPr lang="en-US" dirty="0"/>
              <a:t> ja </a:t>
            </a:r>
            <a:r>
              <a:rPr lang="en-US" dirty="0" err="1"/>
              <a:t>võimalused</a:t>
            </a:r>
            <a:r>
              <a:rPr lang="en-US" dirty="0"/>
              <a:t> </a:t>
            </a:r>
            <a:r>
              <a:rPr lang="en-US" dirty="0" err="1"/>
              <a:t>normaalseks</a:t>
            </a:r>
            <a:r>
              <a:rPr lang="en-US" dirty="0"/>
              <a:t> </a:t>
            </a:r>
            <a:r>
              <a:rPr lang="en-US" dirty="0" err="1"/>
              <a:t>sõiduks</a:t>
            </a:r>
            <a:r>
              <a:rPr lang="en-US" dirty="0"/>
              <a:t> on </a:t>
            </a:r>
            <a:r>
              <a:rPr lang="en-US" dirty="0" err="1"/>
              <a:t>halvenenud</a:t>
            </a:r>
            <a:r>
              <a:rPr lang="en-US" dirty="0"/>
              <a:t>. </a:t>
            </a:r>
            <a:r>
              <a:rPr lang="en-US" dirty="0" err="1"/>
              <a:t>Liiklustingimused</a:t>
            </a:r>
            <a:r>
              <a:rPr lang="en-US" dirty="0"/>
              <a:t> on </a:t>
            </a:r>
            <a:r>
              <a:rPr lang="en-US" dirty="0" err="1"/>
              <a:t>juhile</a:t>
            </a:r>
            <a:r>
              <a:rPr lang="en-US" dirty="0"/>
              <a:t> </a:t>
            </a:r>
            <a:r>
              <a:rPr lang="en-US" dirty="0" err="1"/>
              <a:t>pingelised</a:t>
            </a:r>
            <a:r>
              <a:rPr lang="en-US" dirty="0"/>
              <a:t>.</a:t>
            </a:r>
          </a:p>
          <a:p>
            <a:pPr marL="514350" indent="-514350">
              <a:buFont typeface="+mj-lt"/>
              <a:buAutoNum type="alphaUcPeriod"/>
            </a:pPr>
            <a:r>
              <a:rPr lang="en-US" dirty="0" err="1"/>
              <a:t>ebastabiilne</a:t>
            </a:r>
            <a:r>
              <a:rPr lang="en-US" dirty="0"/>
              <a:t> </a:t>
            </a:r>
            <a:r>
              <a:rPr lang="en-US" dirty="0" err="1"/>
              <a:t>liiklusvoog</a:t>
            </a:r>
            <a:r>
              <a:rPr lang="en-US" dirty="0"/>
              <a:t> – </a:t>
            </a:r>
            <a:r>
              <a:rPr lang="en-US" dirty="0" err="1"/>
              <a:t>läbilaskvuse</a:t>
            </a:r>
            <a:r>
              <a:rPr lang="en-US" dirty="0"/>
              <a:t> tase, </a:t>
            </a:r>
            <a:r>
              <a:rPr lang="en-US" dirty="0" err="1"/>
              <a:t>kiirus</a:t>
            </a:r>
            <a:r>
              <a:rPr lang="en-US" dirty="0"/>
              <a:t> ja </a:t>
            </a:r>
            <a:r>
              <a:rPr lang="en-US" dirty="0" err="1"/>
              <a:t>liiklussagedus</a:t>
            </a:r>
            <a:r>
              <a:rPr lang="en-US" dirty="0"/>
              <a:t> </a:t>
            </a:r>
            <a:r>
              <a:rPr lang="en-US" dirty="0" err="1"/>
              <a:t>muutuvad</a:t>
            </a:r>
            <a:r>
              <a:rPr lang="en-US" dirty="0"/>
              <a:t> </a:t>
            </a:r>
            <a:r>
              <a:rPr lang="en-US" dirty="0" err="1"/>
              <a:t>pidevalt</a:t>
            </a:r>
            <a:r>
              <a:rPr lang="en-US" dirty="0"/>
              <a:t>. </a:t>
            </a:r>
            <a:r>
              <a:rPr lang="en-US" dirty="0" err="1"/>
              <a:t>Sõidukijuht</a:t>
            </a:r>
            <a:r>
              <a:rPr lang="en-US" dirty="0"/>
              <a:t> </a:t>
            </a:r>
            <a:r>
              <a:rPr lang="en-US" dirty="0" err="1"/>
              <a:t>ei</a:t>
            </a:r>
            <a:r>
              <a:rPr lang="en-US" dirty="0"/>
              <a:t> </a:t>
            </a:r>
            <a:r>
              <a:rPr lang="en-US" dirty="0" err="1"/>
              <a:t>saa</a:t>
            </a:r>
            <a:r>
              <a:rPr lang="en-US" dirty="0"/>
              <a:t> </a:t>
            </a:r>
            <a:r>
              <a:rPr lang="en-US" dirty="0" err="1"/>
              <a:t>kiirust</a:t>
            </a:r>
            <a:r>
              <a:rPr lang="en-US" dirty="0"/>
              <a:t> </a:t>
            </a:r>
            <a:r>
              <a:rPr lang="en-US" dirty="0" err="1"/>
              <a:t>vabalt</a:t>
            </a:r>
            <a:r>
              <a:rPr lang="en-US" dirty="0"/>
              <a:t> </a:t>
            </a:r>
            <a:r>
              <a:rPr lang="en-US" dirty="0" err="1"/>
              <a:t>valida</a:t>
            </a:r>
            <a:r>
              <a:rPr lang="en-US" dirty="0"/>
              <a:t> ja </a:t>
            </a:r>
            <a:r>
              <a:rPr lang="en-US" dirty="0" err="1"/>
              <a:t>manöövrid</a:t>
            </a:r>
            <a:r>
              <a:rPr lang="en-US" dirty="0"/>
              <a:t> on </a:t>
            </a:r>
            <a:r>
              <a:rPr lang="en-US" dirty="0" err="1"/>
              <a:t>enamasti</a:t>
            </a:r>
            <a:r>
              <a:rPr lang="en-US" dirty="0"/>
              <a:t> </a:t>
            </a:r>
            <a:r>
              <a:rPr lang="en-US" dirty="0" err="1"/>
              <a:t>sunnitud</a:t>
            </a:r>
            <a:r>
              <a:rPr lang="en-US" dirty="0"/>
              <a:t>. </a:t>
            </a:r>
            <a:r>
              <a:rPr lang="en-US" dirty="0" err="1"/>
              <a:t>Väikese</a:t>
            </a:r>
            <a:r>
              <a:rPr lang="en-US" dirty="0"/>
              <a:t> </a:t>
            </a:r>
            <a:r>
              <a:rPr lang="en-US" dirty="0" err="1"/>
              <a:t>autodevahelise</a:t>
            </a:r>
            <a:r>
              <a:rPr lang="en-US" dirty="0"/>
              <a:t> intervalli ja </a:t>
            </a:r>
            <a:r>
              <a:rPr lang="en-US" dirty="0" err="1"/>
              <a:t>sõidukiiruse</a:t>
            </a:r>
            <a:r>
              <a:rPr lang="en-US" dirty="0"/>
              <a:t> </a:t>
            </a:r>
            <a:r>
              <a:rPr lang="en-US" dirty="0" err="1"/>
              <a:t>alanemise</a:t>
            </a:r>
            <a:r>
              <a:rPr lang="en-US" dirty="0"/>
              <a:t> </a:t>
            </a:r>
            <a:r>
              <a:rPr lang="en-US" dirty="0" err="1"/>
              <a:t>tõttu</a:t>
            </a:r>
            <a:r>
              <a:rPr lang="en-US" dirty="0"/>
              <a:t> on </a:t>
            </a:r>
            <a:r>
              <a:rPr lang="en-US" dirty="0" err="1"/>
              <a:t>liiklustingimused</a:t>
            </a:r>
            <a:r>
              <a:rPr lang="en-US" dirty="0"/>
              <a:t> </a:t>
            </a:r>
            <a:r>
              <a:rPr lang="en-US" dirty="0" err="1"/>
              <a:t>juhile</a:t>
            </a:r>
            <a:r>
              <a:rPr lang="en-US" dirty="0"/>
              <a:t> </a:t>
            </a:r>
            <a:r>
              <a:rPr lang="en-US" dirty="0" err="1"/>
              <a:t>rasked</a:t>
            </a:r>
            <a:r>
              <a:rPr lang="en-US" dirty="0"/>
              <a:t>.</a:t>
            </a:r>
          </a:p>
          <a:p>
            <a:pPr marL="514350" indent="-514350">
              <a:buFont typeface="+mj-lt"/>
              <a:buAutoNum type="alphaUcPeriod"/>
            </a:pPr>
            <a:r>
              <a:rPr lang="en-US" dirty="0" err="1"/>
              <a:t>lakkav</a:t>
            </a:r>
            <a:r>
              <a:rPr lang="en-US" dirty="0"/>
              <a:t> </a:t>
            </a:r>
            <a:r>
              <a:rPr lang="en-US" dirty="0" err="1"/>
              <a:t>liiklusvoog</a:t>
            </a:r>
            <a:r>
              <a:rPr lang="en-US" dirty="0"/>
              <a:t>, </a:t>
            </a:r>
            <a:r>
              <a:rPr lang="en-US" dirty="0" err="1"/>
              <a:t>selles</a:t>
            </a:r>
            <a:r>
              <a:rPr lang="en-US" dirty="0"/>
              <a:t> </a:t>
            </a:r>
            <a:r>
              <a:rPr lang="en-US" dirty="0" err="1"/>
              <a:t>voos</a:t>
            </a:r>
            <a:r>
              <a:rPr lang="en-US" dirty="0"/>
              <a:t> </a:t>
            </a:r>
            <a:r>
              <a:rPr lang="en-US" dirty="0" err="1"/>
              <a:t>ei</a:t>
            </a:r>
            <a:r>
              <a:rPr lang="en-US" dirty="0"/>
              <a:t> ole </a:t>
            </a:r>
            <a:r>
              <a:rPr lang="en-US" dirty="0" err="1"/>
              <a:t>ükski</a:t>
            </a:r>
            <a:r>
              <a:rPr lang="en-US" dirty="0"/>
              <a:t> </a:t>
            </a:r>
            <a:r>
              <a:rPr lang="en-US" dirty="0" err="1"/>
              <a:t>sõiduk</a:t>
            </a:r>
            <a:r>
              <a:rPr lang="en-US" dirty="0"/>
              <a:t> </a:t>
            </a:r>
            <a:r>
              <a:rPr lang="en-US" dirty="0" err="1"/>
              <a:t>vaba</a:t>
            </a:r>
            <a:r>
              <a:rPr lang="en-US" dirty="0"/>
              <a:t>. Kiirus ja </a:t>
            </a:r>
            <a:r>
              <a:rPr lang="en-US" dirty="0" err="1"/>
              <a:t>liiklussagedus</a:t>
            </a:r>
            <a:r>
              <a:rPr lang="en-US" dirty="0"/>
              <a:t> </a:t>
            </a:r>
            <a:r>
              <a:rPr lang="en-US" dirty="0" err="1"/>
              <a:t>muutuvad</a:t>
            </a:r>
            <a:r>
              <a:rPr lang="en-US" dirty="0"/>
              <a:t> </a:t>
            </a:r>
            <a:r>
              <a:rPr lang="en-US" dirty="0" err="1"/>
              <a:t>pidevalt</a:t>
            </a:r>
            <a:r>
              <a:rPr lang="en-US" dirty="0"/>
              <a:t> ja </a:t>
            </a:r>
            <a:r>
              <a:rPr lang="en-US" dirty="0" err="1"/>
              <a:t>teatud</a:t>
            </a:r>
            <a:r>
              <a:rPr lang="en-US" dirty="0"/>
              <a:t> </a:t>
            </a:r>
            <a:r>
              <a:rPr lang="en-US" dirty="0" err="1"/>
              <a:t>perioodil</a:t>
            </a:r>
            <a:r>
              <a:rPr lang="en-US" dirty="0"/>
              <a:t> </a:t>
            </a:r>
            <a:r>
              <a:rPr lang="en-US" dirty="0" err="1"/>
              <a:t>võivad</a:t>
            </a:r>
            <a:r>
              <a:rPr lang="en-US" dirty="0"/>
              <a:t> </a:t>
            </a:r>
            <a:r>
              <a:rPr lang="en-US" dirty="0" err="1"/>
              <a:t>väheneda</a:t>
            </a:r>
            <a:r>
              <a:rPr lang="en-US" dirty="0"/>
              <a:t> </a:t>
            </a:r>
            <a:r>
              <a:rPr lang="en-US" dirty="0" err="1"/>
              <a:t>nullini</a:t>
            </a:r>
            <a:r>
              <a:rPr lang="en-US" dirty="0"/>
              <a:t>.</a:t>
            </a:r>
          </a:p>
        </p:txBody>
      </p:sp>
    </p:spTree>
    <p:extLst>
      <p:ext uri="{BB962C8B-B14F-4D97-AF65-F5344CB8AC3E}">
        <p14:creationId xmlns:p14="http://schemas.microsoft.com/office/powerpoint/2010/main" val="426005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1EE27-9054-5343-37EC-42420302F391}"/>
              </a:ext>
            </a:extLst>
          </p:cNvPr>
          <p:cNvSpPr>
            <a:spLocks noGrp="1"/>
          </p:cNvSpPr>
          <p:nvPr>
            <p:ph type="title"/>
          </p:nvPr>
        </p:nvSpPr>
        <p:spPr/>
        <p:txBody>
          <a:bodyPr/>
          <a:lstStyle/>
          <a:p>
            <a:r>
              <a:rPr lang="en-US" dirty="0"/>
              <a:t>2005 </a:t>
            </a:r>
            <a:r>
              <a:rPr lang="en-US" dirty="0">
                <a:highlight>
                  <a:srgbClr val="00FFFF"/>
                </a:highlight>
              </a:rPr>
              <a:t>TPN</a:t>
            </a:r>
            <a:r>
              <a:rPr lang="en-US" dirty="0"/>
              <a:t> </a:t>
            </a:r>
            <a:r>
              <a:rPr lang="en-US" dirty="0" err="1"/>
              <a:t>kavand</a:t>
            </a:r>
            <a:r>
              <a:rPr lang="en-US" dirty="0"/>
              <a:t> </a:t>
            </a:r>
            <a:r>
              <a:rPr lang="en-US" sz="2400" dirty="0" err="1"/>
              <a:t>seletas</a:t>
            </a:r>
            <a:r>
              <a:rPr lang="en-US" sz="2400" dirty="0"/>
              <a:t> </a:t>
            </a:r>
            <a:r>
              <a:rPr lang="en-US" sz="2400" dirty="0" err="1"/>
              <a:t>teenindustaseme</a:t>
            </a:r>
            <a:r>
              <a:rPr lang="en-US" sz="2400" dirty="0"/>
              <a:t> (</a:t>
            </a:r>
            <a:r>
              <a:rPr lang="en-US" sz="2400" dirty="0">
                <a:highlight>
                  <a:srgbClr val="00FFFF"/>
                </a:highlight>
              </a:rPr>
              <a:t>HCM</a:t>
            </a:r>
            <a:r>
              <a:rPr lang="en-US" sz="2400" dirty="0"/>
              <a:t> 2000 </a:t>
            </a:r>
            <a:r>
              <a:rPr lang="en-US" sz="2400" dirty="0" err="1"/>
              <a:t>alusel</a:t>
            </a:r>
            <a:r>
              <a:rPr lang="en-US" sz="2400" dirty="0"/>
              <a:t>)</a:t>
            </a:r>
            <a:endParaRPr lang="en-US" dirty="0"/>
          </a:p>
        </p:txBody>
      </p:sp>
      <p:sp>
        <p:nvSpPr>
          <p:cNvPr id="3" name="Content Placeholder 2">
            <a:extLst>
              <a:ext uri="{FF2B5EF4-FFF2-40B4-BE49-F238E27FC236}">
                <a16:creationId xmlns:a16="http://schemas.microsoft.com/office/drawing/2014/main" id="{ABDC3DFA-5CE4-BC6B-7240-9D9583F0B51B}"/>
              </a:ext>
            </a:extLst>
          </p:cNvPr>
          <p:cNvSpPr>
            <a:spLocks noGrp="1"/>
          </p:cNvSpPr>
          <p:nvPr>
            <p:ph idx="1"/>
          </p:nvPr>
        </p:nvSpPr>
        <p:spPr>
          <a:xfrm>
            <a:off x="218114" y="1813041"/>
            <a:ext cx="11744587" cy="4351338"/>
          </a:xfrm>
        </p:spPr>
        <p:txBody>
          <a:bodyPr/>
          <a:lstStyle/>
          <a:p>
            <a:pPr marL="0" indent="0">
              <a:buNone/>
            </a:pPr>
            <a:r>
              <a:rPr lang="en-US" dirty="0"/>
              <a:t>1999 TPN </a:t>
            </a:r>
            <a:r>
              <a:rPr lang="en-US" sz="2400" dirty="0" err="1"/>
              <a:t>seletas</a:t>
            </a:r>
            <a:r>
              <a:rPr lang="en-US" sz="2400" dirty="0"/>
              <a:t> </a:t>
            </a:r>
            <a:r>
              <a:rPr lang="en-US" sz="2400" dirty="0" err="1"/>
              <a:t>teenindustaseme</a:t>
            </a:r>
            <a:r>
              <a:rPr lang="en-US" sz="2400" dirty="0"/>
              <a:t> (LOS – level of service) </a:t>
            </a:r>
            <a:r>
              <a:rPr lang="en-US" sz="2400" dirty="0" err="1"/>
              <a:t>arvutusmetoodika</a:t>
            </a:r>
            <a:r>
              <a:rPr lang="en-US" sz="2400" dirty="0"/>
              <a:t>, </a:t>
            </a:r>
            <a:r>
              <a:rPr lang="en-US" sz="2400" dirty="0" err="1"/>
              <a:t>sama</a:t>
            </a:r>
            <a:r>
              <a:rPr lang="en-US" sz="2400" dirty="0"/>
              <a:t> ka 2005 </a:t>
            </a:r>
            <a:r>
              <a:rPr lang="en-US" sz="2400" dirty="0" err="1"/>
              <a:t>normikavandi</a:t>
            </a:r>
            <a:r>
              <a:rPr lang="en-US" sz="2400" dirty="0"/>
              <a:t> </a:t>
            </a:r>
            <a:r>
              <a:rPr lang="en-US" sz="2000" dirty="0"/>
              <a:t>(</a:t>
            </a:r>
            <a:r>
              <a:rPr lang="en-US" sz="2000" dirty="0" err="1"/>
              <a:t>mida</a:t>
            </a:r>
            <a:r>
              <a:rPr lang="en-US" sz="2000" dirty="0"/>
              <a:t> </a:t>
            </a:r>
            <a:r>
              <a:rPr lang="en-US" sz="2000" dirty="0" err="1"/>
              <a:t>ei</a:t>
            </a:r>
            <a:r>
              <a:rPr lang="en-US" sz="2000" dirty="0"/>
              <a:t> </a:t>
            </a:r>
            <a:r>
              <a:rPr lang="en-US" sz="2000" dirty="0" err="1"/>
              <a:t>jõustatud</a:t>
            </a:r>
            <a:r>
              <a:rPr lang="en-US" sz="2000" dirty="0"/>
              <a:t>)</a:t>
            </a:r>
            <a:r>
              <a:rPr lang="en-US" sz="2400" dirty="0"/>
              <a:t> Lisa 1 – </a:t>
            </a:r>
            <a:r>
              <a:rPr lang="en-US" sz="2400" dirty="0" err="1"/>
              <a:t>eeldatava</a:t>
            </a:r>
            <a:r>
              <a:rPr lang="en-US" sz="2400" dirty="0"/>
              <a:t> </a:t>
            </a:r>
            <a:r>
              <a:rPr lang="en-US" sz="2400" b="1" dirty="0" err="1"/>
              <a:t>tipptunni</a:t>
            </a:r>
            <a:r>
              <a:rPr lang="en-US" dirty="0"/>
              <a:t> </a:t>
            </a:r>
            <a:r>
              <a:rPr lang="en-US" sz="2000" dirty="0"/>
              <a:t>(</a:t>
            </a:r>
            <a:r>
              <a:rPr lang="en-US" sz="2000" dirty="0" err="1"/>
              <a:t>mitte</a:t>
            </a:r>
            <a:r>
              <a:rPr lang="en-US" sz="2000" dirty="0"/>
              <a:t> 30-nda </a:t>
            </a:r>
            <a:r>
              <a:rPr lang="en-US" sz="2000" dirty="0" err="1"/>
              <a:t>ega</a:t>
            </a:r>
            <a:r>
              <a:rPr lang="en-US" sz="2000" dirty="0"/>
              <a:t> 200-nda) </a:t>
            </a:r>
            <a:r>
              <a:rPr lang="en-US" sz="2400" dirty="0" err="1"/>
              <a:t>liiklussagedusel</a:t>
            </a:r>
            <a:r>
              <a:rPr lang="en-US" sz="2400" dirty="0"/>
              <a:t> </a:t>
            </a:r>
            <a:r>
              <a:rPr lang="en-US" sz="2400" dirty="0" err="1"/>
              <a:t>tagada</a:t>
            </a:r>
            <a:r>
              <a:rPr lang="en-US" sz="2400" dirty="0"/>
              <a:t> </a:t>
            </a:r>
            <a:r>
              <a:rPr lang="en-US" sz="2400" dirty="0" err="1"/>
              <a:t>teenindustase</a:t>
            </a:r>
            <a:r>
              <a:rPr lang="en-US" sz="2400" dirty="0"/>
              <a:t> D</a:t>
            </a:r>
            <a:endParaRPr lang="en-US" dirty="0"/>
          </a:p>
          <a:p>
            <a:pPr lvl="1"/>
            <a:r>
              <a:rPr lang="en-US" dirty="0" err="1"/>
              <a:t>Tiheasustusalas</a:t>
            </a:r>
            <a:r>
              <a:rPr lang="en-US" dirty="0"/>
              <a:t> on </a:t>
            </a:r>
            <a:r>
              <a:rPr lang="en-US" dirty="0" err="1"/>
              <a:t>oluline</a:t>
            </a:r>
            <a:r>
              <a:rPr lang="en-US" dirty="0"/>
              <a:t> </a:t>
            </a:r>
            <a:r>
              <a:rPr lang="en-US" dirty="0" err="1"/>
              <a:t>vaid</a:t>
            </a:r>
            <a:r>
              <a:rPr lang="en-US" dirty="0"/>
              <a:t> </a:t>
            </a:r>
            <a:r>
              <a:rPr lang="en-US" dirty="0" err="1"/>
              <a:t>keskmine</a:t>
            </a:r>
            <a:r>
              <a:rPr lang="en-US" dirty="0"/>
              <a:t> </a:t>
            </a:r>
            <a:r>
              <a:rPr lang="en-US" dirty="0" err="1"/>
              <a:t>kiirus</a:t>
            </a:r>
            <a:endParaRPr lang="en-US" dirty="0"/>
          </a:p>
          <a:p>
            <a:pPr lvl="1"/>
            <a:r>
              <a:rPr lang="en-US" dirty="0" err="1"/>
              <a:t>Hajaasustusalas</a:t>
            </a:r>
            <a:r>
              <a:rPr lang="en-US" dirty="0"/>
              <a:t> </a:t>
            </a:r>
            <a:r>
              <a:rPr lang="en-US" dirty="0" err="1"/>
              <a:t>nii</a:t>
            </a:r>
            <a:r>
              <a:rPr lang="en-US" dirty="0"/>
              <a:t> </a:t>
            </a:r>
            <a:r>
              <a:rPr lang="en-US" dirty="0" err="1"/>
              <a:t>keskmine</a:t>
            </a:r>
            <a:r>
              <a:rPr lang="en-US" dirty="0"/>
              <a:t> </a:t>
            </a:r>
            <a:r>
              <a:rPr lang="en-US" dirty="0" err="1"/>
              <a:t>kiirus</a:t>
            </a:r>
            <a:r>
              <a:rPr lang="en-US" dirty="0"/>
              <a:t> </a:t>
            </a:r>
            <a:r>
              <a:rPr lang="en-US" dirty="0" err="1"/>
              <a:t>kui</a:t>
            </a:r>
            <a:r>
              <a:rPr lang="en-US" dirty="0"/>
              <a:t> </a:t>
            </a:r>
            <a:r>
              <a:rPr lang="en-US" dirty="0" err="1"/>
              <a:t>kolonnis</a:t>
            </a:r>
            <a:r>
              <a:rPr lang="en-US" dirty="0"/>
              <a:t> </a:t>
            </a:r>
            <a:r>
              <a:rPr lang="en-US" dirty="0" err="1"/>
              <a:t>sõitmise</a:t>
            </a:r>
            <a:r>
              <a:rPr lang="en-US" dirty="0"/>
              <a:t> </a:t>
            </a:r>
            <a:r>
              <a:rPr lang="en-US" dirty="0" err="1"/>
              <a:t>aeg</a:t>
            </a:r>
            <a:r>
              <a:rPr lang="en-US" dirty="0"/>
              <a:t> </a:t>
            </a:r>
          </a:p>
          <a:p>
            <a:pPr lvl="2"/>
            <a:r>
              <a:rPr lang="en-US" dirty="0" err="1"/>
              <a:t>Keskmine</a:t>
            </a:r>
            <a:r>
              <a:rPr lang="en-US" dirty="0"/>
              <a:t> </a:t>
            </a:r>
            <a:r>
              <a:rPr lang="en-US" dirty="0" err="1"/>
              <a:t>kiirus</a:t>
            </a:r>
            <a:r>
              <a:rPr lang="en-US" dirty="0"/>
              <a:t> 90 alas D = 60-70 km/h</a:t>
            </a:r>
          </a:p>
          <a:p>
            <a:pPr lvl="2"/>
            <a:r>
              <a:rPr lang="en-US" dirty="0" err="1"/>
              <a:t>ooteaeg</a:t>
            </a:r>
            <a:r>
              <a:rPr lang="en-US" dirty="0"/>
              <a:t>, </a:t>
            </a:r>
            <a:r>
              <a:rPr lang="en-US" dirty="0" err="1"/>
              <a:t>aeg</a:t>
            </a:r>
            <a:r>
              <a:rPr lang="en-US" dirty="0"/>
              <a:t> mis </a:t>
            </a:r>
            <a:r>
              <a:rPr lang="en-US" dirty="0" err="1"/>
              <a:t>kulub</a:t>
            </a:r>
            <a:r>
              <a:rPr lang="en-US" dirty="0"/>
              <a:t> </a:t>
            </a:r>
            <a:r>
              <a:rPr lang="en-US" dirty="0" err="1"/>
              <a:t>möödasõiduvõimaluse</a:t>
            </a:r>
            <a:r>
              <a:rPr lang="en-US" dirty="0"/>
              <a:t> </a:t>
            </a:r>
            <a:r>
              <a:rPr lang="en-US" dirty="0" err="1"/>
              <a:t>otsimisele</a:t>
            </a:r>
            <a:r>
              <a:rPr lang="en-US" dirty="0"/>
              <a:t> (D = 65-80%)</a:t>
            </a:r>
          </a:p>
          <a:p>
            <a:pPr lvl="3"/>
            <a:r>
              <a:rPr lang="en-US" dirty="0"/>
              <a:t>See </a:t>
            </a:r>
            <a:r>
              <a:rPr lang="en-US" dirty="0" err="1"/>
              <a:t>parameeter</a:t>
            </a:r>
            <a:r>
              <a:rPr lang="en-US" dirty="0"/>
              <a:t> on </a:t>
            </a:r>
            <a:r>
              <a:rPr lang="en-US" dirty="0" err="1"/>
              <a:t>suunatundlik</a:t>
            </a:r>
            <a:r>
              <a:rPr lang="en-US" dirty="0"/>
              <a:t> – </a:t>
            </a:r>
            <a:r>
              <a:rPr lang="en-US" dirty="0" err="1"/>
              <a:t>sõltub</a:t>
            </a:r>
            <a:r>
              <a:rPr lang="en-US" dirty="0"/>
              <a:t> </a:t>
            </a:r>
            <a:r>
              <a:rPr lang="en-US" dirty="0" err="1"/>
              <a:t>vastutulijatest</a:t>
            </a:r>
            <a:endParaRPr lang="en-US" dirty="0"/>
          </a:p>
        </p:txBody>
      </p:sp>
      <p:pic>
        <p:nvPicPr>
          <p:cNvPr id="5" name="Picture 4" descr="The diagram is a line graph showing the concentration of a substance (Ooteaeg) in a solution, measured in moles per liter (mol/L), as a function of time (in hours), with the concentration peaking around the 2000-2500 mL mark.&#10;&#10;AI-generated content may be incorrect.">
            <a:extLst>
              <a:ext uri="{FF2B5EF4-FFF2-40B4-BE49-F238E27FC236}">
                <a16:creationId xmlns:a16="http://schemas.microsoft.com/office/drawing/2014/main" id="{F50F35F0-A52A-80C1-689E-DB4562FAE065}"/>
              </a:ext>
            </a:extLst>
          </p:cNvPr>
          <p:cNvPicPr>
            <a:picLocks noChangeAspect="1"/>
          </p:cNvPicPr>
          <p:nvPr/>
        </p:nvPicPr>
        <p:blipFill>
          <a:blip r:embed="rId3"/>
          <a:stretch>
            <a:fillRect/>
          </a:stretch>
        </p:blipFill>
        <p:spPr>
          <a:xfrm>
            <a:off x="8103475" y="4486595"/>
            <a:ext cx="3985013" cy="2315950"/>
          </a:xfrm>
          <a:prstGeom prst="rect">
            <a:avLst/>
          </a:prstGeom>
        </p:spPr>
      </p:pic>
      <p:sp>
        <p:nvSpPr>
          <p:cNvPr id="4" name="TextBox 3">
            <a:extLst>
              <a:ext uri="{FF2B5EF4-FFF2-40B4-BE49-F238E27FC236}">
                <a16:creationId xmlns:a16="http://schemas.microsoft.com/office/drawing/2014/main" id="{8B49A78A-C9D9-182F-7FA7-F90FA1846799}"/>
              </a:ext>
            </a:extLst>
          </p:cNvPr>
          <p:cNvSpPr txBox="1"/>
          <p:nvPr/>
        </p:nvSpPr>
        <p:spPr>
          <a:xfrm>
            <a:off x="8737134" y="55455"/>
            <a:ext cx="3487430" cy="369332"/>
          </a:xfrm>
          <a:prstGeom prst="rect">
            <a:avLst/>
          </a:prstGeom>
          <a:noFill/>
        </p:spPr>
        <p:txBody>
          <a:bodyPr wrap="none" rtlCol="0">
            <a:spAutoFit/>
          </a:bodyPr>
          <a:lstStyle/>
          <a:p>
            <a:r>
              <a:rPr lang="en-US" dirty="0">
                <a:highlight>
                  <a:srgbClr val="00FFFF"/>
                </a:highlight>
              </a:rPr>
              <a:t>HCM = Highway Capacity Manual</a:t>
            </a:r>
          </a:p>
        </p:txBody>
      </p:sp>
    </p:spTree>
    <p:extLst>
      <p:ext uri="{BB962C8B-B14F-4D97-AF65-F5344CB8AC3E}">
        <p14:creationId xmlns:p14="http://schemas.microsoft.com/office/powerpoint/2010/main" val="30068430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C26F5-D55B-E519-B629-C88145C61548}"/>
              </a:ext>
            </a:extLst>
          </p:cNvPr>
          <p:cNvSpPr>
            <a:spLocks noGrp="1"/>
          </p:cNvSpPr>
          <p:nvPr>
            <p:ph type="title"/>
          </p:nvPr>
        </p:nvSpPr>
        <p:spPr/>
        <p:txBody>
          <a:bodyPr/>
          <a:lstStyle/>
          <a:p>
            <a:r>
              <a:rPr lang="en-US" dirty="0">
                <a:highlight>
                  <a:srgbClr val="00FFFF"/>
                </a:highlight>
              </a:rPr>
              <a:t>HCM</a:t>
            </a:r>
            <a:r>
              <a:rPr lang="en-US" dirty="0"/>
              <a:t> 2010 ja </a:t>
            </a:r>
            <a:r>
              <a:rPr lang="en-US" dirty="0" err="1"/>
              <a:t>teenindustase</a:t>
            </a:r>
            <a:endParaRPr lang="en-US" dirty="0"/>
          </a:p>
        </p:txBody>
      </p:sp>
      <p:sp>
        <p:nvSpPr>
          <p:cNvPr id="3" name="Content Placeholder 2">
            <a:extLst>
              <a:ext uri="{FF2B5EF4-FFF2-40B4-BE49-F238E27FC236}">
                <a16:creationId xmlns:a16="http://schemas.microsoft.com/office/drawing/2014/main" id="{0F23EDD6-5D00-1638-6A12-25B214094A86}"/>
              </a:ext>
            </a:extLst>
          </p:cNvPr>
          <p:cNvSpPr>
            <a:spLocks noGrp="1"/>
          </p:cNvSpPr>
          <p:nvPr>
            <p:ph idx="1"/>
          </p:nvPr>
        </p:nvSpPr>
        <p:spPr>
          <a:xfrm>
            <a:off x="466899" y="1731415"/>
            <a:ext cx="10515600" cy="4351338"/>
          </a:xfrm>
        </p:spPr>
        <p:txBody>
          <a:bodyPr/>
          <a:lstStyle/>
          <a:p>
            <a:r>
              <a:rPr lang="en-US" dirty="0" err="1"/>
              <a:t>Baastingimused</a:t>
            </a:r>
            <a:r>
              <a:rPr lang="en-US" dirty="0"/>
              <a:t> – </a:t>
            </a:r>
            <a:r>
              <a:rPr lang="en-US" dirty="0" err="1"/>
              <a:t>sõidurada</a:t>
            </a:r>
            <a:r>
              <a:rPr lang="en-US" dirty="0"/>
              <a:t> 12 ft (3,65), </a:t>
            </a:r>
            <a:r>
              <a:rPr lang="en-US" dirty="0" err="1"/>
              <a:t>puhas</a:t>
            </a:r>
            <a:r>
              <a:rPr lang="en-US" dirty="0"/>
              <a:t> </a:t>
            </a:r>
            <a:r>
              <a:rPr lang="en-US" dirty="0" err="1"/>
              <a:t>peenar</a:t>
            </a:r>
            <a:r>
              <a:rPr lang="en-US" dirty="0"/>
              <a:t> 6 ft (1,82)</a:t>
            </a:r>
          </a:p>
          <a:p>
            <a:pPr lvl="1"/>
            <a:r>
              <a:rPr lang="en-US" sz="2000" dirty="0"/>
              <a:t>6% </a:t>
            </a:r>
            <a:r>
              <a:rPr lang="en-US" sz="2000" dirty="0" err="1"/>
              <a:t>raskeliiklust</a:t>
            </a:r>
            <a:r>
              <a:rPr lang="en-US" sz="2000" dirty="0"/>
              <a:t>, 60/40 </a:t>
            </a:r>
            <a:r>
              <a:rPr lang="en-US" sz="2000" dirty="0" err="1"/>
              <a:t>asümmeetria</a:t>
            </a:r>
            <a:r>
              <a:rPr lang="en-US" sz="2000" dirty="0"/>
              <a:t>, 15 </a:t>
            </a:r>
            <a:r>
              <a:rPr lang="en-US" sz="2000" dirty="0" err="1"/>
              <a:t>minutit</a:t>
            </a:r>
            <a:endParaRPr lang="en-US" sz="2000" dirty="0"/>
          </a:p>
          <a:p>
            <a:r>
              <a:rPr lang="en-US" dirty="0" err="1"/>
              <a:t>Vaba</a:t>
            </a:r>
            <a:r>
              <a:rPr lang="en-US" dirty="0"/>
              <a:t> </a:t>
            </a:r>
            <a:r>
              <a:rPr lang="en-US" dirty="0" err="1"/>
              <a:t>voo</a:t>
            </a:r>
            <a:r>
              <a:rPr lang="en-US" dirty="0"/>
              <a:t> </a:t>
            </a:r>
            <a:r>
              <a:rPr lang="en-US" dirty="0" err="1"/>
              <a:t>kiirused</a:t>
            </a:r>
            <a:r>
              <a:rPr lang="en-US" dirty="0"/>
              <a:t> ja </a:t>
            </a:r>
            <a:r>
              <a:rPr lang="en-US" dirty="0" err="1"/>
              <a:t>möödasõiduooteajad</a:t>
            </a:r>
            <a:endParaRPr lang="en-US" dirty="0"/>
          </a:p>
          <a:p>
            <a:pPr lvl="1"/>
            <a:r>
              <a:rPr lang="en-US" sz="2000" dirty="0"/>
              <a:t>Rida </a:t>
            </a:r>
            <a:r>
              <a:rPr lang="en-US" sz="2000" dirty="0" err="1"/>
              <a:t>tegureid</a:t>
            </a:r>
            <a:r>
              <a:rPr lang="en-US" sz="2000" dirty="0"/>
              <a:t>, mis </a:t>
            </a:r>
            <a:r>
              <a:rPr lang="en-US" sz="2000" dirty="0" err="1"/>
              <a:t>vaba</a:t>
            </a:r>
            <a:r>
              <a:rPr lang="en-US" sz="2000" dirty="0"/>
              <a:t> </a:t>
            </a:r>
            <a:r>
              <a:rPr lang="en-US" sz="2000" dirty="0" err="1"/>
              <a:t>voo</a:t>
            </a:r>
            <a:r>
              <a:rPr lang="en-US" sz="2000" dirty="0"/>
              <a:t> </a:t>
            </a:r>
            <a:r>
              <a:rPr lang="en-US" sz="2000" dirty="0" err="1"/>
              <a:t>kiirust</a:t>
            </a:r>
            <a:r>
              <a:rPr lang="en-US" sz="2000" dirty="0"/>
              <a:t> maha </a:t>
            </a:r>
            <a:r>
              <a:rPr lang="en-US" sz="2000" dirty="0" err="1"/>
              <a:t>võtavad</a:t>
            </a:r>
            <a:endParaRPr lang="en-US" sz="2000" dirty="0"/>
          </a:p>
          <a:p>
            <a:r>
              <a:rPr lang="en-US" dirty="0" err="1"/>
              <a:t>Keskmised</a:t>
            </a:r>
            <a:r>
              <a:rPr lang="en-US" dirty="0"/>
              <a:t> </a:t>
            </a:r>
            <a:r>
              <a:rPr lang="en-US" dirty="0" err="1"/>
              <a:t>kiirused</a:t>
            </a:r>
            <a:r>
              <a:rPr lang="en-US" dirty="0"/>
              <a:t> ja </a:t>
            </a:r>
            <a:r>
              <a:rPr lang="en-US" dirty="0" err="1"/>
              <a:t>vastavad</a:t>
            </a:r>
            <a:r>
              <a:rPr lang="en-US" dirty="0"/>
              <a:t> </a:t>
            </a:r>
            <a:r>
              <a:rPr lang="en-US" dirty="0" err="1"/>
              <a:t>teenindustasemed</a:t>
            </a:r>
            <a:endParaRPr lang="en-US" dirty="0"/>
          </a:p>
          <a:p>
            <a:pPr lvl="1"/>
            <a:r>
              <a:rPr lang="en-US" sz="2000" dirty="0"/>
              <a:t>Class 1 – </a:t>
            </a:r>
            <a:r>
              <a:rPr lang="en-US" sz="2000" dirty="0" err="1"/>
              <a:t>kaherajaline</a:t>
            </a:r>
            <a:r>
              <a:rPr lang="en-US" sz="2000" dirty="0"/>
              <a:t> </a:t>
            </a:r>
            <a:r>
              <a:rPr lang="en-US" sz="2000" dirty="0" err="1"/>
              <a:t>asulaväline</a:t>
            </a:r>
            <a:r>
              <a:rPr lang="en-US" sz="2000" dirty="0"/>
              <a:t> tee</a:t>
            </a:r>
          </a:p>
          <a:p>
            <a:pPr lvl="1"/>
            <a:r>
              <a:rPr lang="en-US" sz="2000" dirty="0"/>
              <a:t>PTSF – </a:t>
            </a:r>
            <a:r>
              <a:rPr lang="en-US" sz="2000" dirty="0" err="1"/>
              <a:t>kolonnis</a:t>
            </a:r>
            <a:r>
              <a:rPr lang="en-US" sz="2000" dirty="0"/>
              <a:t> </a:t>
            </a:r>
            <a:r>
              <a:rPr lang="en-US" sz="2000" dirty="0" err="1"/>
              <a:t>sõitmise</a:t>
            </a:r>
            <a:r>
              <a:rPr lang="en-US" sz="2000" dirty="0"/>
              <a:t> </a:t>
            </a:r>
            <a:r>
              <a:rPr lang="en-US" sz="2000" dirty="0" err="1"/>
              <a:t>aeg</a:t>
            </a:r>
            <a:r>
              <a:rPr lang="en-US" sz="2000" dirty="0"/>
              <a:t> (%)</a:t>
            </a:r>
          </a:p>
          <a:p>
            <a:pPr lvl="2"/>
            <a:r>
              <a:rPr lang="en-US" sz="1800" dirty="0"/>
              <a:t>F </a:t>
            </a:r>
            <a:r>
              <a:rPr lang="en-US" sz="1800" dirty="0" err="1"/>
              <a:t>siis</a:t>
            </a:r>
            <a:r>
              <a:rPr lang="en-US" sz="1800" dirty="0"/>
              <a:t>, </a:t>
            </a:r>
            <a:r>
              <a:rPr lang="en-US" sz="1800" dirty="0" err="1"/>
              <a:t>kui</a:t>
            </a:r>
            <a:r>
              <a:rPr lang="en-US" sz="1800" dirty="0"/>
              <a:t> </a:t>
            </a:r>
            <a:r>
              <a:rPr lang="en-US" sz="1800" dirty="0" err="1"/>
              <a:t>kolonnis</a:t>
            </a:r>
            <a:r>
              <a:rPr lang="en-US" sz="1800" dirty="0"/>
              <a:t> </a:t>
            </a:r>
            <a:r>
              <a:rPr lang="en-US" sz="1800" dirty="0" err="1"/>
              <a:t>sõidad</a:t>
            </a:r>
            <a:r>
              <a:rPr lang="en-US" sz="1800" dirty="0"/>
              <a:t> </a:t>
            </a:r>
            <a:r>
              <a:rPr lang="en-US" sz="1800" dirty="0" err="1"/>
              <a:t>üle</a:t>
            </a:r>
            <a:r>
              <a:rPr lang="en-US" sz="1800" dirty="0"/>
              <a:t> 20% </a:t>
            </a:r>
            <a:r>
              <a:rPr lang="en-US" sz="1800" dirty="0" err="1"/>
              <a:t>ajast</a:t>
            </a:r>
            <a:endParaRPr lang="en-US" sz="1800" dirty="0"/>
          </a:p>
          <a:p>
            <a:pPr lvl="2"/>
            <a:r>
              <a:rPr lang="en-US" sz="1800" dirty="0"/>
              <a:t>Et </a:t>
            </a:r>
            <a:r>
              <a:rPr lang="en-US" sz="1800" dirty="0" err="1"/>
              <a:t>seda</a:t>
            </a:r>
            <a:r>
              <a:rPr lang="en-US" sz="1800" dirty="0"/>
              <a:t> on </a:t>
            </a:r>
            <a:r>
              <a:rPr lang="en-US" sz="1800" dirty="0" err="1"/>
              <a:t>raske</a:t>
            </a:r>
            <a:r>
              <a:rPr lang="en-US" sz="1800" dirty="0"/>
              <a:t> </a:t>
            </a:r>
            <a:r>
              <a:rPr lang="en-US" sz="1800" dirty="0" err="1"/>
              <a:t>mõõta</a:t>
            </a:r>
            <a:r>
              <a:rPr lang="en-US" sz="1800" dirty="0"/>
              <a:t>, </a:t>
            </a:r>
            <a:r>
              <a:rPr lang="en-US" sz="1800" dirty="0" err="1"/>
              <a:t>siis</a:t>
            </a:r>
            <a:r>
              <a:rPr lang="en-US" sz="1800" dirty="0"/>
              <a:t> ka alla 3,0 s </a:t>
            </a:r>
            <a:r>
              <a:rPr lang="en-US" sz="1800" dirty="0" err="1"/>
              <a:t>pikivahega</a:t>
            </a:r>
            <a:r>
              <a:rPr lang="en-US" sz="1800" dirty="0"/>
              <a:t> </a:t>
            </a:r>
            <a:r>
              <a:rPr lang="en-US" dirty="0" err="1"/>
              <a:t>liikujate</a:t>
            </a:r>
            <a:r>
              <a:rPr lang="en-US" dirty="0"/>
              <a:t> %</a:t>
            </a:r>
          </a:p>
        </p:txBody>
      </p:sp>
      <p:pic>
        <p:nvPicPr>
          <p:cNvPr id="5" name="Picture 4" descr="The diagram illustrates how average travel speed and directional flow rate vary with opposing flow, showing two relationships: ATS (Average Travel Speed) decreases with higher opposing flow, while PTSF (Percent Time-Spent-Following) increases as opposing flow rises.&#10;&#10;AI-generated content may be incorrect.">
            <a:extLst>
              <a:ext uri="{FF2B5EF4-FFF2-40B4-BE49-F238E27FC236}">
                <a16:creationId xmlns:a16="http://schemas.microsoft.com/office/drawing/2014/main" id="{105D8763-D74C-98FA-2467-D73C579C905F}"/>
              </a:ext>
            </a:extLst>
          </p:cNvPr>
          <p:cNvPicPr>
            <a:picLocks noChangeAspect="1"/>
          </p:cNvPicPr>
          <p:nvPr/>
        </p:nvPicPr>
        <p:blipFill>
          <a:blip r:embed="rId2"/>
          <a:stretch>
            <a:fillRect/>
          </a:stretch>
        </p:blipFill>
        <p:spPr>
          <a:xfrm>
            <a:off x="8997066" y="2424417"/>
            <a:ext cx="3099350" cy="4261607"/>
          </a:xfrm>
          <a:prstGeom prst="rect">
            <a:avLst/>
          </a:prstGeom>
        </p:spPr>
      </p:pic>
      <p:pic>
        <p:nvPicPr>
          <p:cNvPr id="7" name="Picture 6" descr="The provided text is a table or matrix showing the percentage of PTSF (Percentage of Time on Schedule) for different highway classifications (Class I, II, III) under various ATS (Average Travel Speed) categories, indicating how often trains meet their scheduled times on different types of railroad tracks.&#10;&#10;AI-generated content may be incorrect.">
            <a:extLst>
              <a:ext uri="{FF2B5EF4-FFF2-40B4-BE49-F238E27FC236}">
                <a16:creationId xmlns:a16="http://schemas.microsoft.com/office/drawing/2014/main" id="{25E3B4D4-1486-A5B6-CB3E-A08B360F0641}"/>
              </a:ext>
            </a:extLst>
          </p:cNvPr>
          <p:cNvPicPr>
            <a:picLocks noChangeAspect="1"/>
          </p:cNvPicPr>
          <p:nvPr/>
        </p:nvPicPr>
        <p:blipFill>
          <a:blip r:embed="rId3"/>
          <a:stretch>
            <a:fillRect/>
          </a:stretch>
        </p:blipFill>
        <p:spPr>
          <a:xfrm>
            <a:off x="1510806" y="4879151"/>
            <a:ext cx="7039957" cy="1762371"/>
          </a:xfrm>
          <a:prstGeom prst="rect">
            <a:avLst/>
          </a:prstGeom>
        </p:spPr>
      </p:pic>
    </p:spTree>
    <p:extLst>
      <p:ext uri="{BB962C8B-B14F-4D97-AF65-F5344CB8AC3E}">
        <p14:creationId xmlns:p14="http://schemas.microsoft.com/office/powerpoint/2010/main" val="2575458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1CA0-D2D6-1D5F-04DF-F1EAAA0C61C3}"/>
              </a:ext>
            </a:extLst>
          </p:cNvPr>
          <p:cNvSpPr>
            <a:spLocks noGrp="1"/>
          </p:cNvSpPr>
          <p:nvPr>
            <p:ph type="title"/>
          </p:nvPr>
        </p:nvSpPr>
        <p:spPr/>
        <p:txBody>
          <a:bodyPr/>
          <a:lstStyle/>
          <a:p>
            <a:r>
              <a:rPr lang="en-US" dirty="0">
                <a:highlight>
                  <a:srgbClr val="00FFFF"/>
                </a:highlight>
              </a:rPr>
              <a:t>HCM</a:t>
            </a:r>
            <a:r>
              <a:rPr lang="en-US" dirty="0"/>
              <a:t> 2022 ja </a:t>
            </a:r>
            <a:r>
              <a:rPr lang="en-US" dirty="0" err="1"/>
              <a:t>teenindustase</a:t>
            </a:r>
            <a:endParaRPr lang="en-US" dirty="0"/>
          </a:p>
        </p:txBody>
      </p:sp>
      <p:sp>
        <p:nvSpPr>
          <p:cNvPr id="3" name="Content Placeholder 2">
            <a:extLst>
              <a:ext uri="{FF2B5EF4-FFF2-40B4-BE49-F238E27FC236}">
                <a16:creationId xmlns:a16="http://schemas.microsoft.com/office/drawing/2014/main" id="{1648BBA9-6E57-90B7-533A-F7951B097C5F}"/>
              </a:ext>
            </a:extLst>
          </p:cNvPr>
          <p:cNvSpPr>
            <a:spLocks noGrp="1"/>
          </p:cNvSpPr>
          <p:nvPr>
            <p:ph idx="1"/>
          </p:nvPr>
        </p:nvSpPr>
        <p:spPr>
          <a:xfrm>
            <a:off x="76201" y="1825625"/>
            <a:ext cx="12043756" cy="4738948"/>
          </a:xfrm>
        </p:spPr>
        <p:txBody>
          <a:bodyPr>
            <a:normAutofit/>
          </a:bodyPr>
          <a:lstStyle/>
          <a:p>
            <a:r>
              <a:rPr lang="en-US" dirty="0" err="1"/>
              <a:t>Teenindustaseme</a:t>
            </a:r>
            <a:r>
              <a:rPr lang="en-US" dirty="0"/>
              <a:t> </a:t>
            </a:r>
            <a:r>
              <a:rPr lang="en-US" dirty="0" err="1"/>
              <a:t>hindamise</a:t>
            </a:r>
            <a:r>
              <a:rPr lang="en-US" dirty="0"/>
              <a:t> </a:t>
            </a:r>
            <a:r>
              <a:rPr lang="en-US" dirty="0" err="1"/>
              <a:t>määraks</a:t>
            </a:r>
            <a:r>
              <a:rPr lang="en-US" dirty="0"/>
              <a:t> on </a:t>
            </a:r>
            <a:r>
              <a:rPr lang="en-US" dirty="0" err="1"/>
              <a:t>kolonnis</a:t>
            </a:r>
            <a:r>
              <a:rPr lang="en-US" dirty="0"/>
              <a:t> </a:t>
            </a:r>
            <a:r>
              <a:rPr lang="en-US" dirty="0" err="1"/>
              <a:t>liikumine</a:t>
            </a:r>
            <a:r>
              <a:rPr lang="en-US" dirty="0"/>
              <a:t> – </a:t>
            </a:r>
            <a:r>
              <a:rPr lang="en-US" dirty="0" err="1"/>
              <a:t>sõidukite</a:t>
            </a:r>
            <a:r>
              <a:rPr lang="en-US" dirty="0"/>
              <a:t> </a:t>
            </a:r>
            <a:r>
              <a:rPr lang="en-US" dirty="0" err="1"/>
              <a:t>protsent</a:t>
            </a:r>
            <a:r>
              <a:rPr lang="en-US" dirty="0"/>
              <a:t>, </a:t>
            </a:r>
            <a:r>
              <a:rPr lang="en-US" dirty="0" err="1"/>
              <a:t>millised</a:t>
            </a:r>
            <a:r>
              <a:rPr lang="en-US" dirty="0"/>
              <a:t> </a:t>
            </a:r>
            <a:r>
              <a:rPr lang="en-US" dirty="0" err="1"/>
              <a:t>liiguvad</a:t>
            </a:r>
            <a:r>
              <a:rPr lang="en-US" dirty="0"/>
              <a:t> </a:t>
            </a:r>
            <a:r>
              <a:rPr lang="en-US" dirty="0" err="1"/>
              <a:t>väikese</a:t>
            </a:r>
            <a:r>
              <a:rPr lang="en-US" dirty="0"/>
              <a:t> </a:t>
            </a:r>
            <a:r>
              <a:rPr lang="en-US" dirty="0" err="1"/>
              <a:t>vahekaugusega</a:t>
            </a:r>
            <a:r>
              <a:rPr lang="en-US" dirty="0"/>
              <a:t>.</a:t>
            </a:r>
          </a:p>
          <a:p>
            <a:pPr lvl="1"/>
            <a:r>
              <a:rPr lang="en-US" dirty="0" err="1"/>
              <a:t>kolonn</a:t>
            </a:r>
            <a:r>
              <a:rPr lang="en-US" dirty="0"/>
              <a:t>, </a:t>
            </a:r>
            <a:r>
              <a:rPr lang="en-US" dirty="0" err="1"/>
              <a:t>kui</a:t>
            </a:r>
            <a:r>
              <a:rPr lang="en-US" dirty="0"/>
              <a:t> </a:t>
            </a:r>
            <a:r>
              <a:rPr lang="en-US" dirty="0" err="1"/>
              <a:t>sõidukite</a:t>
            </a:r>
            <a:r>
              <a:rPr lang="en-US" dirty="0"/>
              <a:t> </a:t>
            </a:r>
            <a:r>
              <a:rPr lang="en-US" dirty="0" err="1"/>
              <a:t>vahekaugus</a:t>
            </a:r>
            <a:r>
              <a:rPr lang="en-US" dirty="0"/>
              <a:t> (</a:t>
            </a:r>
            <a:r>
              <a:rPr lang="en-US" dirty="0" err="1"/>
              <a:t>aeg</a:t>
            </a:r>
            <a:r>
              <a:rPr lang="en-US" dirty="0"/>
              <a:t>) alla 2,5 </a:t>
            </a:r>
            <a:r>
              <a:rPr lang="en-US" dirty="0" err="1"/>
              <a:t>sekundi</a:t>
            </a:r>
            <a:r>
              <a:rPr lang="en-US" dirty="0"/>
              <a:t> (</a:t>
            </a:r>
            <a:r>
              <a:rPr lang="en-US" sz="2000" dirty="0"/>
              <a:t>critical headway threshold value)</a:t>
            </a:r>
          </a:p>
          <a:p>
            <a:pPr lvl="1"/>
            <a:r>
              <a:rPr lang="en-US" dirty="0"/>
              <a:t>LOS </a:t>
            </a:r>
            <a:r>
              <a:rPr lang="en-US" dirty="0" err="1"/>
              <a:t>määratletud</a:t>
            </a:r>
            <a:r>
              <a:rPr lang="en-US" dirty="0"/>
              <a:t> </a:t>
            </a:r>
            <a:r>
              <a:rPr lang="en-US" dirty="0" err="1"/>
              <a:t>kolonnis</a:t>
            </a:r>
            <a:r>
              <a:rPr lang="en-US" dirty="0"/>
              <a:t> </a:t>
            </a:r>
            <a:r>
              <a:rPr lang="en-US" dirty="0" err="1"/>
              <a:t>liikujate</a:t>
            </a:r>
            <a:r>
              <a:rPr lang="en-US" dirty="0"/>
              <a:t> </a:t>
            </a:r>
            <a:r>
              <a:rPr lang="en-US" dirty="0" err="1"/>
              <a:t>arv</a:t>
            </a:r>
            <a:endParaRPr lang="en-US" dirty="0"/>
          </a:p>
          <a:p>
            <a:pPr marL="457200" lvl="1" indent="0">
              <a:buNone/>
            </a:pPr>
            <a:r>
              <a:rPr lang="en-US" dirty="0" err="1"/>
              <a:t>sõidukit</a:t>
            </a:r>
            <a:r>
              <a:rPr lang="en-US" dirty="0"/>
              <a:t> (</a:t>
            </a:r>
            <a:r>
              <a:rPr lang="en-US" dirty="0" err="1"/>
              <a:t>sõiduautot</a:t>
            </a:r>
            <a:r>
              <a:rPr lang="en-US" dirty="0"/>
              <a:t>) </a:t>
            </a:r>
            <a:r>
              <a:rPr lang="en-US" dirty="0" err="1"/>
              <a:t>miili</a:t>
            </a:r>
            <a:r>
              <a:rPr lang="en-US" dirty="0"/>
              <a:t> </a:t>
            </a:r>
            <a:r>
              <a:rPr lang="en-US" dirty="0" err="1"/>
              <a:t>kohta</a:t>
            </a:r>
            <a:r>
              <a:rPr lang="en-US" dirty="0"/>
              <a:t> </a:t>
            </a:r>
            <a:r>
              <a:rPr lang="en-US" dirty="0" err="1"/>
              <a:t>sõidurajal</a:t>
            </a:r>
            <a:endParaRPr lang="en-US" dirty="0"/>
          </a:p>
          <a:p>
            <a:pPr lvl="1"/>
            <a:endParaRPr lang="en-US" dirty="0"/>
          </a:p>
          <a:p>
            <a:pPr lvl="1"/>
            <a:endParaRPr lang="en-US" dirty="0"/>
          </a:p>
          <a:p>
            <a:r>
              <a:rPr lang="en-US" dirty="0" err="1"/>
              <a:t>Oluline</a:t>
            </a:r>
            <a:r>
              <a:rPr lang="en-US" dirty="0"/>
              <a:t> </a:t>
            </a:r>
            <a:r>
              <a:rPr lang="en-US" dirty="0" err="1"/>
              <a:t>näitaja</a:t>
            </a:r>
            <a:r>
              <a:rPr lang="en-US" dirty="0"/>
              <a:t> on </a:t>
            </a:r>
            <a:r>
              <a:rPr lang="en-US" dirty="0" err="1"/>
              <a:t>keskmine</a:t>
            </a:r>
            <a:r>
              <a:rPr lang="en-US" dirty="0"/>
              <a:t> </a:t>
            </a:r>
            <a:r>
              <a:rPr lang="en-US" dirty="0" err="1"/>
              <a:t>kiirus</a:t>
            </a:r>
            <a:r>
              <a:rPr lang="en-US" dirty="0"/>
              <a:t>, </a:t>
            </a:r>
            <a:r>
              <a:rPr lang="en-US" dirty="0" err="1"/>
              <a:t>kuivõrd</a:t>
            </a:r>
            <a:r>
              <a:rPr lang="en-US" dirty="0"/>
              <a:t> see on </a:t>
            </a:r>
            <a:r>
              <a:rPr lang="en-US" dirty="0" err="1"/>
              <a:t>madalam</a:t>
            </a:r>
            <a:r>
              <a:rPr lang="en-US" dirty="0"/>
              <a:t> </a:t>
            </a:r>
            <a:r>
              <a:rPr lang="en-US" dirty="0" err="1"/>
              <a:t>vaba</a:t>
            </a:r>
            <a:r>
              <a:rPr lang="en-US" dirty="0"/>
              <a:t> </a:t>
            </a:r>
            <a:r>
              <a:rPr lang="en-US" dirty="0" err="1"/>
              <a:t>voo</a:t>
            </a:r>
            <a:r>
              <a:rPr lang="en-US" dirty="0"/>
              <a:t> </a:t>
            </a:r>
            <a:r>
              <a:rPr lang="en-US" dirty="0" err="1"/>
              <a:t>kiirusest</a:t>
            </a:r>
            <a:endParaRPr lang="en-US" dirty="0"/>
          </a:p>
          <a:p>
            <a:pPr lvl="1"/>
            <a:r>
              <a:rPr lang="en-US" dirty="0" err="1"/>
              <a:t>Teoreetiliselt</a:t>
            </a:r>
            <a:r>
              <a:rPr lang="en-US" dirty="0"/>
              <a:t> </a:t>
            </a:r>
            <a:r>
              <a:rPr lang="en-US" dirty="0" err="1"/>
              <a:t>leitav</a:t>
            </a:r>
            <a:r>
              <a:rPr lang="en-US" dirty="0"/>
              <a:t> </a:t>
            </a:r>
            <a:r>
              <a:rPr lang="en-US" dirty="0" err="1"/>
              <a:t>kiirus</a:t>
            </a:r>
            <a:r>
              <a:rPr lang="en-US" dirty="0"/>
              <a:t> </a:t>
            </a:r>
            <a:r>
              <a:rPr lang="en-US" dirty="0" err="1"/>
              <a:t>sõltub</a:t>
            </a:r>
            <a:r>
              <a:rPr lang="en-US" dirty="0"/>
              <a:t> </a:t>
            </a:r>
            <a:r>
              <a:rPr lang="en-US" dirty="0" err="1"/>
              <a:t>reast</a:t>
            </a:r>
            <a:r>
              <a:rPr lang="en-US" dirty="0"/>
              <a:t> </a:t>
            </a:r>
            <a:r>
              <a:rPr lang="en-US" dirty="0" err="1"/>
              <a:t>lisaparameetritest</a:t>
            </a:r>
            <a:r>
              <a:rPr lang="en-US" dirty="0"/>
              <a:t>; </a:t>
            </a:r>
            <a:r>
              <a:rPr lang="en-US" dirty="0" err="1"/>
              <a:t>kui</a:t>
            </a:r>
            <a:r>
              <a:rPr lang="en-US" dirty="0"/>
              <a:t> </a:t>
            </a:r>
            <a:r>
              <a:rPr lang="en-US" dirty="0" err="1"/>
              <a:t>aluseks</a:t>
            </a:r>
            <a:r>
              <a:rPr lang="en-US" dirty="0"/>
              <a:t> </a:t>
            </a:r>
            <a:r>
              <a:rPr lang="en-US" dirty="0" err="1"/>
              <a:t>võetakse</a:t>
            </a:r>
            <a:r>
              <a:rPr lang="en-US" dirty="0"/>
              <a:t> </a:t>
            </a:r>
            <a:r>
              <a:rPr lang="en-US" dirty="0" err="1"/>
              <a:t>reaalne</a:t>
            </a:r>
            <a:r>
              <a:rPr lang="en-US" dirty="0"/>
              <a:t> </a:t>
            </a:r>
            <a:r>
              <a:rPr lang="en-US" dirty="0" err="1"/>
              <a:t>loendustulemus</a:t>
            </a:r>
            <a:r>
              <a:rPr lang="en-US" dirty="0"/>
              <a:t>, </a:t>
            </a:r>
            <a:r>
              <a:rPr lang="en-US" dirty="0" err="1"/>
              <a:t>saaks</a:t>
            </a:r>
            <a:r>
              <a:rPr lang="en-US" dirty="0"/>
              <a:t> </a:t>
            </a:r>
            <a:r>
              <a:rPr lang="en-US" dirty="0" err="1"/>
              <a:t>lisaparameetrid</a:t>
            </a:r>
            <a:r>
              <a:rPr lang="en-US" dirty="0"/>
              <a:t> </a:t>
            </a:r>
            <a:r>
              <a:rPr lang="en-US" dirty="0" err="1"/>
              <a:t>välja</a:t>
            </a:r>
            <a:r>
              <a:rPr lang="en-US" dirty="0"/>
              <a:t> </a:t>
            </a:r>
            <a:r>
              <a:rPr lang="en-US" dirty="0" err="1"/>
              <a:t>jätta</a:t>
            </a:r>
            <a:r>
              <a:rPr lang="en-US" dirty="0"/>
              <a:t>?</a:t>
            </a:r>
          </a:p>
        </p:txBody>
      </p:sp>
      <p:pic>
        <p:nvPicPr>
          <p:cNvPr id="7" name="Picture 6" descr="The diagram illustrates different levels of vehicle density and speed limits on highways, categorized from A to F, with F indicating when demand exceeds capacity.&#10;&#10;AI-generated content may be incorrect.">
            <a:extLst>
              <a:ext uri="{FF2B5EF4-FFF2-40B4-BE49-F238E27FC236}">
                <a16:creationId xmlns:a16="http://schemas.microsoft.com/office/drawing/2014/main" id="{A945AF9D-B816-C503-2008-AB70D00FE2F0}"/>
              </a:ext>
            </a:extLst>
          </p:cNvPr>
          <p:cNvPicPr>
            <a:picLocks noChangeAspect="1"/>
          </p:cNvPicPr>
          <p:nvPr/>
        </p:nvPicPr>
        <p:blipFill>
          <a:blip r:embed="rId2"/>
          <a:stretch>
            <a:fillRect/>
          </a:stretch>
        </p:blipFill>
        <p:spPr>
          <a:xfrm>
            <a:off x="6980830" y="3089217"/>
            <a:ext cx="5049671" cy="1428275"/>
          </a:xfrm>
          <a:prstGeom prst="rect">
            <a:avLst/>
          </a:prstGeom>
        </p:spPr>
      </p:pic>
      <p:pic>
        <p:nvPicPr>
          <p:cNvPr id="5" name="Picture 4" descr="The graph depicts a linear relationship between flow rate and capacity, indicating that as the capacity increases, the flow rate also increases proportionally.&#10;&#10;AI-generated content may be incorrect.">
            <a:extLst>
              <a:ext uri="{FF2B5EF4-FFF2-40B4-BE49-F238E27FC236}">
                <a16:creationId xmlns:a16="http://schemas.microsoft.com/office/drawing/2014/main" id="{D2899444-08A3-61AA-B367-5F8FA636D59C}"/>
              </a:ext>
            </a:extLst>
          </p:cNvPr>
          <p:cNvPicPr>
            <a:picLocks noChangeAspect="1"/>
          </p:cNvPicPr>
          <p:nvPr/>
        </p:nvPicPr>
        <p:blipFill>
          <a:blip r:embed="rId3"/>
          <a:stretch>
            <a:fillRect/>
          </a:stretch>
        </p:blipFill>
        <p:spPr>
          <a:xfrm>
            <a:off x="9762760" y="1"/>
            <a:ext cx="2429240" cy="1729702"/>
          </a:xfrm>
          <a:prstGeom prst="rect">
            <a:avLst/>
          </a:prstGeom>
        </p:spPr>
      </p:pic>
    </p:spTree>
    <p:extLst>
      <p:ext uri="{BB962C8B-B14F-4D97-AF65-F5344CB8AC3E}">
        <p14:creationId xmlns:p14="http://schemas.microsoft.com/office/powerpoint/2010/main" val="2798254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968E5-E016-F9BA-7E5B-893C32F77237}"/>
              </a:ext>
            </a:extLst>
          </p:cNvPr>
          <p:cNvSpPr>
            <a:spLocks noGrp="1"/>
          </p:cNvSpPr>
          <p:nvPr>
            <p:ph type="title"/>
          </p:nvPr>
        </p:nvSpPr>
        <p:spPr/>
        <p:txBody>
          <a:bodyPr/>
          <a:lstStyle/>
          <a:p>
            <a:r>
              <a:rPr lang="en-US" dirty="0" err="1"/>
              <a:t>Möödasõidu</a:t>
            </a:r>
            <a:r>
              <a:rPr lang="en-US" dirty="0"/>
              <a:t> </a:t>
            </a:r>
            <a:r>
              <a:rPr lang="en-US" dirty="0" err="1"/>
              <a:t>faasid</a:t>
            </a:r>
            <a:r>
              <a:rPr lang="en-US" dirty="0"/>
              <a:t> ja </a:t>
            </a:r>
            <a:r>
              <a:rPr lang="en-US" dirty="0" err="1"/>
              <a:t>vajalik</a:t>
            </a:r>
            <a:r>
              <a:rPr lang="en-US" dirty="0"/>
              <a:t> </a:t>
            </a:r>
            <a:r>
              <a:rPr lang="en-US" dirty="0" err="1"/>
              <a:t>teepikkus</a:t>
            </a:r>
            <a:endParaRPr lang="et-EE" dirty="0"/>
          </a:p>
        </p:txBody>
      </p:sp>
      <p:sp>
        <p:nvSpPr>
          <p:cNvPr id="3" name="Content Placeholder 2">
            <a:extLst>
              <a:ext uri="{FF2B5EF4-FFF2-40B4-BE49-F238E27FC236}">
                <a16:creationId xmlns:a16="http://schemas.microsoft.com/office/drawing/2014/main" id="{F660B0FD-3A42-A3E4-811A-E390C0ECA242}"/>
              </a:ext>
            </a:extLst>
          </p:cNvPr>
          <p:cNvSpPr>
            <a:spLocks noGrp="1"/>
          </p:cNvSpPr>
          <p:nvPr>
            <p:ph idx="1"/>
          </p:nvPr>
        </p:nvSpPr>
        <p:spPr>
          <a:xfrm>
            <a:off x="517417" y="1825625"/>
            <a:ext cx="11048627" cy="4351338"/>
          </a:xfrm>
        </p:spPr>
        <p:txBody>
          <a:bodyPr>
            <a:normAutofit fontScale="77500" lnSpcReduction="20000"/>
          </a:bodyPr>
          <a:lstStyle/>
          <a:p>
            <a:r>
              <a:rPr lang="en-US" dirty="0" err="1"/>
              <a:t>Faasid</a:t>
            </a:r>
            <a:r>
              <a:rPr lang="en-US" dirty="0"/>
              <a:t> ja </a:t>
            </a:r>
            <a:r>
              <a:rPr lang="en-US" dirty="0" err="1"/>
              <a:t>vajalikud</a:t>
            </a:r>
            <a:r>
              <a:rPr lang="en-US" dirty="0"/>
              <a:t> </a:t>
            </a:r>
            <a:r>
              <a:rPr lang="en-US" dirty="0" err="1"/>
              <a:t>või</a:t>
            </a:r>
            <a:r>
              <a:rPr lang="en-US" dirty="0"/>
              <a:t> </a:t>
            </a:r>
            <a:r>
              <a:rPr lang="en-US" dirty="0" err="1"/>
              <a:t>lubatud</a:t>
            </a:r>
            <a:r>
              <a:rPr lang="en-US" dirty="0"/>
              <a:t> </a:t>
            </a:r>
            <a:r>
              <a:rPr lang="en-US" dirty="0" err="1"/>
              <a:t>vahekaugused</a:t>
            </a:r>
            <a:r>
              <a:rPr lang="en-US" dirty="0"/>
              <a:t>/</a:t>
            </a:r>
            <a:r>
              <a:rPr lang="en-US" dirty="0" err="1"/>
              <a:t>ajad</a:t>
            </a:r>
            <a:endParaRPr lang="en-US" dirty="0"/>
          </a:p>
          <a:p>
            <a:pPr lvl="1"/>
            <a:r>
              <a:rPr lang="en-US" dirty="0" err="1"/>
              <a:t>Normaalne</a:t>
            </a:r>
            <a:r>
              <a:rPr lang="en-US" dirty="0"/>
              <a:t> </a:t>
            </a:r>
            <a:r>
              <a:rPr lang="en-US" dirty="0" err="1"/>
              <a:t>vahekaugus</a:t>
            </a:r>
            <a:r>
              <a:rPr lang="en-US" dirty="0"/>
              <a:t> 3 </a:t>
            </a:r>
            <a:r>
              <a:rPr lang="en-US" dirty="0" err="1"/>
              <a:t>sekundit</a:t>
            </a:r>
            <a:r>
              <a:rPr lang="en-US" dirty="0"/>
              <a:t>? Miks </a:t>
            </a:r>
            <a:r>
              <a:rPr lang="en-US" dirty="0" err="1"/>
              <a:t>mitte</a:t>
            </a:r>
            <a:r>
              <a:rPr lang="en-US" dirty="0"/>
              <a:t> 2. </a:t>
            </a:r>
            <a:r>
              <a:rPr lang="en-US" dirty="0">
                <a:highlight>
                  <a:srgbClr val="00FFFF"/>
                </a:highlight>
              </a:rPr>
              <a:t>Aga </a:t>
            </a:r>
            <a:r>
              <a:rPr lang="en-US" dirty="0" err="1">
                <a:highlight>
                  <a:srgbClr val="00FFFF"/>
                </a:highlight>
              </a:rPr>
              <a:t>kui</a:t>
            </a:r>
            <a:r>
              <a:rPr lang="en-US" dirty="0">
                <a:highlight>
                  <a:srgbClr val="00FFFF"/>
                </a:highlight>
              </a:rPr>
              <a:t> </a:t>
            </a:r>
            <a:r>
              <a:rPr lang="en-US" dirty="0" err="1">
                <a:highlight>
                  <a:srgbClr val="00FFFF"/>
                </a:highlight>
              </a:rPr>
              <a:t>suund</a:t>
            </a:r>
            <a:r>
              <a:rPr lang="en-US" dirty="0">
                <a:highlight>
                  <a:srgbClr val="00FFFF"/>
                </a:highlight>
              </a:rPr>
              <a:t> sees, </a:t>
            </a:r>
            <a:r>
              <a:rPr lang="en-US" dirty="0" err="1">
                <a:highlight>
                  <a:srgbClr val="00FFFF"/>
                </a:highlight>
              </a:rPr>
              <a:t>kui</a:t>
            </a:r>
            <a:r>
              <a:rPr lang="en-US" dirty="0">
                <a:highlight>
                  <a:srgbClr val="00FFFF"/>
                </a:highlight>
              </a:rPr>
              <a:t> </a:t>
            </a:r>
            <a:r>
              <a:rPr lang="en-US" dirty="0" err="1">
                <a:highlight>
                  <a:srgbClr val="00FFFF"/>
                </a:highlight>
              </a:rPr>
              <a:t>lähedale</a:t>
            </a:r>
            <a:r>
              <a:rPr lang="en-US" dirty="0">
                <a:highlight>
                  <a:srgbClr val="00FFFF"/>
                </a:highlight>
              </a:rPr>
              <a:t> </a:t>
            </a:r>
            <a:r>
              <a:rPr lang="en-US" dirty="0" err="1">
                <a:highlight>
                  <a:srgbClr val="00FFFF"/>
                </a:highlight>
              </a:rPr>
              <a:t>siis</a:t>
            </a:r>
            <a:r>
              <a:rPr lang="en-US" dirty="0">
                <a:highlight>
                  <a:srgbClr val="00FFFF"/>
                </a:highlight>
              </a:rPr>
              <a:t> </a:t>
            </a:r>
            <a:r>
              <a:rPr lang="en-US" dirty="0" err="1">
                <a:highlight>
                  <a:srgbClr val="00FFFF"/>
                </a:highlight>
              </a:rPr>
              <a:t>tohib</a:t>
            </a:r>
            <a:r>
              <a:rPr lang="en-US" dirty="0">
                <a:highlight>
                  <a:srgbClr val="00FFFF"/>
                </a:highlight>
              </a:rPr>
              <a:t>?</a:t>
            </a:r>
          </a:p>
          <a:p>
            <a:r>
              <a:rPr lang="en-US" dirty="0" err="1"/>
              <a:t>Kiiruste</a:t>
            </a:r>
            <a:r>
              <a:rPr lang="en-US" dirty="0"/>
              <a:t> </a:t>
            </a:r>
            <a:r>
              <a:rPr lang="en-US" dirty="0" err="1"/>
              <a:t>vahe</a:t>
            </a:r>
            <a:r>
              <a:rPr lang="en-US" dirty="0"/>
              <a:t> – kas 20 km/h </a:t>
            </a:r>
            <a:r>
              <a:rPr lang="en-US" dirty="0" err="1"/>
              <a:t>või</a:t>
            </a:r>
            <a:r>
              <a:rPr lang="en-US" dirty="0"/>
              <a:t> 20%</a:t>
            </a:r>
          </a:p>
          <a:p>
            <a:r>
              <a:rPr lang="en-US" dirty="0" err="1"/>
              <a:t>Varitsev</a:t>
            </a:r>
            <a:r>
              <a:rPr lang="en-US" dirty="0"/>
              <a:t> ja </a:t>
            </a:r>
            <a:r>
              <a:rPr lang="en-US" dirty="0" err="1"/>
              <a:t>lendav</a:t>
            </a:r>
            <a:r>
              <a:rPr lang="en-US" dirty="0"/>
              <a:t> </a:t>
            </a:r>
            <a:r>
              <a:rPr lang="en-US" dirty="0" err="1"/>
              <a:t>möödasõit</a:t>
            </a:r>
            <a:endParaRPr lang="en-US" dirty="0"/>
          </a:p>
          <a:p>
            <a:pPr lvl="1"/>
            <a:r>
              <a:rPr lang="en-US" dirty="0" err="1"/>
              <a:t>Varitseva</a:t>
            </a:r>
            <a:r>
              <a:rPr lang="en-US" dirty="0"/>
              <a:t> </a:t>
            </a:r>
            <a:r>
              <a:rPr lang="en-US" dirty="0" err="1"/>
              <a:t>näide</a:t>
            </a:r>
            <a:r>
              <a:rPr lang="en-US" dirty="0"/>
              <a:t> on </a:t>
            </a:r>
            <a:r>
              <a:rPr lang="en-US" dirty="0" err="1"/>
              <a:t>kiiruspiirangu</a:t>
            </a:r>
            <a:r>
              <a:rPr lang="en-US" dirty="0"/>
              <a:t> </a:t>
            </a:r>
            <a:r>
              <a:rPr lang="en-US" dirty="0" err="1"/>
              <a:t>lõpu</a:t>
            </a:r>
            <a:r>
              <a:rPr lang="en-US" dirty="0"/>
              <a:t> </a:t>
            </a:r>
            <a:r>
              <a:rPr lang="en-US" dirty="0" err="1"/>
              <a:t>järel</a:t>
            </a:r>
            <a:r>
              <a:rPr lang="en-US" dirty="0"/>
              <a:t> </a:t>
            </a:r>
            <a:r>
              <a:rPr lang="en-US" dirty="0" err="1"/>
              <a:t>möödumine</a:t>
            </a:r>
            <a:r>
              <a:rPr lang="en-US" dirty="0"/>
              <a:t>, </a:t>
            </a:r>
            <a:r>
              <a:rPr lang="en-US" dirty="0" err="1"/>
              <a:t>kuid</a:t>
            </a:r>
            <a:r>
              <a:rPr lang="en-US" dirty="0"/>
              <a:t> kas </a:t>
            </a:r>
            <a:r>
              <a:rPr lang="en-US" dirty="0" err="1"/>
              <a:t>siin</a:t>
            </a:r>
            <a:r>
              <a:rPr lang="en-US" dirty="0"/>
              <a:t> </a:t>
            </a:r>
            <a:r>
              <a:rPr lang="en-US" dirty="0" err="1"/>
              <a:t>mõlemad</a:t>
            </a:r>
            <a:r>
              <a:rPr lang="en-US" dirty="0"/>
              <a:t> </a:t>
            </a:r>
            <a:r>
              <a:rPr lang="en-US" dirty="0" err="1"/>
              <a:t>kiirendavad</a:t>
            </a:r>
            <a:r>
              <a:rPr lang="en-US" dirty="0"/>
              <a:t>?</a:t>
            </a:r>
          </a:p>
          <a:p>
            <a:r>
              <a:rPr lang="en-US" dirty="0"/>
              <a:t>Auto </a:t>
            </a:r>
            <a:r>
              <a:rPr lang="en-US" dirty="0" err="1"/>
              <a:t>dünaamika</a:t>
            </a:r>
            <a:r>
              <a:rPr lang="en-US" dirty="0"/>
              <a:t> </a:t>
            </a:r>
            <a:r>
              <a:rPr lang="en-US" dirty="0" err="1"/>
              <a:t>varitseva</a:t>
            </a:r>
            <a:r>
              <a:rPr lang="en-US" dirty="0"/>
              <a:t> </a:t>
            </a:r>
            <a:r>
              <a:rPr lang="en-US" dirty="0" err="1"/>
              <a:t>möödasõidu</a:t>
            </a:r>
            <a:r>
              <a:rPr lang="en-US" dirty="0"/>
              <a:t> </a:t>
            </a:r>
            <a:r>
              <a:rPr lang="en-US" dirty="0" err="1"/>
              <a:t>jaoks</a:t>
            </a:r>
            <a:endParaRPr lang="en-US" dirty="0"/>
          </a:p>
          <a:p>
            <a:pPr lvl="1"/>
            <a:r>
              <a:rPr lang="en-US" dirty="0" err="1"/>
              <a:t>lendaval</a:t>
            </a:r>
            <a:r>
              <a:rPr lang="en-US" dirty="0"/>
              <a:t> </a:t>
            </a:r>
            <a:r>
              <a:rPr lang="en-US" dirty="0" err="1"/>
              <a:t>möödasõidul</a:t>
            </a:r>
            <a:r>
              <a:rPr lang="en-US" dirty="0"/>
              <a:t> </a:t>
            </a:r>
            <a:r>
              <a:rPr lang="en-US" dirty="0" err="1"/>
              <a:t>kiirendusomadused</a:t>
            </a:r>
            <a:r>
              <a:rPr lang="en-US" dirty="0"/>
              <a:t> pole </a:t>
            </a:r>
            <a:r>
              <a:rPr lang="en-US" dirty="0" err="1"/>
              <a:t>olulised</a:t>
            </a:r>
            <a:r>
              <a:rPr lang="en-US" dirty="0"/>
              <a:t> (</a:t>
            </a:r>
            <a:r>
              <a:rPr lang="en-US" dirty="0" err="1"/>
              <a:t>möödasõitja</a:t>
            </a:r>
            <a:r>
              <a:rPr lang="en-US" dirty="0"/>
              <a:t> </a:t>
            </a:r>
            <a:r>
              <a:rPr lang="en-US" dirty="0" err="1"/>
              <a:t>liigub</a:t>
            </a:r>
            <a:r>
              <a:rPr lang="en-US" dirty="0"/>
              <a:t> fix </a:t>
            </a:r>
            <a:r>
              <a:rPr lang="en-US" dirty="0" err="1"/>
              <a:t>piirkiirusega</a:t>
            </a:r>
            <a:r>
              <a:rPr lang="en-US" dirty="0"/>
              <a:t>)</a:t>
            </a:r>
          </a:p>
          <a:p>
            <a:r>
              <a:rPr lang="en-US" dirty="0" err="1"/>
              <a:t>Ohutu</a:t>
            </a:r>
            <a:r>
              <a:rPr lang="en-US" dirty="0"/>
              <a:t> </a:t>
            </a:r>
            <a:r>
              <a:rPr lang="en-US" dirty="0" err="1"/>
              <a:t>möödasõit</a:t>
            </a:r>
            <a:r>
              <a:rPr lang="en-US" dirty="0"/>
              <a:t> </a:t>
            </a:r>
            <a:r>
              <a:rPr lang="en-US" dirty="0" err="1"/>
              <a:t>eeldab</a:t>
            </a:r>
            <a:r>
              <a:rPr lang="en-US" dirty="0"/>
              <a:t>, et </a:t>
            </a:r>
            <a:r>
              <a:rPr lang="en-US" dirty="0" err="1"/>
              <a:t>näed</a:t>
            </a:r>
            <a:r>
              <a:rPr lang="en-US" dirty="0"/>
              <a:t> </a:t>
            </a:r>
            <a:r>
              <a:rPr lang="en-US" dirty="0" err="1"/>
              <a:t>piisavalt</a:t>
            </a:r>
            <a:r>
              <a:rPr lang="en-US" dirty="0"/>
              <a:t> </a:t>
            </a:r>
            <a:r>
              <a:rPr lang="en-US" dirty="0" err="1"/>
              <a:t>kaugele</a:t>
            </a:r>
            <a:r>
              <a:rPr lang="en-US" dirty="0"/>
              <a:t>, et </a:t>
            </a:r>
            <a:r>
              <a:rPr lang="en-US" dirty="0" err="1"/>
              <a:t>lubatud</a:t>
            </a:r>
            <a:r>
              <a:rPr lang="en-US" dirty="0"/>
              <a:t> </a:t>
            </a:r>
            <a:r>
              <a:rPr lang="en-US" dirty="0" err="1"/>
              <a:t>kiirusega</a:t>
            </a:r>
            <a:r>
              <a:rPr lang="en-US" dirty="0"/>
              <a:t> </a:t>
            </a:r>
            <a:r>
              <a:rPr lang="en-US" dirty="0" err="1"/>
              <a:t>vastutulijaga</a:t>
            </a:r>
            <a:r>
              <a:rPr lang="en-US" dirty="0"/>
              <a:t> </a:t>
            </a:r>
            <a:r>
              <a:rPr lang="en-US" dirty="0" err="1"/>
              <a:t>mahuks</a:t>
            </a:r>
            <a:r>
              <a:rPr lang="en-US" dirty="0"/>
              <a:t> </a:t>
            </a:r>
            <a:r>
              <a:rPr lang="en-US" dirty="0" err="1"/>
              <a:t>ära</a:t>
            </a:r>
            <a:endParaRPr lang="en-US" dirty="0"/>
          </a:p>
          <a:p>
            <a:pPr lvl="1"/>
            <a:r>
              <a:rPr lang="en-US" dirty="0"/>
              <a:t>400 </a:t>
            </a:r>
            <a:r>
              <a:rPr lang="en-US" dirty="0" err="1"/>
              <a:t>meetrine</a:t>
            </a:r>
            <a:r>
              <a:rPr lang="en-US" dirty="0"/>
              <a:t> </a:t>
            </a:r>
            <a:r>
              <a:rPr lang="en-US" dirty="0" err="1"/>
              <a:t>nähtavus</a:t>
            </a:r>
            <a:r>
              <a:rPr lang="en-US" dirty="0"/>
              <a:t> </a:t>
            </a:r>
            <a:r>
              <a:rPr lang="en-US" dirty="0" err="1"/>
              <a:t>tagab</a:t>
            </a:r>
            <a:r>
              <a:rPr lang="en-US" dirty="0"/>
              <a:t> </a:t>
            </a:r>
            <a:r>
              <a:rPr lang="en-US" dirty="0" err="1"/>
              <a:t>möödasõidu</a:t>
            </a:r>
            <a:r>
              <a:rPr lang="en-US" dirty="0"/>
              <a:t> </a:t>
            </a:r>
            <a:r>
              <a:rPr lang="en-US" dirty="0" err="1"/>
              <a:t>ilma</a:t>
            </a:r>
            <a:r>
              <a:rPr lang="en-US" dirty="0"/>
              <a:t> </a:t>
            </a:r>
            <a:r>
              <a:rPr lang="en-US" dirty="0" err="1"/>
              <a:t>vastutulijata</a:t>
            </a:r>
            <a:endParaRPr lang="en-US" dirty="0"/>
          </a:p>
          <a:p>
            <a:pPr lvl="1"/>
            <a:r>
              <a:rPr lang="en-US" dirty="0" err="1"/>
              <a:t>Katkestatud</a:t>
            </a:r>
            <a:r>
              <a:rPr lang="en-US" dirty="0"/>
              <a:t> </a:t>
            </a:r>
            <a:r>
              <a:rPr lang="en-US" dirty="0" err="1"/>
              <a:t>möödasõit</a:t>
            </a:r>
            <a:r>
              <a:rPr lang="en-US" dirty="0"/>
              <a:t> </a:t>
            </a:r>
            <a:r>
              <a:rPr lang="en-US" dirty="0" err="1"/>
              <a:t>ei</a:t>
            </a:r>
            <a:r>
              <a:rPr lang="en-US" dirty="0"/>
              <a:t> ole </a:t>
            </a:r>
            <a:r>
              <a:rPr lang="en-US" dirty="0" err="1"/>
              <a:t>enam</a:t>
            </a:r>
            <a:r>
              <a:rPr lang="en-US" dirty="0"/>
              <a:t> </a:t>
            </a:r>
            <a:r>
              <a:rPr lang="en-US" dirty="0" err="1"/>
              <a:t>ohutu</a:t>
            </a:r>
            <a:endParaRPr lang="en-US" dirty="0"/>
          </a:p>
          <a:p>
            <a:pPr lvl="1"/>
            <a:r>
              <a:rPr lang="en-US" dirty="0" err="1"/>
              <a:t>Millise</a:t>
            </a:r>
            <a:r>
              <a:rPr lang="en-US" dirty="0"/>
              <a:t> </a:t>
            </a:r>
            <a:r>
              <a:rPr lang="en-US" dirty="0" err="1"/>
              <a:t>kiirusega</a:t>
            </a:r>
            <a:r>
              <a:rPr lang="en-US" dirty="0"/>
              <a:t> </a:t>
            </a:r>
            <a:r>
              <a:rPr lang="en-US" dirty="0" err="1"/>
              <a:t>liikujast</a:t>
            </a:r>
            <a:r>
              <a:rPr lang="en-US" dirty="0"/>
              <a:t> on OHUTULT </a:t>
            </a:r>
            <a:r>
              <a:rPr lang="en-US" dirty="0" err="1"/>
              <a:t>võimalik</a:t>
            </a:r>
            <a:r>
              <a:rPr lang="en-US" dirty="0"/>
              <a:t> </a:t>
            </a:r>
            <a:r>
              <a:rPr lang="en-US" dirty="0" err="1"/>
              <a:t>mööduda</a:t>
            </a:r>
            <a:r>
              <a:rPr lang="en-US" dirty="0"/>
              <a:t> 400 </a:t>
            </a:r>
            <a:r>
              <a:rPr lang="en-US" dirty="0" err="1"/>
              <a:t>meetriga</a:t>
            </a:r>
            <a:r>
              <a:rPr lang="en-US" dirty="0"/>
              <a:t>?</a:t>
            </a:r>
          </a:p>
          <a:p>
            <a:pPr lvl="1"/>
            <a:r>
              <a:rPr lang="en-US" dirty="0" err="1"/>
              <a:t>Milliseid</a:t>
            </a:r>
            <a:r>
              <a:rPr lang="en-US" dirty="0"/>
              <a:t> </a:t>
            </a:r>
            <a:r>
              <a:rPr lang="en-US" dirty="0" err="1"/>
              <a:t>parameetreid</a:t>
            </a:r>
            <a:r>
              <a:rPr lang="en-US" dirty="0"/>
              <a:t> TULEB </a:t>
            </a:r>
            <a:r>
              <a:rPr lang="en-US" dirty="0" err="1"/>
              <a:t>eirata</a:t>
            </a:r>
            <a:r>
              <a:rPr lang="en-US" dirty="0"/>
              <a:t>, et 400 </a:t>
            </a:r>
            <a:r>
              <a:rPr lang="en-US" dirty="0" err="1"/>
              <a:t>meetriga</a:t>
            </a:r>
            <a:r>
              <a:rPr lang="en-US" dirty="0"/>
              <a:t> </a:t>
            </a:r>
            <a:r>
              <a:rPr lang="en-US" dirty="0" err="1"/>
              <a:t>mööda</a:t>
            </a:r>
            <a:r>
              <a:rPr lang="en-US" dirty="0"/>
              <a:t> </a:t>
            </a:r>
            <a:r>
              <a:rPr lang="en-US" dirty="0" err="1"/>
              <a:t>saaks</a:t>
            </a:r>
            <a:r>
              <a:rPr lang="en-US" dirty="0"/>
              <a:t>?</a:t>
            </a:r>
          </a:p>
          <a:p>
            <a:pPr lvl="1"/>
            <a:r>
              <a:rPr lang="en-US" dirty="0"/>
              <a:t>Tanel </a:t>
            </a:r>
            <a:r>
              <a:rPr lang="en-US" dirty="0" err="1"/>
              <a:t>Jairuse</a:t>
            </a:r>
            <a:r>
              <a:rPr lang="en-US" dirty="0"/>
              <a:t> </a:t>
            </a:r>
            <a:r>
              <a:rPr lang="en-US" dirty="0" err="1"/>
              <a:t>lihtsustatud</a:t>
            </a:r>
            <a:r>
              <a:rPr lang="en-US" dirty="0"/>
              <a:t> </a:t>
            </a:r>
            <a:r>
              <a:rPr lang="en-US" dirty="0" err="1"/>
              <a:t>rakendus</a:t>
            </a:r>
            <a:r>
              <a:rPr lang="en-US" dirty="0"/>
              <a:t> “</a:t>
            </a:r>
            <a:r>
              <a:rPr lang="en-US" dirty="0" err="1"/>
              <a:t>möödasõiduk</a:t>
            </a:r>
            <a:r>
              <a:rPr lang="en-US" dirty="0"/>
              <a:t>”</a:t>
            </a:r>
            <a:endParaRPr lang="et-EE" dirty="0"/>
          </a:p>
        </p:txBody>
      </p:sp>
    </p:spTree>
    <p:extLst>
      <p:ext uri="{BB962C8B-B14F-4D97-AF65-F5344CB8AC3E}">
        <p14:creationId xmlns:p14="http://schemas.microsoft.com/office/powerpoint/2010/main" val="564283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1D381-05DE-9E39-003B-ED5DF1556FF1}"/>
              </a:ext>
            </a:extLst>
          </p:cNvPr>
          <p:cNvSpPr>
            <a:spLocks noGrp="1"/>
          </p:cNvSpPr>
          <p:nvPr>
            <p:ph type="title"/>
          </p:nvPr>
        </p:nvSpPr>
        <p:spPr>
          <a:xfrm>
            <a:off x="838200" y="365125"/>
            <a:ext cx="10952448" cy="691767"/>
          </a:xfrm>
        </p:spPr>
        <p:txBody>
          <a:bodyPr>
            <a:normAutofit fontScale="90000"/>
          </a:bodyPr>
          <a:lstStyle/>
          <a:p>
            <a:r>
              <a:rPr lang="en-US" dirty="0"/>
              <a:t>Harri Kuusk 2011 – </a:t>
            </a:r>
            <a:r>
              <a:rPr lang="en-US" sz="3200" dirty="0"/>
              <a:t>LS </a:t>
            </a:r>
            <a:r>
              <a:rPr lang="en-US" sz="3200" dirty="0" err="1"/>
              <a:t>tutvustus</a:t>
            </a:r>
            <a:r>
              <a:rPr lang="en-US" sz="3200" dirty="0"/>
              <a:t> – </a:t>
            </a:r>
            <a:r>
              <a:rPr lang="en-US" sz="3200" dirty="0" err="1"/>
              <a:t>möödasõidu</a:t>
            </a:r>
            <a:r>
              <a:rPr lang="en-US" sz="3200" dirty="0"/>
              <a:t> </a:t>
            </a:r>
            <a:r>
              <a:rPr lang="en-US" sz="3200" dirty="0" err="1"/>
              <a:t>dünaamika</a:t>
            </a:r>
            <a:endParaRPr lang="en-US" dirty="0"/>
          </a:p>
        </p:txBody>
      </p:sp>
      <p:pic>
        <p:nvPicPr>
          <p:cNvPr id="5" name="Picture 4" descr="The image depicts three different traffic situations involving a car at a roundabout, each with a specific type of intersection: one with a stop sign, one with a yield sign, and one with a no entry sign.&#10;&#10;AI-generated content may be incorrect.">
            <a:extLst>
              <a:ext uri="{FF2B5EF4-FFF2-40B4-BE49-F238E27FC236}">
                <a16:creationId xmlns:a16="http://schemas.microsoft.com/office/drawing/2014/main" id="{A0DDE13F-0D51-83F5-2F75-C334219B8968}"/>
              </a:ext>
            </a:extLst>
          </p:cNvPr>
          <p:cNvPicPr>
            <a:picLocks noChangeAspect="1"/>
          </p:cNvPicPr>
          <p:nvPr/>
        </p:nvPicPr>
        <p:blipFill>
          <a:blip r:embed="rId2"/>
          <a:srcRect t="12942"/>
          <a:stretch>
            <a:fillRect/>
          </a:stretch>
        </p:blipFill>
        <p:spPr>
          <a:xfrm>
            <a:off x="69726" y="1204055"/>
            <a:ext cx="5769839" cy="2978899"/>
          </a:xfrm>
          <a:prstGeom prst="rect">
            <a:avLst/>
          </a:prstGeom>
        </p:spPr>
      </p:pic>
      <p:pic>
        <p:nvPicPr>
          <p:cNvPr id="7" name="Picture 6" descr="The image depicts a road safety diagram comparing the stopping distances of two cars, A and B, under different conditions.&#10;&#10;AI-generated content may be incorrect.">
            <a:extLst>
              <a:ext uri="{FF2B5EF4-FFF2-40B4-BE49-F238E27FC236}">
                <a16:creationId xmlns:a16="http://schemas.microsoft.com/office/drawing/2014/main" id="{D551EBEC-E3BB-2F53-2AD1-3D73C1369571}"/>
              </a:ext>
            </a:extLst>
          </p:cNvPr>
          <p:cNvPicPr>
            <a:picLocks noChangeAspect="1"/>
          </p:cNvPicPr>
          <p:nvPr/>
        </p:nvPicPr>
        <p:blipFill>
          <a:blip r:embed="rId3"/>
          <a:srcRect t="11261"/>
          <a:stretch>
            <a:fillRect/>
          </a:stretch>
        </p:blipFill>
        <p:spPr>
          <a:xfrm>
            <a:off x="6028645" y="1204055"/>
            <a:ext cx="4882759" cy="2978899"/>
          </a:xfrm>
          <a:prstGeom prst="rect">
            <a:avLst/>
          </a:prstGeom>
        </p:spPr>
      </p:pic>
      <p:pic>
        <p:nvPicPr>
          <p:cNvPr id="13" name="Picture 12" descr="The image depicts a road traffic situation where Raja (Car A) is delayed by less than 3 seconds behind Car B (Sellega) at the first traffic light, Car A is then allowed to proceed after Car B passes, and Car A is following Car B at a distance of 60 meters.&#10;&#10;AI-generated content may be incorrect.">
            <a:extLst>
              <a:ext uri="{FF2B5EF4-FFF2-40B4-BE49-F238E27FC236}">
                <a16:creationId xmlns:a16="http://schemas.microsoft.com/office/drawing/2014/main" id="{C3DDCAC8-1B42-CE7E-EF92-47D851826BE4}"/>
              </a:ext>
            </a:extLst>
          </p:cNvPr>
          <p:cNvPicPr>
            <a:picLocks noChangeAspect="1"/>
          </p:cNvPicPr>
          <p:nvPr/>
        </p:nvPicPr>
        <p:blipFill>
          <a:blip r:embed="rId4"/>
          <a:stretch>
            <a:fillRect/>
          </a:stretch>
        </p:blipFill>
        <p:spPr>
          <a:xfrm>
            <a:off x="97293" y="4270650"/>
            <a:ext cx="4106332" cy="2587349"/>
          </a:xfrm>
          <a:prstGeom prst="rect">
            <a:avLst/>
          </a:prstGeom>
        </p:spPr>
      </p:pic>
      <p:pic>
        <p:nvPicPr>
          <p:cNvPr id="15" name="Picture 14" descr="The image illustrates a comparison of two vehicles, A and B, in a race, showing their positions at various intervals and their respective speeds, with vehicle A consistently ahead.&#10;&#10;AI-generated content may be incorrect.">
            <a:extLst>
              <a:ext uri="{FF2B5EF4-FFF2-40B4-BE49-F238E27FC236}">
                <a16:creationId xmlns:a16="http://schemas.microsoft.com/office/drawing/2014/main" id="{A32EA3E6-E691-719B-2736-95EEEA8B1C1B}"/>
              </a:ext>
            </a:extLst>
          </p:cNvPr>
          <p:cNvPicPr>
            <a:picLocks noChangeAspect="1"/>
          </p:cNvPicPr>
          <p:nvPr/>
        </p:nvPicPr>
        <p:blipFill>
          <a:blip r:embed="rId5"/>
          <a:stretch>
            <a:fillRect/>
          </a:stretch>
        </p:blipFill>
        <p:spPr>
          <a:xfrm>
            <a:off x="4299926" y="4270649"/>
            <a:ext cx="4106332" cy="2606610"/>
          </a:xfrm>
          <a:prstGeom prst="rect">
            <a:avLst/>
          </a:prstGeom>
        </p:spPr>
      </p:pic>
      <p:pic>
        <p:nvPicPr>
          <p:cNvPr id="17" name="Picture 16" descr="The image depicts a road sign with a series of traffic regulations and speed limits, including specific durations and speeds, and instructions for vehicle maneuvers.&#10;&#10;AI-generated content may be incorrect.">
            <a:extLst>
              <a:ext uri="{FF2B5EF4-FFF2-40B4-BE49-F238E27FC236}">
                <a16:creationId xmlns:a16="http://schemas.microsoft.com/office/drawing/2014/main" id="{24A3D17B-5F64-8028-2569-56810D8143D8}"/>
              </a:ext>
            </a:extLst>
          </p:cNvPr>
          <p:cNvPicPr>
            <a:picLocks noChangeAspect="1"/>
          </p:cNvPicPr>
          <p:nvPr/>
        </p:nvPicPr>
        <p:blipFill>
          <a:blip r:embed="rId6"/>
          <a:stretch>
            <a:fillRect/>
          </a:stretch>
        </p:blipFill>
        <p:spPr>
          <a:xfrm>
            <a:off x="8502560" y="4270649"/>
            <a:ext cx="3619714" cy="2587350"/>
          </a:xfrm>
          <a:prstGeom prst="rect">
            <a:avLst/>
          </a:prstGeom>
        </p:spPr>
      </p:pic>
    </p:spTree>
    <p:extLst>
      <p:ext uri="{BB962C8B-B14F-4D97-AF65-F5344CB8AC3E}">
        <p14:creationId xmlns:p14="http://schemas.microsoft.com/office/powerpoint/2010/main" val="850670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A74D9-D897-30CE-F2D4-D7E28BD9B7AE}"/>
              </a:ext>
            </a:extLst>
          </p:cNvPr>
          <p:cNvSpPr>
            <a:spLocks noGrp="1"/>
          </p:cNvSpPr>
          <p:nvPr>
            <p:ph type="title"/>
          </p:nvPr>
        </p:nvSpPr>
        <p:spPr/>
        <p:txBody>
          <a:bodyPr/>
          <a:lstStyle/>
          <a:p>
            <a:r>
              <a:rPr lang="en-US" dirty="0" err="1"/>
              <a:t>Faasid</a:t>
            </a:r>
            <a:endParaRPr lang="en-US" dirty="0"/>
          </a:p>
        </p:txBody>
      </p:sp>
      <p:sp>
        <p:nvSpPr>
          <p:cNvPr id="3" name="Content Placeholder 2">
            <a:extLst>
              <a:ext uri="{FF2B5EF4-FFF2-40B4-BE49-F238E27FC236}">
                <a16:creationId xmlns:a16="http://schemas.microsoft.com/office/drawing/2014/main" id="{7AA14AAC-2AD8-A0B0-82CB-0C5EA7226F27}"/>
              </a:ext>
            </a:extLst>
          </p:cNvPr>
          <p:cNvSpPr>
            <a:spLocks noGrp="1"/>
          </p:cNvSpPr>
          <p:nvPr>
            <p:ph idx="1"/>
          </p:nvPr>
        </p:nvSpPr>
        <p:spPr>
          <a:xfrm>
            <a:off x="575402" y="1825625"/>
            <a:ext cx="11306117" cy="4351338"/>
          </a:xfrm>
        </p:spPr>
        <p:txBody>
          <a:bodyPr>
            <a:normAutofit fontScale="85000" lnSpcReduction="20000"/>
          </a:bodyPr>
          <a:lstStyle/>
          <a:p>
            <a:r>
              <a:rPr lang="en-US" b="1" dirty="0"/>
              <a:t>Oma </a:t>
            </a:r>
            <a:r>
              <a:rPr lang="en-US" b="1" dirty="0" err="1"/>
              <a:t>rajal</a:t>
            </a:r>
            <a:r>
              <a:rPr lang="en-US" b="1" dirty="0"/>
              <a:t> </a:t>
            </a:r>
            <a:r>
              <a:rPr lang="en-US" dirty="0"/>
              <a:t>– </a:t>
            </a:r>
            <a:r>
              <a:rPr lang="en-US" dirty="0" err="1"/>
              <a:t>kiirendusfaas</a:t>
            </a:r>
            <a:endParaRPr lang="en-US" dirty="0"/>
          </a:p>
          <a:p>
            <a:pPr lvl="1"/>
            <a:r>
              <a:rPr lang="en-US" dirty="0" err="1"/>
              <a:t>Sõidukite</a:t>
            </a:r>
            <a:r>
              <a:rPr lang="en-US" dirty="0"/>
              <a:t> </a:t>
            </a:r>
            <a:r>
              <a:rPr lang="en-US" dirty="0" err="1"/>
              <a:t>vahekaugused</a:t>
            </a:r>
            <a:r>
              <a:rPr lang="en-US" dirty="0"/>
              <a:t> </a:t>
            </a:r>
            <a:r>
              <a:rPr lang="en-US" dirty="0" err="1"/>
              <a:t>vastavad</a:t>
            </a:r>
            <a:r>
              <a:rPr lang="en-US" dirty="0"/>
              <a:t> LS </a:t>
            </a:r>
            <a:r>
              <a:rPr lang="en-US" dirty="0" err="1"/>
              <a:t>nõuetele</a:t>
            </a:r>
            <a:r>
              <a:rPr lang="en-US" dirty="0"/>
              <a:t> (</a:t>
            </a:r>
            <a:r>
              <a:rPr lang="en-US" dirty="0">
                <a:highlight>
                  <a:srgbClr val="00FF00"/>
                </a:highlight>
              </a:rPr>
              <a:t>3 </a:t>
            </a:r>
            <a:r>
              <a:rPr lang="en-US" dirty="0" err="1">
                <a:highlight>
                  <a:srgbClr val="00FF00"/>
                </a:highlight>
              </a:rPr>
              <a:t>sekundit</a:t>
            </a:r>
            <a:r>
              <a:rPr lang="en-US" dirty="0"/>
              <a:t>)</a:t>
            </a:r>
          </a:p>
          <a:p>
            <a:pPr lvl="1"/>
            <a:r>
              <a:rPr lang="en-US" dirty="0" err="1">
                <a:highlight>
                  <a:srgbClr val="00FF00"/>
                </a:highlight>
              </a:rPr>
              <a:t>Suund</a:t>
            </a:r>
            <a:r>
              <a:rPr lang="en-US" dirty="0">
                <a:highlight>
                  <a:srgbClr val="00FF00"/>
                </a:highlight>
              </a:rPr>
              <a:t> </a:t>
            </a:r>
            <a:r>
              <a:rPr lang="en-US" dirty="0" err="1">
                <a:highlight>
                  <a:srgbClr val="00FF00"/>
                </a:highlight>
              </a:rPr>
              <a:t>sisse</a:t>
            </a:r>
            <a:r>
              <a:rPr lang="en-US" dirty="0"/>
              <a:t>, </a:t>
            </a:r>
            <a:r>
              <a:rPr lang="en-US" dirty="0" err="1"/>
              <a:t>veenduda</a:t>
            </a:r>
            <a:r>
              <a:rPr lang="en-US" dirty="0"/>
              <a:t> </a:t>
            </a:r>
            <a:r>
              <a:rPr lang="en-US" dirty="0" err="1"/>
              <a:t>nähtavuses</a:t>
            </a:r>
            <a:r>
              <a:rPr lang="en-US" dirty="0"/>
              <a:t> ja </a:t>
            </a:r>
            <a:r>
              <a:rPr lang="en-US" dirty="0" err="1">
                <a:highlight>
                  <a:srgbClr val="00FF00"/>
                </a:highlight>
              </a:rPr>
              <a:t>läheneda</a:t>
            </a:r>
            <a:r>
              <a:rPr lang="en-US" dirty="0">
                <a:highlight>
                  <a:srgbClr val="00FF00"/>
                </a:highlight>
              </a:rPr>
              <a:t> </a:t>
            </a:r>
            <a:r>
              <a:rPr lang="en-US" dirty="0" err="1">
                <a:highlight>
                  <a:srgbClr val="00FF00"/>
                </a:highlight>
              </a:rPr>
              <a:t>eessõitjale</a:t>
            </a:r>
            <a:r>
              <a:rPr lang="en-US" dirty="0">
                <a:highlight>
                  <a:srgbClr val="00FF00"/>
                </a:highlight>
              </a:rPr>
              <a:t> </a:t>
            </a:r>
            <a:r>
              <a:rPr lang="en-US" dirty="0"/>
              <a:t>(pole </a:t>
            </a:r>
            <a:r>
              <a:rPr lang="en-US" dirty="0" err="1"/>
              <a:t>määratletud</a:t>
            </a:r>
            <a:r>
              <a:rPr lang="en-US" dirty="0"/>
              <a:t>, </a:t>
            </a:r>
            <a:r>
              <a:rPr lang="en-US" dirty="0" err="1"/>
              <a:t>kui</a:t>
            </a:r>
            <a:r>
              <a:rPr lang="en-US" dirty="0"/>
              <a:t> </a:t>
            </a:r>
            <a:r>
              <a:rPr lang="en-US" dirty="0" err="1"/>
              <a:t>lähedale</a:t>
            </a:r>
            <a:r>
              <a:rPr lang="en-US" dirty="0"/>
              <a:t>)</a:t>
            </a:r>
          </a:p>
          <a:p>
            <a:pPr lvl="2"/>
            <a:r>
              <a:rPr lang="en-US" dirty="0">
                <a:highlight>
                  <a:srgbClr val="FFFF00"/>
                </a:highlight>
              </a:rPr>
              <a:t>Kas </a:t>
            </a:r>
            <a:r>
              <a:rPr lang="en-US" dirty="0" err="1">
                <a:highlight>
                  <a:srgbClr val="FFFF00"/>
                </a:highlight>
              </a:rPr>
              <a:t>rajavahetus</a:t>
            </a:r>
            <a:r>
              <a:rPr lang="en-US" dirty="0">
                <a:highlight>
                  <a:srgbClr val="FFFF00"/>
                </a:highlight>
              </a:rPr>
              <a:t> </a:t>
            </a:r>
            <a:r>
              <a:rPr lang="en-US" dirty="0" err="1">
                <a:highlight>
                  <a:srgbClr val="FFFF00"/>
                </a:highlight>
              </a:rPr>
              <a:t>kuulub</a:t>
            </a:r>
            <a:r>
              <a:rPr lang="en-US" dirty="0">
                <a:highlight>
                  <a:srgbClr val="FFFF00"/>
                </a:highlight>
              </a:rPr>
              <a:t> </a:t>
            </a:r>
            <a:r>
              <a:rPr lang="en-US" dirty="0" err="1">
                <a:highlight>
                  <a:srgbClr val="FFFF00"/>
                </a:highlight>
              </a:rPr>
              <a:t>veel</a:t>
            </a:r>
            <a:r>
              <a:rPr lang="en-US" dirty="0">
                <a:highlight>
                  <a:srgbClr val="FFFF00"/>
                </a:highlight>
              </a:rPr>
              <a:t> </a:t>
            </a:r>
            <a:r>
              <a:rPr lang="en-US" dirty="0" err="1">
                <a:highlight>
                  <a:srgbClr val="FFFF00"/>
                </a:highlight>
              </a:rPr>
              <a:t>esimese</a:t>
            </a:r>
            <a:r>
              <a:rPr lang="en-US" dirty="0">
                <a:highlight>
                  <a:srgbClr val="FFFF00"/>
                </a:highlight>
              </a:rPr>
              <a:t> </a:t>
            </a:r>
            <a:r>
              <a:rPr lang="en-US" dirty="0" err="1">
                <a:highlight>
                  <a:srgbClr val="FFFF00"/>
                </a:highlight>
              </a:rPr>
              <a:t>faasi</a:t>
            </a:r>
            <a:r>
              <a:rPr lang="en-US" dirty="0">
                <a:highlight>
                  <a:srgbClr val="FFFF00"/>
                </a:highlight>
              </a:rPr>
              <a:t> </a:t>
            </a:r>
            <a:r>
              <a:rPr lang="en-US" dirty="0" err="1">
                <a:highlight>
                  <a:srgbClr val="FFFF00"/>
                </a:highlight>
              </a:rPr>
              <a:t>koosseisu</a:t>
            </a:r>
            <a:r>
              <a:rPr lang="en-US" dirty="0">
                <a:highlight>
                  <a:srgbClr val="FFFF00"/>
                </a:highlight>
              </a:rPr>
              <a:t>? Kas </a:t>
            </a:r>
            <a:r>
              <a:rPr lang="en-US" dirty="0" err="1">
                <a:highlight>
                  <a:srgbClr val="FFFF00"/>
                </a:highlight>
              </a:rPr>
              <a:t>rajavahetus</a:t>
            </a:r>
            <a:r>
              <a:rPr lang="en-US" dirty="0">
                <a:highlight>
                  <a:srgbClr val="FFFF00"/>
                </a:highlight>
              </a:rPr>
              <a:t> </a:t>
            </a:r>
            <a:r>
              <a:rPr lang="en-US" dirty="0" err="1">
                <a:highlight>
                  <a:srgbClr val="FFFF00"/>
                </a:highlight>
              </a:rPr>
              <a:t>võtab</a:t>
            </a:r>
            <a:r>
              <a:rPr lang="en-US" dirty="0">
                <a:highlight>
                  <a:srgbClr val="FFFF00"/>
                </a:highlight>
              </a:rPr>
              <a:t> 3 </a:t>
            </a:r>
            <a:r>
              <a:rPr lang="en-US" dirty="0" err="1">
                <a:highlight>
                  <a:srgbClr val="FFFF00"/>
                </a:highlight>
              </a:rPr>
              <a:t>sekundit</a:t>
            </a:r>
            <a:r>
              <a:rPr lang="en-US" dirty="0">
                <a:highlight>
                  <a:srgbClr val="FFFF00"/>
                </a:highlight>
              </a:rPr>
              <a:t>?</a:t>
            </a:r>
          </a:p>
          <a:p>
            <a:r>
              <a:rPr lang="en-US" b="1" dirty="0" err="1"/>
              <a:t>Vastassuunas</a:t>
            </a:r>
            <a:endParaRPr lang="en-US" b="1" dirty="0"/>
          </a:p>
          <a:p>
            <a:pPr lvl="1"/>
            <a:r>
              <a:rPr lang="en-US" dirty="0" err="1"/>
              <a:t>Suund</a:t>
            </a:r>
            <a:r>
              <a:rPr lang="en-US" dirty="0"/>
              <a:t> on </a:t>
            </a:r>
            <a:r>
              <a:rPr lang="en-US" dirty="0">
                <a:highlight>
                  <a:srgbClr val="00FF00"/>
                </a:highlight>
              </a:rPr>
              <a:t>3 </a:t>
            </a:r>
            <a:r>
              <a:rPr lang="en-US" dirty="0" err="1">
                <a:highlight>
                  <a:srgbClr val="00FF00"/>
                </a:highlight>
              </a:rPr>
              <a:t>sekundit</a:t>
            </a:r>
            <a:r>
              <a:rPr lang="en-US" dirty="0">
                <a:highlight>
                  <a:srgbClr val="00FF00"/>
                </a:highlight>
              </a:rPr>
              <a:t> </a:t>
            </a:r>
            <a:r>
              <a:rPr lang="en-US" dirty="0"/>
              <a:t>sees </a:t>
            </a:r>
            <a:r>
              <a:rPr lang="en-US" dirty="0" err="1"/>
              <a:t>olnud</a:t>
            </a:r>
            <a:r>
              <a:rPr lang="en-US" dirty="0"/>
              <a:t>, </a:t>
            </a:r>
            <a:r>
              <a:rPr lang="en-US" dirty="0" err="1">
                <a:highlight>
                  <a:srgbClr val="00FF00"/>
                </a:highlight>
              </a:rPr>
              <a:t>võib</a:t>
            </a:r>
            <a:r>
              <a:rPr lang="en-US" dirty="0">
                <a:highlight>
                  <a:srgbClr val="00FF00"/>
                </a:highlight>
              </a:rPr>
              <a:t> rada </a:t>
            </a:r>
            <a:r>
              <a:rPr lang="en-US" dirty="0" err="1">
                <a:highlight>
                  <a:srgbClr val="00FF00"/>
                </a:highlight>
              </a:rPr>
              <a:t>vahetada</a:t>
            </a:r>
            <a:r>
              <a:rPr lang="en-US" dirty="0">
                <a:highlight>
                  <a:srgbClr val="00FF00"/>
                </a:highlight>
              </a:rPr>
              <a:t> </a:t>
            </a:r>
            <a:r>
              <a:rPr lang="en-US" dirty="0"/>
              <a:t>(</a:t>
            </a:r>
            <a:r>
              <a:rPr lang="en-US" dirty="0" err="1"/>
              <a:t>vastassuunda</a:t>
            </a:r>
            <a:r>
              <a:rPr lang="en-US" dirty="0"/>
              <a:t>) ja </a:t>
            </a:r>
            <a:r>
              <a:rPr lang="en-US" dirty="0" err="1">
                <a:highlight>
                  <a:srgbClr val="00FF00"/>
                </a:highlight>
              </a:rPr>
              <a:t>alustada</a:t>
            </a:r>
            <a:r>
              <a:rPr lang="en-US" dirty="0">
                <a:highlight>
                  <a:srgbClr val="00FF00"/>
                </a:highlight>
              </a:rPr>
              <a:t> </a:t>
            </a:r>
            <a:r>
              <a:rPr lang="en-US" dirty="0" err="1">
                <a:highlight>
                  <a:srgbClr val="00FF00"/>
                </a:highlight>
              </a:rPr>
              <a:t>möödumist</a:t>
            </a:r>
            <a:endParaRPr lang="en-US" dirty="0">
              <a:highlight>
                <a:srgbClr val="00FF00"/>
              </a:highlight>
            </a:endParaRPr>
          </a:p>
          <a:p>
            <a:pPr lvl="1"/>
            <a:r>
              <a:rPr lang="en-US" dirty="0" err="1"/>
              <a:t>Rajavahetus</a:t>
            </a:r>
            <a:r>
              <a:rPr lang="en-US" dirty="0"/>
              <a:t> </a:t>
            </a:r>
            <a:r>
              <a:rPr lang="en-US" dirty="0" err="1"/>
              <a:t>võtab</a:t>
            </a:r>
            <a:r>
              <a:rPr lang="en-US" dirty="0"/>
              <a:t> </a:t>
            </a:r>
            <a:r>
              <a:rPr lang="en-US" dirty="0" err="1"/>
              <a:t>aega</a:t>
            </a:r>
            <a:r>
              <a:rPr lang="en-US" dirty="0"/>
              <a:t>, </a:t>
            </a:r>
            <a:r>
              <a:rPr lang="en-US" dirty="0" err="1"/>
              <a:t>seotud</a:t>
            </a:r>
            <a:r>
              <a:rPr lang="en-US" dirty="0"/>
              <a:t> </a:t>
            </a:r>
            <a:r>
              <a:rPr lang="en-US" dirty="0" err="1"/>
              <a:t>külgkiirendusega</a:t>
            </a:r>
            <a:endParaRPr lang="en-US" dirty="0"/>
          </a:p>
          <a:p>
            <a:pPr lvl="2"/>
            <a:r>
              <a:rPr lang="en-US" dirty="0">
                <a:highlight>
                  <a:srgbClr val="FFFF00"/>
                </a:highlight>
              </a:rPr>
              <a:t>Kas </a:t>
            </a:r>
            <a:r>
              <a:rPr lang="en-US" dirty="0" err="1">
                <a:highlight>
                  <a:srgbClr val="FFFF00"/>
                </a:highlight>
              </a:rPr>
              <a:t>tagasi</a:t>
            </a:r>
            <a:r>
              <a:rPr lang="en-US" dirty="0">
                <a:highlight>
                  <a:srgbClr val="FFFF00"/>
                </a:highlight>
              </a:rPr>
              <a:t> </a:t>
            </a:r>
            <a:r>
              <a:rPr lang="en-US" dirty="0" err="1">
                <a:highlight>
                  <a:srgbClr val="FFFF00"/>
                </a:highlight>
              </a:rPr>
              <a:t>rajavahetus</a:t>
            </a:r>
            <a:r>
              <a:rPr lang="en-US" dirty="0">
                <a:highlight>
                  <a:srgbClr val="FFFF00"/>
                </a:highlight>
              </a:rPr>
              <a:t> on </a:t>
            </a:r>
            <a:r>
              <a:rPr lang="en-US" dirty="0" err="1">
                <a:highlight>
                  <a:srgbClr val="FFFF00"/>
                </a:highlight>
              </a:rPr>
              <a:t>teises</a:t>
            </a:r>
            <a:r>
              <a:rPr lang="en-US" dirty="0">
                <a:highlight>
                  <a:srgbClr val="FFFF00"/>
                </a:highlight>
              </a:rPr>
              <a:t> </a:t>
            </a:r>
            <a:r>
              <a:rPr lang="en-US" dirty="0" err="1">
                <a:highlight>
                  <a:srgbClr val="FFFF00"/>
                </a:highlight>
              </a:rPr>
              <a:t>faasis</a:t>
            </a:r>
            <a:r>
              <a:rPr lang="en-US" dirty="0">
                <a:highlight>
                  <a:srgbClr val="FFFF00"/>
                </a:highlight>
              </a:rPr>
              <a:t>? </a:t>
            </a:r>
            <a:r>
              <a:rPr lang="en-US" dirty="0" err="1">
                <a:highlight>
                  <a:srgbClr val="FFFF00"/>
                </a:highlight>
              </a:rPr>
              <a:t>Suund</a:t>
            </a:r>
            <a:r>
              <a:rPr lang="en-US" dirty="0">
                <a:highlight>
                  <a:srgbClr val="FFFF00"/>
                </a:highlight>
              </a:rPr>
              <a:t> </a:t>
            </a:r>
            <a:r>
              <a:rPr lang="en-US" dirty="0" err="1">
                <a:highlight>
                  <a:srgbClr val="FFFF00"/>
                </a:highlight>
              </a:rPr>
              <a:t>sisse</a:t>
            </a:r>
            <a:r>
              <a:rPr lang="en-US" dirty="0">
                <a:highlight>
                  <a:srgbClr val="FFFF00"/>
                </a:highlight>
              </a:rPr>
              <a:t> </a:t>
            </a:r>
            <a:r>
              <a:rPr lang="en-US" dirty="0" err="1">
                <a:highlight>
                  <a:srgbClr val="FFFF00"/>
                </a:highlight>
              </a:rPr>
              <a:t>siis</a:t>
            </a:r>
            <a:r>
              <a:rPr lang="en-US" dirty="0">
                <a:highlight>
                  <a:srgbClr val="FFFF00"/>
                </a:highlight>
              </a:rPr>
              <a:t> </a:t>
            </a:r>
            <a:r>
              <a:rPr lang="en-US" dirty="0" err="1">
                <a:highlight>
                  <a:srgbClr val="FFFF00"/>
                </a:highlight>
              </a:rPr>
              <a:t>kui</a:t>
            </a:r>
            <a:r>
              <a:rPr lang="en-US" dirty="0">
                <a:highlight>
                  <a:srgbClr val="FFFF00"/>
                </a:highlight>
              </a:rPr>
              <a:t> </a:t>
            </a:r>
            <a:r>
              <a:rPr lang="en-US" dirty="0" err="1">
                <a:highlight>
                  <a:srgbClr val="FFFF00"/>
                </a:highlight>
              </a:rPr>
              <a:t>oled</a:t>
            </a:r>
            <a:r>
              <a:rPr lang="en-US" dirty="0">
                <a:highlight>
                  <a:srgbClr val="FFFF00"/>
                </a:highlight>
              </a:rPr>
              <a:t> </a:t>
            </a:r>
            <a:r>
              <a:rPr lang="en-US" dirty="0" err="1">
                <a:highlight>
                  <a:srgbClr val="FFFF00"/>
                </a:highlight>
              </a:rPr>
              <a:t>täpselt</a:t>
            </a:r>
            <a:r>
              <a:rPr lang="en-US" dirty="0">
                <a:highlight>
                  <a:srgbClr val="FFFF00"/>
                </a:highlight>
              </a:rPr>
              <a:t> </a:t>
            </a:r>
            <a:r>
              <a:rPr lang="en-US" dirty="0" err="1">
                <a:highlight>
                  <a:srgbClr val="FFFF00"/>
                </a:highlight>
              </a:rPr>
              <a:t>mööda</a:t>
            </a:r>
            <a:r>
              <a:rPr lang="en-US" dirty="0">
                <a:highlight>
                  <a:srgbClr val="FFFF00"/>
                </a:highlight>
              </a:rPr>
              <a:t> </a:t>
            </a:r>
            <a:r>
              <a:rPr lang="en-US" dirty="0" err="1">
                <a:highlight>
                  <a:srgbClr val="FFFF00"/>
                </a:highlight>
              </a:rPr>
              <a:t>saanud</a:t>
            </a:r>
            <a:r>
              <a:rPr lang="en-US" dirty="0">
                <a:highlight>
                  <a:srgbClr val="FFFF00"/>
                </a:highlight>
              </a:rPr>
              <a:t>, </a:t>
            </a:r>
            <a:r>
              <a:rPr lang="en-US" dirty="0" err="1">
                <a:highlight>
                  <a:srgbClr val="FFFF00"/>
                </a:highlight>
              </a:rPr>
              <a:t>siis</a:t>
            </a:r>
            <a:r>
              <a:rPr lang="en-US" dirty="0">
                <a:highlight>
                  <a:srgbClr val="FFFF00"/>
                </a:highlight>
              </a:rPr>
              <a:t> </a:t>
            </a:r>
            <a:r>
              <a:rPr lang="en-US" dirty="0" err="1">
                <a:highlight>
                  <a:srgbClr val="FFFF00"/>
                </a:highlight>
              </a:rPr>
              <a:t>loed</a:t>
            </a:r>
            <a:r>
              <a:rPr lang="en-US" dirty="0">
                <a:highlight>
                  <a:srgbClr val="FFFF00"/>
                </a:highlight>
              </a:rPr>
              <a:t> 3 </a:t>
            </a:r>
            <a:r>
              <a:rPr lang="en-US" dirty="0" err="1">
                <a:highlight>
                  <a:srgbClr val="FFFF00"/>
                </a:highlight>
              </a:rPr>
              <a:t>sekundit</a:t>
            </a:r>
            <a:endParaRPr lang="en-US" dirty="0">
              <a:highlight>
                <a:srgbClr val="FFFF00"/>
              </a:highlight>
            </a:endParaRPr>
          </a:p>
          <a:p>
            <a:r>
              <a:rPr lang="en-US" b="1" dirty="0" err="1"/>
              <a:t>Tagasi</a:t>
            </a:r>
            <a:r>
              <a:rPr lang="en-US" dirty="0"/>
              <a:t> - </a:t>
            </a:r>
            <a:r>
              <a:rPr lang="en-US" dirty="0" err="1"/>
              <a:t>möödasõidetav</a:t>
            </a:r>
            <a:r>
              <a:rPr lang="en-US" dirty="0"/>
              <a:t> </a:t>
            </a:r>
            <a:r>
              <a:rPr lang="en-US" dirty="0" err="1"/>
              <a:t>täies</a:t>
            </a:r>
            <a:r>
              <a:rPr lang="en-US" dirty="0"/>
              <a:t> </a:t>
            </a:r>
            <a:r>
              <a:rPr lang="en-US" dirty="0" err="1"/>
              <a:t>laiuses</a:t>
            </a:r>
            <a:r>
              <a:rPr lang="en-US" dirty="0"/>
              <a:t> </a:t>
            </a:r>
            <a:r>
              <a:rPr lang="en-US" dirty="0" err="1">
                <a:highlight>
                  <a:srgbClr val="00FF00"/>
                </a:highlight>
              </a:rPr>
              <a:t>peeglis</a:t>
            </a:r>
            <a:r>
              <a:rPr lang="en-US" dirty="0">
                <a:highlight>
                  <a:srgbClr val="00FF00"/>
                </a:highlight>
              </a:rPr>
              <a:t>, </a:t>
            </a:r>
            <a:r>
              <a:rPr lang="en-US" dirty="0" err="1">
                <a:highlight>
                  <a:srgbClr val="00FF00"/>
                </a:highlight>
              </a:rPr>
              <a:t>võib</a:t>
            </a:r>
            <a:r>
              <a:rPr lang="en-US" dirty="0">
                <a:highlight>
                  <a:srgbClr val="00FF00"/>
                </a:highlight>
              </a:rPr>
              <a:t> </a:t>
            </a:r>
            <a:r>
              <a:rPr lang="en-US" dirty="0" err="1">
                <a:highlight>
                  <a:srgbClr val="00FF00"/>
                </a:highlight>
              </a:rPr>
              <a:t>oma</a:t>
            </a:r>
            <a:r>
              <a:rPr lang="en-US" dirty="0">
                <a:highlight>
                  <a:srgbClr val="00FF00"/>
                </a:highlight>
              </a:rPr>
              <a:t> </a:t>
            </a:r>
            <a:r>
              <a:rPr lang="en-US" dirty="0" err="1">
                <a:highlight>
                  <a:srgbClr val="00FF00"/>
                </a:highlight>
              </a:rPr>
              <a:t>rajale</a:t>
            </a:r>
            <a:r>
              <a:rPr lang="en-US" dirty="0">
                <a:highlight>
                  <a:srgbClr val="00FF00"/>
                </a:highlight>
              </a:rPr>
              <a:t> </a:t>
            </a:r>
            <a:r>
              <a:rPr lang="en-US" dirty="0" err="1">
                <a:highlight>
                  <a:srgbClr val="00FF00"/>
                </a:highlight>
              </a:rPr>
              <a:t>tagasi</a:t>
            </a:r>
            <a:r>
              <a:rPr lang="en-US" dirty="0">
                <a:highlight>
                  <a:srgbClr val="00FF00"/>
                </a:highlight>
              </a:rPr>
              <a:t> </a:t>
            </a:r>
            <a:r>
              <a:rPr lang="en-US" dirty="0" err="1"/>
              <a:t>pöörduda</a:t>
            </a:r>
            <a:endParaRPr lang="en-US" dirty="0"/>
          </a:p>
          <a:p>
            <a:pPr lvl="1"/>
            <a:r>
              <a:rPr lang="en-US" dirty="0" err="1"/>
              <a:t>tuleks</a:t>
            </a:r>
            <a:r>
              <a:rPr lang="en-US" dirty="0"/>
              <a:t> </a:t>
            </a:r>
            <a:r>
              <a:rPr lang="en-US" dirty="0" err="1"/>
              <a:t>tagada</a:t>
            </a:r>
            <a:r>
              <a:rPr lang="en-US" dirty="0"/>
              <a:t> 3 </a:t>
            </a:r>
            <a:r>
              <a:rPr lang="en-US" dirty="0" err="1"/>
              <a:t>sekundi</a:t>
            </a:r>
            <a:r>
              <a:rPr lang="en-US" dirty="0"/>
              <a:t> </a:t>
            </a:r>
            <a:r>
              <a:rPr lang="en-US" dirty="0" err="1"/>
              <a:t>vahe</a:t>
            </a:r>
            <a:r>
              <a:rPr lang="en-US" dirty="0"/>
              <a:t>, </a:t>
            </a:r>
            <a:r>
              <a:rPr lang="en-US" dirty="0" err="1"/>
              <a:t>kuid</a:t>
            </a:r>
            <a:r>
              <a:rPr lang="en-US" dirty="0"/>
              <a:t> </a:t>
            </a:r>
            <a:r>
              <a:rPr lang="en-US" dirty="0" err="1"/>
              <a:t>kuniks</a:t>
            </a:r>
            <a:r>
              <a:rPr lang="en-US" dirty="0"/>
              <a:t> on </a:t>
            </a:r>
            <a:r>
              <a:rPr lang="en-US" dirty="0" err="1"/>
              <a:t>endal</a:t>
            </a:r>
            <a:r>
              <a:rPr lang="en-US" dirty="0"/>
              <a:t> </a:t>
            </a:r>
            <a:r>
              <a:rPr lang="en-US" dirty="0" err="1"/>
              <a:t>suund</a:t>
            </a:r>
            <a:r>
              <a:rPr lang="en-US" dirty="0"/>
              <a:t> sees, </a:t>
            </a:r>
            <a:r>
              <a:rPr lang="en-US" dirty="0" err="1"/>
              <a:t>ei</a:t>
            </a:r>
            <a:r>
              <a:rPr lang="en-US" dirty="0"/>
              <a:t> ole “</a:t>
            </a:r>
            <a:r>
              <a:rPr lang="en-US" dirty="0" err="1"/>
              <a:t>tähte</a:t>
            </a:r>
            <a:r>
              <a:rPr lang="en-US" dirty="0"/>
              <a:t> </a:t>
            </a:r>
            <a:r>
              <a:rPr lang="en-US" dirty="0" err="1"/>
              <a:t>närides</a:t>
            </a:r>
            <a:r>
              <a:rPr lang="en-US" dirty="0"/>
              <a:t>” </a:t>
            </a:r>
            <a:r>
              <a:rPr lang="en-US" dirty="0" err="1"/>
              <a:t>kohustust</a:t>
            </a:r>
            <a:r>
              <a:rPr lang="en-US" dirty="0"/>
              <a:t> ka </a:t>
            </a:r>
            <a:r>
              <a:rPr lang="en-US" dirty="0" err="1"/>
              <a:t>möödasõidetava</a:t>
            </a:r>
            <a:r>
              <a:rPr lang="en-US" dirty="0"/>
              <a:t> </a:t>
            </a:r>
            <a:r>
              <a:rPr lang="en-US" dirty="0" err="1"/>
              <a:t>suhtes</a:t>
            </a:r>
            <a:r>
              <a:rPr lang="en-US" dirty="0"/>
              <a:t> 3 </a:t>
            </a:r>
            <a:r>
              <a:rPr lang="en-US" dirty="0" err="1"/>
              <a:t>sekundi</a:t>
            </a:r>
            <a:r>
              <a:rPr lang="en-US" dirty="0"/>
              <a:t> </a:t>
            </a:r>
            <a:r>
              <a:rPr lang="en-US" dirty="0" err="1"/>
              <a:t>vahet</a:t>
            </a:r>
            <a:r>
              <a:rPr lang="en-US" dirty="0"/>
              <a:t> </a:t>
            </a:r>
            <a:r>
              <a:rPr lang="en-US" dirty="0" err="1"/>
              <a:t>hoida</a:t>
            </a:r>
            <a:r>
              <a:rPr lang="en-US" dirty="0"/>
              <a:t> – </a:t>
            </a:r>
            <a:r>
              <a:rPr lang="en-US" dirty="0" err="1"/>
              <a:t>kuid</a:t>
            </a:r>
            <a:r>
              <a:rPr lang="en-US" dirty="0"/>
              <a:t> </a:t>
            </a:r>
            <a:r>
              <a:rPr lang="en-US" dirty="0" err="1"/>
              <a:t>ei</a:t>
            </a:r>
            <a:r>
              <a:rPr lang="en-US" dirty="0"/>
              <a:t> tohi </a:t>
            </a:r>
            <a:r>
              <a:rPr lang="en-US" dirty="0" err="1"/>
              <a:t>nii</a:t>
            </a:r>
            <a:r>
              <a:rPr lang="en-US" dirty="0"/>
              <a:t> </a:t>
            </a:r>
            <a:r>
              <a:rPr lang="en-US" dirty="0" err="1"/>
              <a:t>väikse</a:t>
            </a:r>
            <a:r>
              <a:rPr lang="en-US" dirty="0"/>
              <a:t> </a:t>
            </a:r>
            <a:r>
              <a:rPr lang="en-US" dirty="0" err="1"/>
              <a:t>vahega</a:t>
            </a:r>
            <a:r>
              <a:rPr lang="en-US" dirty="0"/>
              <a:t> </a:t>
            </a:r>
            <a:r>
              <a:rPr lang="en-US" dirty="0" err="1"/>
              <a:t>minna</a:t>
            </a:r>
            <a:r>
              <a:rPr lang="en-US" dirty="0"/>
              <a:t> et </a:t>
            </a:r>
            <a:r>
              <a:rPr lang="en-US" dirty="0" err="1"/>
              <a:t>möödasõidetav</a:t>
            </a:r>
            <a:r>
              <a:rPr lang="en-US" dirty="0"/>
              <a:t> </a:t>
            </a:r>
            <a:r>
              <a:rPr lang="en-US" dirty="0" err="1"/>
              <a:t>pidurdama</a:t>
            </a:r>
            <a:r>
              <a:rPr lang="en-US" dirty="0"/>
              <a:t> peaks</a:t>
            </a:r>
          </a:p>
          <a:p>
            <a:pPr lvl="1"/>
            <a:r>
              <a:rPr lang="en-US" dirty="0" err="1">
                <a:highlight>
                  <a:srgbClr val="00FF00"/>
                </a:highlight>
              </a:rPr>
              <a:t>Tagada</a:t>
            </a:r>
            <a:r>
              <a:rPr lang="en-US" dirty="0">
                <a:highlight>
                  <a:srgbClr val="00FF00"/>
                </a:highlight>
              </a:rPr>
              <a:t> </a:t>
            </a:r>
            <a:r>
              <a:rPr lang="en-US" dirty="0" err="1">
                <a:highlight>
                  <a:srgbClr val="00FF00"/>
                </a:highlight>
              </a:rPr>
              <a:t>turvavahe</a:t>
            </a:r>
            <a:r>
              <a:rPr lang="en-US" dirty="0">
                <a:highlight>
                  <a:srgbClr val="00FF00"/>
                </a:highlight>
              </a:rPr>
              <a:t> </a:t>
            </a:r>
            <a:r>
              <a:rPr lang="en-US" dirty="0" err="1">
                <a:highlight>
                  <a:srgbClr val="00FF00"/>
                </a:highlight>
              </a:rPr>
              <a:t>vastutulijaga</a:t>
            </a:r>
            <a:r>
              <a:rPr lang="en-US" dirty="0">
                <a:highlight>
                  <a:srgbClr val="00FF00"/>
                </a:highlight>
              </a:rPr>
              <a:t> </a:t>
            </a:r>
            <a:r>
              <a:rPr lang="en-US" dirty="0"/>
              <a:t>et see </a:t>
            </a:r>
            <a:r>
              <a:rPr lang="en-US" dirty="0" err="1"/>
              <a:t>ei</a:t>
            </a:r>
            <a:r>
              <a:rPr lang="en-US" dirty="0"/>
              <a:t> peaks </a:t>
            </a:r>
            <a:r>
              <a:rPr lang="en-US" dirty="0" err="1"/>
              <a:t>pidurdama</a:t>
            </a:r>
            <a:r>
              <a:rPr lang="en-US" dirty="0"/>
              <a:t> </a:t>
            </a:r>
            <a:r>
              <a:rPr lang="en-US" dirty="0">
                <a:highlight>
                  <a:srgbClr val="FFFF00"/>
                </a:highlight>
              </a:rPr>
              <a:t>(1…5 </a:t>
            </a:r>
            <a:r>
              <a:rPr lang="en-US" dirty="0" err="1">
                <a:highlight>
                  <a:srgbClr val="FFFF00"/>
                </a:highlight>
              </a:rPr>
              <a:t>sekundit</a:t>
            </a:r>
            <a:r>
              <a:rPr lang="en-US" dirty="0">
                <a:highlight>
                  <a:srgbClr val="FFFF00"/>
                </a:highlight>
              </a:rPr>
              <a:t>)</a:t>
            </a:r>
          </a:p>
          <a:p>
            <a:r>
              <a:rPr lang="en-US" dirty="0" err="1"/>
              <a:t>Saadud</a:t>
            </a:r>
            <a:r>
              <a:rPr lang="en-US" dirty="0"/>
              <a:t> </a:t>
            </a:r>
            <a:r>
              <a:rPr lang="en-US" dirty="0" err="1"/>
              <a:t>tulemusele</a:t>
            </a:r>
            <a:r>
              <a:rPr lang="en-US" dirty="0"/>
              <a:t> </a:t>
            </a:r>
            <a:r>
              <a:rPr lang="en-US" dirty="0" err="1"/>
              <a:t>liita</a:t>
            </a:r>
            <a:r>
              <a:rPr lang="en-US" dirty="0"/>
              <a:t> </a:t>
            </a:r>
            <a:r>
              <a:rPr lang="en-US" dirty="0" err="1"/>
              <a:t>senise</a:t>
            </a:r>
            <a:r>
              <a:rPr lang="en-US" dirty="0"/>
              <a:t> </a:t>
            </a:r>
            <a:r>
              <a:rPr lang="en-US" dirty="0" err="1"/>
              <a:t>sõiduajaga</a:t>
            </a:r>
            <a:r>
              <a:rPr lang="en-US" dirty="0"/>
              <a:t> </a:t>
            </a:r>
            <a:r>
              <a:rPr lang="en-US" dirty="0" err="1">
                <a:highlight>
                  <a:srgbClr val="00FF00"/>
                </a:highlight>
              </a:rPr>
              <a:t>vastutulija</a:t>
            </a:r>
            <a:r>
              <a:rPr lang="en-US" dirty="0">
                <a:highlight>
                  <a:srgbClr val="00FF00"/>
                </a:highlight>
              </a:rPr>
              <a:t> </a:t>
            </a:r>
            <a:r>
              <a:rPr lang="en-US" dirty="0" err="1">
                <a:highlight>
                  <a:srgbClr val="00FF00"/>
                </a:highlight>
              </a:rPr>
              <a:t>poolt</a:t>
            </a:r>
            <a:r>
              <a:rPr lang="en-US" dirty="0">
                <a:highlight>
                  <a:srgbClr val="00FF00"/>
                </a:highlight>
              </a:rPr>
              <a:t> </a:t>
            </a:r>
            <a:r>
              <a:rPr lang="en-US" dirty="0" err="1">
                <a:highlight>
                  <a:srgbClr val="00FF00"/>
                </a:highlight>
              </a:rPr>
              <a:t>läbitav</a:t>
            </a:r>
            <a:r>
              <a:rPr lang="en-US" dirty="0">
                <a:highlight>
                  <a:srgbClr val="00FF00"/>
                </a:highlight>
              </a:rPr>
              <a:t> </a:t>
            </a:r>
            <a:r>
              <a:rPr lang="en-US" dirty="0" err="1">
                <a:highlight>
                  <a:srgbClr val="00FF00"/>
                </a:highlight>
              </a:rPr>
              <a:t>vahemaa</a:t>
            </a:r>
            <a:endParaRPr lang="en-US" dirty="0">
              <a:highlight>
                <a:srgbClr val="00FF00"/>
              </a:highlight>
            </a:endParaRPr>
          </a:p>
        </p:txBody>
      </p:sp>
    </p:spTree>
    <p:extLst>
      <p:ext uri="{BB962C8B-B14F-4D97-AF65-F5344CB8AC3E}">
        <p14:creationId xmlns:p14="http://schemas.microsoft.com/office/powerpoint/2010/main" val="4012175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57FE-E2D4-FE37-7FB2-18FC256928EF}"/>
              </a:ext>
            </a:extLst>
          </p:cNvPr>
          <p:cNvSpPr>
            <a:spLocks noGrp="1"/>
          </p:cNvSpPr>
          <p:nvPr>
            <p:ph type="title"/>
          </p:nvPr>
        </p:nvSpPr>
        <p:spPr/>
        <p:txBody>
          <a:bodyPr/>
          <a:lstStyle/>
          <a:p>
            <a:r>
              <a:rPr lang="en-US" dirty="0" err="1"/>
              <a:t>Kiiruste</a:t>
            </a:r>
            <a:r>
              <a:rPr lang="en-US" dirty="0"/>
              <a:t> </a:t>
            </a:r>
            <a:r>
              <a:rPr lang="en-US" dirty="0" err="1"/>
              <a:t>vahe</a:t>
            </a:r>
            <a:endParaRPr lang="en-US" dirty="0"/>
          </a:p>
        </p:txBody>
      </p:sp>
      <p:sp>
        <p:nvSpPr>
          <p:cNvPr id="3" name="Content Placeholder 2">
            <a:extLst>
              <a:ext uri="{FF2B5EF4-FFF2-40B4-BE49-F238E27FC236}">
                <a16:creationId xmlns:a16="http://schemas.microsoft.com/office/drawing/2014/main" id="{65A0A281-0EF2-F0BC-E8C0-B0256F461104}"/>
              </a:ext>
            </a:extLst>
          </p:cNvPr>
          <p:cNvSpPr>
            <a:spLocks noGrp="1"/>
          </p:cNvSpPr>
          <p:nvPr>
            <p:ph idx="1"/>
          </p:nvPr>
        </p:nvSpPr>
        <p:spPr/>
        <p:txBody>
          <a:bodyPr/>
          <a:lstStyle/>
          <a:p>
            <a:r>
              <a:rPr lang="en-US" dirty="0" err="1"/>
              <a:t>Üldjuhul</a:t>
            </a:r>
            <a:r>
              <a:rPr lang="en-US" dirty="0"/>
              <a:t> </a:t>
            </a:r>
            <a:r>
              <a:rPr lang="en-US" dirty="0" err="1"/>
              <a:t>eeldatakse</a:t>
            </a:r>
            <a:r>
              <a:rPr lang="en-US" dirty="0"/>
              <a:t>, et </a:t>
            </a:r>
            <a:r>
              <a:rPr lang="en-US" dirty="0" err="1"/>
              <a:t>möödasõidetav</a:t>
            </a:r>
            <a:r>
              <a:rPr lang="en-US" dirty="0"/>
              <a:t> </a:t>
            </a:r>
            <a:r>
              <a:rPr lang="en-US" dirty="0" err="1"/>
              <a:t>liigub</a:t>
            </a:r>
            <a:r>
              <a:rPr lang="en-US" dirty="0"/>
              <a:t> </a:t>
            </a:r>
            <a:r>
              <a:rPr lang="en-US" dirty="0" err="1"/>
              <a:t>vähemalt</a:t>
            </a:r>
            <a:r>
              <a:rPr lang="en-US" dirty="0"/>
              <a:t> 20 km/h </a:t>
            </a:r>
            <a:r>
              <a:rPr lang="en-US" dirty="0" err="1"/>
              <a:t>aeglasemalt</a:t>
            </a:r>
            <a:r>
              <a:rPr lang="en-US" dirty="0"/>
              <a:t> </a:t>
            </a:r>
            <a:r>
              <a:rPr lang="en-US" dirty="0" err="1"/>
              <a:t>lubatud</a:t>
            </a:r>
            <a:r>
              <a:rPr lang="en-US" dirty="0"/>
              <a:t> </a:t>
            </a:r>
            <a:r>
              <a:rPr lang="en-US" dirty="0" err="1"/>
              <a:t>piirkiirusest</a:t>
            </a:r>
            <a:endParaRPr lang="en-US" dirty="0"/>
          </a:p>
          <a:p>
            <a:r>
              <a:rPr lang="en-US" dirty="0" err="1"/>
              <a:t>Erinevad</a:t>
            </a:r>
            <a:r>
              <a:rPr lang="en-US" dirty="0"/>
              <a:t> </a:t>
            </a:r>
            <a:r>
              <a:rPr lang="en-US" dirty="0" err="1"/>
              <a:t>allikad</a:t>
            </a:r>
            <a:r>
              <a:rPr lang="en-US" dirty="0"/>
              <a:t> </a:t>
            </a:r>
            <a:r>
              <a:rPr lang="en-US" dirty="0" err="1"/>
              <a:t>viitavad</a:t>
            </a:r>
            <a:r>
              <a:rPr lang="en-US" dirty="0"/>
              <a:t> ka 20% </a:t>
            </a:r>
            <a:r>
              <a:rPr lang="en-US" dirty="0" err="1"/>
              <a:t>kiirustevahele</a:t>
            </a:r>
            <a:r>
              <a:rPr lang="en-US" dirty="0"/>
              <a:t>, </a:t>
            </a:r>
            <a:r>
              <a:rPr lang="en-US" dirty="0" err="1"/>
              <a:t>kuid</a:t>
            </a:r>
            <a:r>
              <a:rPr lang="en-US" dirty="0"/>
              <a:t> </a:t>
            </a:r>
            <a:r>
              <a:rPr lang="en-US" dirty="0" err="1"/>
              <a:t>ülevaatlikkuse</a:t>
            </a:r>
            <a:r>
              <a:rPr lang="en-US" dirty="0"/>
              <a:t> </a:t>
            </a:r>
            <a:r>
              <a:rPr lang="en-US" dirty="0" err="1"/>
              <a:t>mõttes</a:t>
            </a:r>
            <a:r>
              <a:rPr lang="en-US" dirty="0"/>
              <a:t> </a:t>
            </a:r>
            <a:r>
              <a:rPr lang="en-US" dirty="0" err="1"/>
              <a:t>esitatakse</a:t>
            </a:r>
            <a:r>
              <a:rPr lang="en-US" dirty="0"/>
              <a:t> </a:t>
            </a:r>
            <a:r>
              <a:rPr lang="en-US" dirty="0" err="1"/>
              <a:t>arvutused</a:t>
            </a:r>
            <a:r>
              <a:rPr lang="en-US" dirty="0"/>
              <a:t> 10 km/h </a:t>
            </a:r>
            <a:r>
              <a:rPr lang="en-US" dirty="0" err="1"/>
              <a:t>sammuga</a:t>
            </a:r>
            <a:r>
              <a:rPr lang="en-US" dirty="0"/>
              <a:t> 20 km/h </a:t>
            </a:r>
            <a:r>
              <a:rPr lang="en-US" dirty="0" err="1"/>
              <a:t>kiiruste</a:t>
            </a:r>
            <a:r>
              <a:rPr lang="en-US" dirty="0"/>
              <a:t> </a:t>
            </a:r>
            <a:r>
              <a:rPr lang="en-US" dirty="0" err="1"/>
              <a:t>vahe</a:t>
            </a:r>
            <a:r>
              <a:rPr lang="en-US" dirty="0"/>
              <a:t> kotha</a:t>
            </a:r>
          </a:p>
          <a:p>
            <a:pPr lvl="1"/>
            <a:r>
              <a:rPr lang="en-US" dirty="0" err="1"/>
              <a:t>Kasutatakse</a:t>
            </a:r>
            <a:r>
              <a:rPr lang="en-US" dirty="0"/>
              <a:t> </a:t>
            </a:r>
            <a:r>
              <a:rPr lang="en-US" dirty="0" err="1"/>
              <a:t>arvutusi</a:t>
            </a:r>
            <a:r>
              <a:rPr lang="en-US" dirty="0"/>
              <a:t> </a:t>
            </a:r>
            <a:r>
              <a:rPr lang="en-US" dirty="0" err="1"/>
              <a:t>nii</a:t>
            </a:r>
            <a:r>
              <a:rPr lang="en-US" dirty="0"/>
              <a:t> 90 vs 70 km/h </a:t>
            </a:r>
            <a:r>
              <a:rPr lang="en-US" dirty="0" err="1"/>
              <a:t>kui</a:t>
            </a:r>
            <a:r>
              <a:rPr lang="en-US" dirty="0"/>
              <a:t> 90 vs 72 km/h (25 vs 20 m/s)</a:t>
            </a:r>
          </a:p>
          <a:p>
            <a:r>
              <a:rPr lang="en-US" dirty="0" err="1"/>
              <a:t>Deklareeritakse</a:t>
            </a:r>
            <a:r>
              <a:rPr lang="en-US" dirty="0"/>
              <a:t> </a:t>
            </a:r>
            <a:r>
              <a:rPr lang="en-US" dirty="0" err="1"/>
              <a:t>küll</a:t>
            </a:r>
            <a:r>
              <a:rPr lang="en-US" dirty="0"/>
              <a:t>, et </a:t>
            </a:r>
            <a:r>
              <a:rPr lang="en-US" dirty="0" err="1"/>
              <a:t>piirkiirust</a:t>
            </a:r>
            <a:r>
              <a:rPr lang="en-US" dirty="0"/>
              <a:t> </a:t>
            </a:r>
            <a:r>
              <a:rPr lang="en-US" dirty="0" err="1"/>
              <a:t>ei</a:t>
            </a:r>
            <a:r>
              <a:rPr lang="en-US" dirty="0"/>
              <a:t> </a:t>
            </a:r>
            <a:r>
              <a:rPr lang="en-US" dirty="0" err="1"/>
              <a:t>ületata</a:t>
            </a:r>
            <a:r>
              <a:rPr lang="en-US" dirty="0"/>
              <a:t>, KUID </a:t>
            </a:r>
            <a:r>
              <a:rPr lang="en-US" dirty="0" err="1"/>
              <a:t>arvutuste</a:t>
            </a:r>
            <a:r>
              <a:rPr lang="en-US" dirty="0"/>
              <a:t> </a:t>
            </a:r>
            <a:r>
              <a:rPr lang="en-US" dirty="0" err="1"/>
              <a:t>eelduseks</a:t>
            </a:r>
            <a:r>
              <a:rPr lang="en-US" dirty="0"/>
              <a:t> on “</a:t>
            </a:r>
            <a:r>
              <a:rPr lang="en-US" dirty="0" err="1"/>
              <a:t>mõõdukas</a:t>
            </a:r>
            <a:r>
              <a:rPr lang="en-US" dirty="0"/>
              <a:t> </a:t>
            </a:r>
            <a:r>
              <a:rPr lang="en-US" dirty="0" err="1"/>
              <a:t>kiiruseületamine</a:t>
            </a:r>
            <a:r>
              <a:rPr lang="en-US" dirty="0"/>
              <a:t>”</a:t>
            </a:r>
          </a:p>
          <a:p>
            <a:pPr lvl="1"/>
            <a:r>
              <a:rPr lang="en-US" dirty="0" err="1">
                <a:highlight>
                  <a:srgbClr val="FFFF00"/>
                </a:highlight>
              </a:rPr>
              <a:t>Sellises</a:t>
            </a:r>
            <a:r>
              <a:rPr lang="en-US" dirty="0">
                <a:highlight>
                  <a:srgbClr val="FFFF00"/>
                </a:highlight>
              </a:rPr>
              <a:t> </a:t>
            </a:r>
            <a:r>
              <a:rPr lang="en-US" dirty="0" err="1">
                <a:highlight>
                  <a:srgbClr val="FFFF00"/>
                </a:highlight>
              </a:rPr>
              <a:t>olukorras</a:t>
            </a:r>
            <a:r>
              <a:rPr lang="en-US" dirty="0">
                <a:highlight>
                  <a:srgbClr val="FFFF00"/>
                </a:highlight>
              </a:rPr>
              <a:t> </a:t>
            </a:r>
            <a:r>
              <a:rPr lang="en-US" dirty="0" err="1">
                <a:highlight>
                  <a:srgbClr val="FFFF00"/>
                </a:highlight>
              </a:rPr>
              <a:t>kiirusületuse</a:t>
            </a:r>
            <a:r>
              <a:rPr lang="en-US" dirty="0">
                <a:highlight>
                  <a:srgbClr val="FFFF00"/>
                </a:highlight>
              </a:rPr>
              <a:t> </a:t>
            </a:r>
            <a:r>
              <a:rPr lang="en-US" dirty="0" err="1">
                <a:highlight>
                  <a:srgbClr val="FFFF00"/>
                </a:highlight>
              </a:rPr>
              <a:t>karistamine</a:t>
            </a:r>
            <a:r>
              <a:rPr lang="en-US" dirty="0">
                <a:highlight>
                  <a:srgbClr val="FFFF00"/>
                </a:highlight>
              </a:rPr>
              <a:t> EI OLE </a:t>
            </a:r>
            <a:r>
              <a:rPr lang="en-US" dirty="0" err="1">
                <a:highlight>
                  <a:srgbClr val="FFFF00"/>
                </a:highlight>
              </a:rPr>
              <a:t>liiklusohutuse</a:t>
            </a:r>
            <a:r>
              <a:rPr lang="en-US" dirty="0">
                <a:highlight>
                  <a:srgbClr val="FFFF00"/>
                </a:highlight>
              </a:rPr>
              <a:t> </a:t>
            </a:r>
            <a:r>
              <a:rPr lang="en-US" dirty="0" err="1">
                <a:highlight>
                  <a:srgbClr val="FFFF00"/>
                </a:highlight>
              </a:rPr>
              <a:t>tagamine</a:t>
            </a:r>
            <a:r>
              <a:rPr lang="en-US" dirty="0">
                <a:highlight>
                  <a:srgbClr val="FFFF00"/>
                </a:highlight>
              </a:rPr>
              <a:t> </a:t>
            </a:r>
            <a:r>
              <a:rPr lang="en-US" dirty="0" err="1">
                <a:highlight>
                  <a:srgbClr val="FFFF00"/>
                </a:highlight>
              </a:rPr>
              <a:t>vaid</a:t>
            </a:r>
            <a:r>
              <a:rPr lang="en-US" dirty="0">
                <a:highlight>
                  <a:srgbClr val="FFFF00"/>
                </a:highlight>
              </a:rPr>
              <a:t> </a:t>
            </a:r>
            <a:r>
              <a:rPr lang="en-US" dirty="0" err="1">
                <a:highlight>
                  <a:srgbClr val="FFFF00"/>
                </a:highlight>
              </a:rPr>
              <a:t>riigikassa</a:t>
            </a:r>
            <a:r>
              <a:rPr lang="en-US" dirty="0">
                <a:highlight>
                  <a:srgbClr val="FFFF00"/>
                </a:highlight>
              </a:rPr>
              <a:t> </a:t>
            </a:r>
            <a:r>
              <a:rPr lang="en-US" dirty="0" err="1">
                <a:highlight>
                  <a:srgbClr val="FFFF00"/>
                </a:highlight>
              </a:rPr>
              <a:t>täitmise</a:t>
            </a:r>
            <a:r>
              <a:rPr lang="en-US" dirty="0">
                <a:highlight>
                  <a:srgbClr val="FFFF00"/>
                </a:highlight>
              </a:rPr>
              <a:t> </a:t>
            </a:r>
            <a:r>
              <a:rPr lang="en-US" dirty="0" err="1">
                <a:highlight>
                  <a:srgbClr val="FFFF00"/>
                </a:highlight>
              </a:rPr>
              <a:t>eesmärgil</a:t>
            </a:r>
            <a:r>
              <a:rPr lang="en-US" dirty="0">
                <a:highlight>
                  <a:srgbClr val="FFFF00"/>
                </a:highlight>
              </a:rPr>
              <a:t> </a:t>
            </a:r>
            <a:r>
              <a:rPr lang="en-US" dirty="0" err="1">
                <a:highlight>
                  <a:srgbClr val="FFFF00"/>
                </a:highlight>
              </a:rPr>
              <a:t>tehtav</a:t>
            </a:r>
            <a:r>
              <a:rPr lang="en-US" dirty="0">
                <a:highlight>
                  <a:srgbClr val="FFFF00"/>
                </a:highlight>
              </a:rPr>
              <a:t> </a:t>
            </a:r>
            <a:r>
              <a:rPr lang="en-US" dirty="0" err="1">
                <a:highlight>
                  <a:srgbClr val="FFFF00"/>
                </a:highlight>
              </a:rPr>
              <a:t>tegevus</a:t>
            </a:r>
            <a:endParaRPr lang="en-US" dirty="0">
              <a:highlight>
                <a:srgbClr val="FFFF00"/>
              </a:highlight>
            </a:endParaRPr>
          </a:p>
        </p:txBody>
      </p:sp>
    </p:spTree>
    <p:extLst>
      <p:ext uri="{BB962C8B-B14F-4D97-AF65-F5344CB8AC3E}">
        <p14:creationId xmlns:p14="http://schemas.microsoft.com/office/powerpoint/2010/main" val="2857494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191E3-F6DA-455B-2450-0BEBA4ABD876}"/>
              </a:ext>
            </a:extLst>
          </p:cNvPr>
          <p:cNvSpPr>
            <a:spLocks noGrp="1"/>
          </p:cNvSpPr>
          <p:nvPr>
            <p:ph type="title"/>
          </p:nvPr>
        </p:nvSpPr>
        <p:spPr/>
        <p:txBody>
          <a:bodyPr/>
          <a:lstStyle/>
          <a:p>
            <a:r>
              <a:rPr lang="en-US" dirty="0" err="1"/>
              <a:t>Varitsev</a:t>
            </a:r>
            <a:r>
              <a:rPr lang="en-US" dirty="0"/>
              <a:t> </a:t>
            </a:r>
            <a:r>
              <a:rPr lang="en-US" dirty="0" err="1"/>
              <a:t>või</a:t>
            </a:r>
            <a:r>
              <a:rPr lang="en-US" dirty="0"/>
              <a:t> </a:t>
            </a:r>
            <a:r>
              <a:rPr lang="en-US" dirty="0" err="1"/>
              <a:t>lendav</a:t>
            </a:r>
            <a:r>
              <a:rPr lang="en-US" dirty="0"/>
              <a:t> </a:t>
            </a:r>
            <a:r>
              <a:rPr lang="en-US" dirty="0" err="1"/>
              <a:t>möödasõit</a:t>
            </a:r>
            <a:endParaRPr lang="en-US" dirty="0"/>
          </a:p>
        </p:txBody>
      </p:sp>
      <p:sp>
        <p:nvSpPr>
          <p:cNvPr id="3" name="Content Placeholder 2">
            <a:extLst>
              <a:ext uri="{FF2B5EF4-FFF2-40B4-BE49-F238E27FC236}">
                <a16:creationId xmlns:a16="http://schemas.microsoft.com/office/drawing/2014/main" id="{E36B94CE-E81E-C4A5-6A49-0B1508DD62B1}"/>
              </a:ext>
            </a:extLst>
          </p:cNvPr>
          <p:cNvSpPr>
            <a:spLocks noGrp="1"/>
          </p:cNvSpPr>
          <p:nvPr>
            <p:ph idx="1"/>
          </p:nvPr>
        </p:nvSpPr>
        <p:spPr/>
        <p:txBody>
          <a:bodyPr/>
          <a:lstStyle/>
          <a:p>
            <a:r>
              <a:rPr lang="en-US" dirty="0" err="1"/>
              <a:t>Vastutulija</a:t>
            </a:r>
            <a:r>
              <a:rPr lang="en-US" dirty="0"/>
              <a:t> </a:t>
            </a:r>
            <a:r>
              <a:rPr lang="en-US" dirty="0" err="1"/>
              <a:t>liigub</a:t>
            </a:r>
            <a:r>
              <a:rPr lang="en-US" dirty="0"/>
              <a:t> </a:t>
            </a:r>
            <a:r>
              <a:rPr lang="en-US" dirty="0" err="1"/>
              <a:t>eeldatavalt</a:t>
            </a:r>
            <a:r>
              <a:rPr lang="en-US" dirty="0"/>
              <a:t> </a:t>
            </a:r>
            <a:r>
              <a:rPr lang="en-US" dirty="0" err="1"/>
              <a:t>konstantse</a:t>
            </a:r>
            <a:r>
              <a:rPr lang="en-US" dirty="0"/>
              <a:t> </a:t>
            </a:r>
            <a:r>
              <a:rPr lang="en-US" dirty="0" err="1"/>
              <a:t>piirkiirusega</a:t>
            </a:r>
            <a:endParaRPr lang="en-US" dirty="0"/>
          </a:p>
          <a:p>
            <a:r>
              <a:rPr lang="en-US" b="1" dirty="0" err="1"/>
              <a:t>Lendav</a:t>
            </a:r>
            <a:r>
              <a:rPr lang="en-US" b="1" dirty="0"/>
              <a:t> </a:t>
            </a:r>
            <a:r>
              <a:rPr lang="en-US" b="1" dirty="0" err="1"/>
              <a:t>möödasõit</a:t>
            </a:r>
            <a:r>
              <a:rPr lang="en-US" b="1" dirty="0"/>
              <a:t> </a:t>
            </a:r>
            <a:r>
              <a:rPr lang="en-US" dirty="0"/>
              <a:t>– </a:t>
            </a:r>
            <a:r>
              <a:rPr lang="en-US" dirty="0" err="1"/>
              <a:t>möödasõitja</a:t>
            </a:r>
            <a:r>
              <a:rPr lang="en-US" dirty="0"/>
              <a:t> </a:t>
            </a:r>
            <a:r>
              <a:rPr lang="en-US" dirty="0" err="1"/>
              <a:t>liigub</a:t>
            </a:r>
            <a:r>
              <a:rPr lang="en-US" dirty="0"/>
              <a:t> </a:t>
            </a:r>
            <a:r>
              <a:rPr lang="en-US" dirty="0" err="1"/>
              <a:t>konstantse</a:t>
            </a:r>
            <a:r>
              <a:rPr lang="en-US" dirty="0"/>
              <a:t> </a:t>
            </a:r>
            <a:r>
              <a:rPr lang="en-US" dirty="0" err="1"/>
              <a:t>lubatud</a:t>
            </a:r>
            <a:r>
              <a:rPr lang="en-US" dirty="0"/>
              <a:t> </a:t>
            </a:r>
            <a:r>
              <a:rPr lang="en-US" dirty="0" err="1"/>
              <a:t>piirkiirusega</a:t>
            </a:r>
            <a:endParaRPr lang="en-US" dirty="0"/>
          </a:p>
          <a:p>
            <a:r>
              <a:rPr lang="en-US" b="1" dirty="0" err="1"/>
              <a:t>Varitsev</a:t>
            </a:r>
            <a:r>
              <a:rPr lang="en-US" b="1" dirty="0"/>
              <a:t> </a:t>
            </a:r>
            <a:r>
              <a:rPr lang="en-US" b="1" dirty="0" err="1"/>
              <a:t>möödasõit</a:t>
            </a:r>
            <a:endParaRPr lang="en-US" b="1" dirty="0"/>
          </a:p>
          <a:p>
            <a:pPr lvl="1"/>
            <a:r>
              <a:rPr lang="en-US" dirty="0" err="1"/>
              <a:t>Möödasõidetav</a:t>
            </a:r>
            <a:r>
              <a:rPr lang="en-US" dirty="0"/>
              <a:t> </a:t>
            </a:r>
            <a:r>
              <a:rPr lang="en-US" dirty="0" err="1"/>
              <a:t>liigub</a:t>
            </a:r>
            <a:r>
              <a:rPr lang="en-US" dirty="0"/>
              <a:t> </a:t>
            </a:r>
            <a:r>
              <a:rPr lang="en-US" dirty="0" err="1"/>
              <a:t>vähemalt</a:t>
            </a:r>
            <a:r>
              <a:rPr lang="en-US" dirty="0"/>
              <a:t> 20 km/h </a:t>
            </a:r>
            <a:r>
              <a:rPr lang="en-US" dirty="0" err="1"/>
              <a:t>piirkiirusest</a:t>
            </a:r>
            <a:r>
              <a:rPr lang="en-US" dirty="0"/>
              <a:t> </a:t>
            </a:r>
            <a:r>
              <a:rPr lang="en-US" dirty="0" err="1"/>
              <a:t>madalama</a:t>
            </a:r>
            <a:r>
              <a:rPr lang="en-US" dirty="0"/>
              <a:t> </a:t>
            </a:r>
            <a:r>
              <a:rPr lang="en-US" dirty="0" err="1"/>
              <a:t>kiirusega</a:t>
            </a:r>
            <a:endParaRPr lang="en-US" dirty="0"/>
          </a:p>
          <a:p>
            <a:pPr lvl="2"/>
            <a:r>
              <a:rPr lang="en-US" dirty="0" err="1"/>
              <a:t>möödasõitja</a:t>
            </a:r>
            <a:r>
              <a:rPr lang="en-US" dirty="0"/>
              <a:t> on </a:t>
            </a:r>
            <a:r>
              <a:rPr lang="en-US" dirty="0" err="1"/>
              <a:t>sunnitud</a:t>
            </a:r>
            <a:r>
              <a:rPr lang="en-US" dirty="0"/>
              <a:t> </a:t>
            </a:r>
            <a:r>
              <a:rPr lang="en-US" dirty="0" err="1"/>
              <a:t>möödasõiduvõimaluse</a:t>
            </a:r>
            <a:r>
              <a:rPr lang="en-US" dirty="0"/>
              <a:t> </a:t>
            </a:r>
            <a:r>
              <a:rPr lang="en-US" dirty="0" err="1"/>
              <a:t>ootel</a:t>
            </a:r>
            <a:r>
              <a:rPr lang="en-US" dirty="0"/>
              <a:t> </a:t>
            </a:r>
            <a:r>
              <a:rPr lang="en-US" dirty="0" err="1"/>
              <a:t>liikuma</a:t>
            </a:r>
            <a:r>
              <a:rPr lang="en-US" dirty="0"/>
              <a:t> </a:t>
            </a:r>
            <a:r>
              <a:rPr lang="en-US" dirty="0" err="1"/>
              <a:t>sama</a:t>
            </a:r>
            <a:r>
              <a:rPr lang="en-US" dirty="0"/>
              <a:t> </a:t>
            </a:r>
            <a:r>
              <a:rPr lang="en-US" dirty="0" err="1"/>
              <a:t>kiirusega</a:t>
            </a:r>
            <a:endParaRPr lang="en-US" dirty="0"/>
          </a:p>
          <a:p>
            <a:pPr lvl="1"/>
            <a:r>
              <a:rPr lang="en-US" dirty="0" err="1"/>
              <a:t>Möödasõidukeelu</a:t>
            </a:r>
            <a:r>
              <a:rPr lang="en-US" dirty="0"/>
              <a:t> </a:t>
            </a:r>
            <a:r>
              <a:rPr lang="en-US" dirty="0" err="1"/>
              <a:t>lõpp</a:t>
            </a:r>
            <a:endParaRPr lang="en-US" dirty="0"/>
          </a:p>
          <a:p>
            <a:pPr lvl="1"/>
            <a:r>
              <a:rPr lang="en-US" dirty="0" err="1"/>
              <a:t>Kiiruspiirangu</a:t>
            </a:r>
            <a:r>
              <a:rPr lang="en-US" dirty="0"/>
              <a:t> </a:t>
            </a:r>
            <a:r>
              <a:rPr lang="en-US" dirty="0" err="1"/>
              <a:t>lõpp</a:t>
            </a:r>
            <a:r>
              <a:rPr lang="en-US" dirty="0"/>
              <a:t> – </a:t>
            </a:r>
            <a:r>
              <a:rPr lang="en-US" dirty="0" err="1"/>
              <a:t>möödasõitjal</a:t>
            </a:r>
            <a:r>
              <a:rPr lang="en-US" dirty="0"/>
              <a:t> </a:t>
            </a:r>
            <a:r>
              <a:rPr lang="en-US" dirty="0" err="1"/>
              <a:t>tekib</a:t>
            </a:r>
            <a:r>
              <a:rPr lang="en-US" dirty="0"/>
              <a:t> </a:t>
            </a:r>
            <a:r>
              <a:rPr lang="en-US" dirty="0" err="1"/>
              <a:t>võimalus</a:t>
            </a:r>
            <a:r>
              <a:rPr lang="en-US" dirty="0"/>
              <a:t>, KUID ka </a:t>
            </a:r>
            <a:r>
              <a:rPr lang="en-US" dirty="0" err="1"/>
              <a:t>möödasõidetav</a:t>
            </a:r>
            <a:r>
              <a:rPr lang="en-US" dirty="0"/>
              <a:t> VÕIB </a:t>
            </a:r>
            <a:r>
              <a:rPr lang="en-US" dirty="0" err="1"/>
              <a:t>kiirendada</a:t>
            </a:r>
            <a:endParaRPr lang="en-US" dirty="0"/>
          </a:p>
          <a:p>
            <a:pPr lvl="1"/>
            <a:endParaRPr lang="en-US" dirty="0"/>
          </a:p>
        </p:txBody>
      </p:sp>
    </p:spTree>
    <p:extLst>
      <p:ext uri="{BB962C8B-B14F-4D97-AF65-F5344CB8AC3E}">
        <p14:creationId xmlns:p14="http://schemas.microsoft.com/office/powerpoint/2010/main" val="3559791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FB9A-2BB4-6BDF-975C-56F87A09C118}"/>
              </a:ext>
            </a:extLst>
          </p:cNvPr>
          <p:cNvSpPr>
            <a:spLocks noGrp="1"/>
          </p:cNvSpPr>
          <p:nvPr>
            <p:ph type="title"/>
          </p:nvPr>
        </p:nvSpPr>
        <p:spPr/>
        <p:txBody>
          <a:bodyPr/>
          <a:lstStyle/>
          <a:p>
            <a:r>
              <a:rPr lang="en-US" dirty="0"/>
              <a:t>Auto </a:t>
            </a:r>
            <a:r>
              <a:rPr lang="en-US" dirty="0" err="1"/>
              <a:t>dünaamika</a:t>
            </a:r>
            <a:r>
              <a:rPr lang="en-US" dirty="0"/>
              <a:t> </a:t>
            </a:r>
            <a:r>
              <a:rPr lang="en-US" dirty="0" err="1"/>
              <a:t>varitseva</a:t>
            </a:r>
            <a:r>
              <a:rPr lang="en-US" dirty="0"/>
              <a:t> </a:t>
            </a:r>
            <a:r>
              <a:rPr lang="en-US" dirty="0" err="1"/>
              <a:t>möödasõidu</a:t>
            </a:r>
            <a:r>
              <a:rPr lang="en-US" dirty="0"/>
              <a:t> </a:t>
            </a:r>
            <a:r>
              <a:rPr lang="en-US" dirty="0" err="1"/>
              <a:t>jaoks</a:t>
            </a:r>
            <a:endParaRPr lang="en-US" dirty="0"/>
          </a:p>
        </p:txBody>
      </p:sp>
      <p:sp>
        <p:nvSpPr>
          <p:cNvPr id="3" name="Content Placeholder 2">
            <a:extLst>
              <a:ext uri="{FF2B5EF4-FFF2-40B4-BE49-F238E27FC236}">
                <a16:creationId xmlns:a16="http://schemas.microsoft.com/office/drawing/2014/main" id="{451A7550-B0AB-C1A2-9266-36DB840BCBDA}"/>
              </a:ext>
            </a:extLst>
          </p:cNvPr>
          <p:cNvSpPr>
            <a:spLocks noGrp="1"/>
          </p:cNvSpPr>
          <p:nvPr>
            <p:ph idx="1"/>
          </p:nvPr>
        </p:nvSpPr>
        <p:spPr/>
        <p:txBody>
          <a:bodyPr/>
          <a:lstStyle/>
          <a:p>
            <a:r>
              <a:rPr lang="en-US" dirty="0" err="1"/>
              <a:t>Võtame</a:t>
            </a:r>
            <a:r>
              <a:rPr lang="en-US" dirty="0"/>
              <a:t> </a:t>
            </a:r>
            <a:r>
              <a:rPr lang="en-US" dirty="0" err="1"/>
              <a:t>aluseks</a:t>
            </a:r>
            <a:r>
              <a:rPr lang="en-US" dirty="0"/>
              <a:t> M1 ja N1 </a:t>
            </a:r>
            <a:r>
              <a:rPr lang="en-US" dirty="0" err="1"/>
              <a:t>autoregistri</a:t>
            </a:r>
            <a:r>
              <a:rPr lang="en-US" dirty="0"/>
              <a:t> </a:t>
            </a:r>
            <a:r>
              <a:rPr lang="en-US" dirty="0" err="1"/>
              <a:t>aktiivsete</a:t>
            </a:r>
            <a:r>
              <a:rPr lang="en-US" dirty="0"/>
              <a:t> </a:t>
            </a:r>
            <a:r>
              <a:rPr lang="en-US" dirty="0" err="1"/>
              <a:t>kirjete</a:t>
            </a:r>
            <a:r>
              <a:rPr lang="en-US" dirty="0"/>
              <a:t> </a:t>
            </a:r>
            <a:r>
              <a:rPr lang="en-US" dirty="0" err="1"/>
              <a:t>statistika</a:t>
            </a:r>
            <a:endParaRPr lang="en-US" dirty="0"/>
          </a:p>
          <a:p>
            <a:r>
              <a:rPr lang="en-US" dirty="0" err="1"/>
              <a:t>Valime</a:t>
            </a:r>
            <a:r>
              <a:rPr lang="en-US" dirty="0"/>
              <a:t> v85 </a:t>
            </a:r>
            <a:r>
              <a:rPr lang="en-US" dirty="0" err="1"/>
              <a:t>põhimõttel</a:t>
            </a:r>
            <a:r>
              <a:rPr lang="en-US" dirty="0"/>
              <a:t> </a:t>
            </a:r>
            <a:r>
              <a:rPr lang="en-US" dirty="0" err="1"/>
              <a:t>sõiduki</a:t>
            </a:r>
            <a:r>
              <a:rPr lang="en-US" dirty="0"/>
              <a:t> </a:t>
            </a:r>
            <a:r>
              <a:rPr lang="en-US" dirty="0" err="1"/>
              <a:t>erivõimsuse</a:t>
            </a:r>
            <a:r>
              <a:rPr lang="en-US" dirty="0"/>
              <a:t> </a:t>
            </a:r>
            <a:r>
              <a:rPr lang="en-US" dirty="0" err="1"/>
              <a:t>alusel</a:t>
            </a:r>
            <a:r>
              <a:rPr lang="en-US" dirty="0"/>
              <a:t> (kW/kg) (</a:t>
            </a:r>
            <a:r>
              <a:rPr lang="en-US" dirty="0" err="1"/>
              <a:t>lubatud</a:t>
            </a:r>
            <a:r>
              <a:rPr lang="en-US" dirty="0"/>
              <a:t>) </a:t>
            </a:r>
            <a:r>
              <a:rPr lang="en-US" dirty="0" err="1"/>
              <a:t>täismassi</a:t>
            </a:r>
            <a:r>
              <a:rPr lang="en-US" dirty="0"/>
              <a:t> </a:t>
            </a:r>
            <a:r>
              <a:rPr lang="en-US" dirty="0" err="1"/>
              <a:t>järgi</a:t>
            </a:r>
            <a:r>
              <a:rPr lang="en-US" dirty="0"/>
              <a:t> </a:t>
            </a:r>
            <a:r>
              <a:rPr lang="en-US" dirty="0" err="1"/>
              <a:t>sõiduki</a:t>
            </a:r>
            <a:r>
              <a:rPr lang="en-US" dirty="0"/>
              <a:t>, </a:t>
            </a:r>
            <a:r>
              <a:rPr lang="en-US" dirty="0" err="1"/>
              <a:t>millest</a:t>
            </a:r>
            <a:r>
              <a:rPr lang="en-US" dirty="0"/>
              <a:t> </a:t>
            </a:r>
            <a:r>
              <a:rPr lang="en-US" dirty="0" err="1"/>
              <a:t>parema</a:t>
            </a:r>
            <a:r>
              <a:rPr lang="en-US" dirty="0"/>
              <a:t> </a:t>
            </a:r>
            <a:r>
              <a:rPr lang="en-US" dirty="0" err="1"/>
              <a:t>erivõimsusega</a:t>
            </a:r>
            <a:r>
              <a:rPr lang="en-US" dirty="0"/>
              <a:t> (aga ka </a:t>
            </a:r>
            <a:r>
              <a:rPr lang="en-US" dirty="0" err="1"/>
              <a:t>kiirendusomadustega</a:t>
            </a:r>
            <a:r>
              <a:rPr lang="en-US" dirty="0"/>
              <a:t>) on 85% </a:t>
            </a:r>
            <a:r>
              <a:rPr lang="en-US" dirty="0" err="1"/>
              <a:t>aktiivsest</a:t>
            </a:r>
            <a:r>
              <a:rPr lang="en-US" dirty="0"/>
              <a:t> </a:t>
            </a:r>
            <a:r>
              <a:rPr lang="en-US" dirty="0" err="1"/>
              <a:t>registrist</a:t>
            </a:r>
            <a:endParaRPr lang="en-US" dirty="0"/>
          </a:p>
        </p:txBody>
      </p:sp>
    </p:spTree>
    <p:extLst>
      <p:ext uri="{BB962C8B-B14F-4D97-AF65-F5344CB8AC3E}">
        <p14:creationId xmlns:p14="http://schemas.microsoft.com/office/powerpoint/2010/main" val="1579765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F89A-F4C4-3154-6A9D-1A0CD5095EFD}"/>
              </a:ext>
            </a:extLst>
          </p:cNvPr>
          <p:cNvSpPr>
            <a:spLocks noGrp="1"/>
          </p:cNvSpPr>
          <p:nvPr>
            <p:ph type="title"/>
          </p:nvPr>
        </p:nvSpPr>
        <p:spPr/>
        <p:txBody>
          <a:bodyPr/>
          <a:lstStyle/>
          <a:p>
            <a:r>
              <a:rPr lang="en-US" dirty="0" err="1"/>
              <a:t>Nähtavus</a:t>
            </a:r>
            <a:r>
              <a:rPr lang="en-US" dirty="0"/>
              <a:t>, et </a:t>
            </a:r>
            <a:r>
              <a:rPr lang="en-US" dirty="0" err="1"/>
              <a:t>ohutu</a:t>
            </a:r>
            <a:r>
              <a:rPr lang="en-US" dirty="0"/>
              <a:t> </a:t>
            </a:r>
            <a:r>
              <a:rPr lang="en-US" dirty="0" err="1"/>
              <a:t>möödasõit</a:t>
            </a:r>
            <a:r>
              <a:rPr lang="en-US" dirty="0"/>
              <a:t> </a:t>
            </a:r>
            <a:r>
              <a:rPr lang="en-US" dirty="0" err="1"/>
              <a:t>oleks</a:t>
            </a:r>
            <a:r>
              <a:rPr lang="en-US" dirty="0"/>
              <a:t> </a:t>
            </a:r>
            <a:r>
              <a:rPr lang="en-US" dirty="0" err="1"/>
              <a:t>võimalik</a:t>
            </a:r>
            <a:endParaRPr lang="en-US" dirty="0"/>
          </a:p>
        </p:txBody>
      </p:sp>
      <p:sp>
        <p:nvSpPr>
          <p:cNvPr id="3" name="Content Placeholder 2">
            <a:extLst>
              <a:ext uri="{FF2B5EF4-FFF2-40B4-BE49-F238E27FC236}">
                <a16:creationId xmlns:a16="http://schemas.microsoft.com/office/drawing/2014/main" id="{53F8E161-BB10-A7EF-34C7-62C8A9ABEC69}"/>
              </a:ext>
            </a:extLst>
          </p:cNvPr>
          <p:cNvSpPr>
            <a:spLocks noGrp="1"/>
          </p:cNvSpPr>
          <p:nvPr>
            <p:ph idx="1"/>
          </p:nvPr>
        </p:nvSpPr>
        <p:spPr>
          <a:xfrm>
            <a:off x="259493" y="1825625"/>
            <a:ext cx="9270402" cy="4351338"/>
          </a:xfrm>
        </p:spPr>
        <p:txBody>
          <a:bodyPr/>
          <a:lstStyle/>
          <a:p>
            <a:r>
              <a:rPr lang="en-US" dirty="0"/>
              <a:t>MKM m106 (2015-2023) </a:t>
            </a:r>
            <a:r>
              <a:rPr lang="en-US" dirty="0" err="1"/>
              <a:t>teenindustase</a:t>
            </a:r>
            <a:r>
              <a:rPr lang="en-US" dirty="0"/>
              <a:t> ja </a:t>
            </a:r>
            <a:r>
              <a:rPr lang="en-US" dirty="0" err="1"/>
              <a:t>möödasõit</a:t>
            </a:r>
            <a:endParaRPr lang="en-US" dirty="0"/>
          </a:p>
          <a:p>
            <a:pPr lvl="1"/>
            <a:r>
              <a:rPr lang="en-US" dirty="0" err="1"/>
              <a:t>Maantee</a:t>
            </a:r>
            <a:r>
              <a:rPr lang="en-US" dirty="0"/>
              <a:t> </a:t>
            </a:r>
            <a:r>
              <a:rPr lang="en-US" dirty="0" err="1"/>
              <a:t>läbilaskvuse</a:t>
            </a:r>
            <a:r>
              <a:rPr lang="en-US" dirty="0"/>
              <a:t> ja </a:t>
            </a:r>
            <a:r>
              <a:rPr lang="en-US" dirty="0" err="1"/>
              <a:t>teenindustaseme</a:t>
            </a:r>
            <a:r>
              <a:rPr lang="en-US" dirty="0"/>
              <a:t> </a:t>
            </a:r>
            <a:r>
              <a:rPr lang="en-US" dirty="0" err="1"/>
              <a:t>määramisel</a:t>
            </a:r>
            <a:r>
              <a:rPr lang="en-US" dirty="0"/>
              <a:t> </a:t>
            </a:r>
            <a:r>
              <a:rPr lang="en-US" dirty="0" err="1"/>
              <a:t>tuleb</a:t>
            </a:r>
            <a:r>
              <a:rPr lang="en-US" dirty="0"/>
              <a:t> </a:t>
            </a:r>
            <a:r>
              <a:rPr lang="en-US" dirty="0" err="1"/>
              <a:t>juhinduda</a:t>
            </a:r>
            <a:r>
              <a:rPr lang="en-US" dirty="0"/>
              <a:t> tee </a:t>
            </a:r>
            <a:r>
              <a:rPr lang="en-US" dirty="0" err="1"/>
              <a:t>omaniku</a:t>
            </a:r>
            <a:r>
              <a:rPr lang="en-US" dirty="0"/>
              <a:t> </a:t>
            </a:r>
            <a:r>
              <a:rPr lang="en-US" dirty="0" err="1"/>
              <a:t>poolt</a:t>
            </a:r>
            <a:r>
              <a:rPr lang="en-US" dirty="0"/>
              <a:t> </a:t>
            </a:r>
            <a:r>
              <a:rPr lang="en-US" dirty="0" err="1"/>
              <a:t>määratud</a:t>
            </a:r>
            <a:r>
              <a:rPr lang="en-US" dirty="0"/>
              <a:t> </a:t>
            </a:r>
            <a:r>
              <a:rPr lang="en-US" dirty="0" err="1"/>
              <a:t>metoodikast</a:t>
            </a:r>
            <a:r>
              <a:rPr lang="en-US" dirty="0"/>
              <a:t>.</a:t>
            </a:r>
          </a:p>
          <a:p>
            <a:pPr lvl="1"/>
            <a:r>
              <a:rPr lang="en-US" dirty="0" err="1"/>
              <a:t>Möödasõidunähtavus</a:t>
            </a:r>
            <a:r>
              <a:rPr lang="en-US" dirty="0"/>
              <a:t> = </a:t>
            </a:r>
            <a:r>
              <a:rPr lang="en-US" dirty="0" err="1"/>
              <a:t>vahemaa</a:t>
            </a:r>
            <a:r>
              <a:rPr lang="en-US" dirty="0"/>
              <a:t>, </a:t>
            </a:r>
            <a:r>
              <a:rPr lang="en-US" dirty="0" err="1"/>
              <a:t>mille</a:t>
            </a:r>
            <a:r>
              <a:rPr lang="en-US" dirty="0"/>
              <a:t> </a:t>
            </a:r>
            <a:r>
              <a:rPr lang="en-US" dirty="0" err="1"/>
              <a:t>ulatuses</a:t>
            </a:r>
            <a:r>
              <a:rPr lang="en-US" dirty="0"/>
              <a:t> </a:t>
            </a:r>
            <a:r>
              <a:rPr lang="en-US" dirty="0" err="1"/>
              <a:t>peab</a:t>
            </a:r>
            <a:r>
              <a:rPr lang="en-US" dirty="0"/>
              <a:t> </a:t>
            </a:r>
            <a:r>
              <a:rPr lang="en-US" dirty="0" err="1"/>
              <a:t>sõidutee</a:t>
            </a:r>
            <a:r>
              <a:rPr lang="en-US" dirty="0"/>
              <a:t> </a:t>
            </a:r>
            <a:r>
              <a:rPr lang="en-US" dirty="0" err="1"/>
              <a:t>möödasõitu</a:t>
            </a:r>
            <a:r>
              <a:rPr lang="en-US" dirty="0"/>
              <a:t> </a:t>
            </a:r>
            <a:r>
              <a:rPr lang="en-US" dirty="0" err="1"/>
              <a:t>sooritavale</a:t>
            </a:r>
            <a:r>
              <a:rPr lang="en-US" dirty="0"/>
              <a:t> </a:t>
            </a:r>
            <a:r>
              <a:rPr lang="en-US" dirty="0" err="1"/>
              <a:t>juhile</a:t>
            </a:r>
            <a:r>
              <a:rPr lang="en-US" dirty="0"/>
              <a:t> </a:t>
            </a:r>
            <a:r>
              <a:rPr lang="en-US" dirty="0" err="1"/>
              <a:t>nähtav</a:t>
            </a:r>
            <a:r>
              <a:rPr lang="en-US" dirty="0"/>
              <a:t> </a:t>
            </a:r>
            <a:r>
              <a:rPr lang="en-US" dirty="0" err="1"/>
              <a:t>olema</a:t>
            </a:r>
            <a:r>
              <a:rPr lang="en-US" dirty="0"/>
              <a:t>, et </a:t>
            </a:r>
            <a:r>
              <a:rPr lang="en-US" dirty="0" err="1"/>
              <a:t>möödasõidu</a:t>
            </a:r>
            <a:r>
              <a:rPr lang="en-US" dirty="0"/>
              <a:t> </a:t>
            </a:r>
            <a:r>
              <a:rPr lang="en-US" dirty="0" err="1"/>
              <a:t>alghetkel</a:t>
            </a:r>
            <a:r>
              <a:rPr lang="en-US" dirty="0"/>
              <a:t> </a:t>
            </a:r>
            <a:r>
              <a:rPr lang="en-US" dirty="0" err="1"/>
              <a:t>nähtavale</a:t>
            </a:r>
            <a:r>
              <a:rPr lang="en-US" dirty="0"/>
              <a:t> </a:t>
            </a:r>
            <a:r>
              <a:rPr lang="en-US" dirty="0" err="1"/>
              <a:t>ilmuva</a:t>
            </a:r>
            <a:r>
              <a:rPr lang="en-US" dirty="0"/>
              <a:t> </a:t>
            </a:r>
            <a:r>
              <a:rPr lang="en-US" dirty="0" err="1"/>
              <a:t>vastassuunalise</a:t>
            </a:r>
            <a:r>
              <a:rPr lang="en-US" dirty="0"/>
              <a:t> </a:t>
            </a:r>
            <a:r>
              <a:rPr lang="en-US" dirty="0" err="1"/>
              <a:t>sõiduki</a:t>
            </a:r>
            <a:r>
              <a:rPr lang="en-US" dirty="0"/>
              <a:t> </a:t>
            </a:r>
            <a:r>
              <a:rPr lang="en-US" dirty="0" err="1"/>
              <a:t>juht</a:t>
            </a:r>
            <a:r>
              <a:rPr lang="en-US" dirty="0"/>
              <a:t> </a:t>
            </a:r>
            <a:r>
              <a:rPr lang="en-US" dirty="0" err="1"/>
              <a:t>ei</a:t>
            </a:r>
            <a:r>
              <a:rPr lang="en-US" dirty="0"/>
              <a:t> peaks </a:t>
            </a:r>
            <a:r>
              <a:rPr lang="en-US" dirty="0" err="1"/>
              <a:t>vähendama</a:t>
            </a:r>
            <a:r>
              <a:rPr lang="en-US" dirty="0"/>
              <a:t> </a:t>
            </a:r>
            <a:r>
              <a:rPr lang="en-US" dirty="0" err="1"/>
              <a:t>kiirust</a:t>
            </a:r>
            <a:r>
              <a:rPr lang="en-US" dirty="0"/>
              <a:t> </a:t>
            </a:r>
          </a:p>
          <a:p>
            <a:pPr lvl="1"/>
            <a:r>
              <a:rPr lang="en-US" dirty="0" err="1"/>
              <a:t>Projektkiirus</a:t>
            </a:r>
            <a:r>
              <a:rPr lang="en-US" dirty="0"/>
              <a:t> = </a:t>
            </a:r>
            <a:r>
              <a:rPr lang="en-US" dirty="0" err="1"/>
              <a:t>lubatud</a:t>
            </a:r>
            <a:r>
              <a:rPr lang="en-US" dirty="0"/>
              <a:t> </a:t>
            </a:r>
            <a:r>
              <a:rPr lang="en-US" dirty="0" err="1"/>
              <a:t>kiirus</a:t>
            </a:r>
            <a:r>
              <a:rPr lang="en-US" dirty="0"/>
              <a:t> +10</a:t>
            </a:r>
          </a:p>
          <a:p>
            <a:pPr lvl="1"/>
            <a:r>
              <a:rPr lang="en-US" dirty="0"/>
              <a:t>2.4.6 (7) - </a:t>
            </a:r>
            <a:r>
              <a:rPr lang="en-US" dirty="0" err="1"/>
              <a:t>Möödasõidunähtavus</a:t>
            </a:r>
            <a:r>
              <a:rPr lang="en-US" dirty="0"/>
              <a:t> </a:t>
            </a:r>
            <a:r>
              <a:rPr lang="en-US" dirty="0" err="1"/>
              <a:t>tuleb</a:t>
            </a:r>
            <a:r>
              <a:rPr lang="en-US" dirty="0"/>
              <a:t> </a:t>
            </a:r>
            <a:r>
              <a:rPr lang="en-US" dirty="0" err="1"/>
              <a:t>kahesuunalise</a:t>
            </a:r>
            <a:r>
              <a:rPr lang="en-US" dirty="0"/>
              <a:t> </a:t>
            </a:r>
            <a:r>
              <a:rPr lang="en-US" dirty="0" err="1"/>
              <a:t>maantee</a:t>
            </a:r>
            <a:r>
              <a:rPr lang="en-US" dirty="0"/>
              <a:t> </a:t>
            </a:r>
            <a:r>
              <a:rPr lang="en-US" dirty="0" err="1"/>
              <a:t>puhul</a:t>
            </a:r>
            <a:r>
              <a:rPr lang="en-US" dirty="0"/>
              <a:t> </a:t>
            </a:r>
            <a:r>
              <a:rPr lang="en-US" dirty="0" err="1"/>
              <a:t>tagada</a:t>
            </a:r>
            <a:r>
              <a:rPr lang="en-US" dirty="0"/>
              <a:t> </a:t>
            </a:r>
            <a:r>
              <a:rPr lang="en-US" dirty="0" err="1"/>
              <a:t>vähemalt</a:t>
            </a:r>
            <a:r>
              <a:rPr lang="en-US" dirty="0"/>
              <a:t> 70% </a:t>
            </a:r>
            <a:r>
              <a:rPr lang="en-US" dirty="0" err="1"/>
              <a:t>ulatuses</a:t>
            </a:r>
            <a:r>
              <a:rPr lang="en-US" dirty="0"/>
              <a:t> tee </a:t>
            </a:r>
            <a:r>
              <a:rPr lang="en-US" dirty="0" err="1"/>
              <a:t>pikkusest</a:t>
            </a:r>
            <a:r>
              <a:rPr lang="en-US" dirty="0"/>
              <a:t>. </a:t>
            </a:r>
            <a:r>
              <a:rPr lang="en-US" dirty="0" err="1"/>
              <a:t>Nõutav</a:t>
            </a:r>
            <a:r>
              <a:rPr lang="en-US" dirty="0"/>
              <a:t> </a:t>
            </a:r>
            <a:r>
              <a:rPr lang="en-US" dirty="0" err="1"/>
              <a:t>möödasõidunähtavus</a:t>
            </a:r>
            <a:r>
              <a:rPr lang="en-US" dirty="0"/>
              <a:t> </a:t>
            </a:r>
            <a:r>
              <a:rPr lang="en-US" dirty="0" err="1"/>
              <a:t>sõltub</a:t>
            </a:r>
            <a:r>
              <a:rPr lang="en-US" dirty="0"/>
              <a:t> </a:t>
            </a:r>
            <a:r>
              <a:rPr lang="en-US" dirty="0" err="1"/>
              <a:t>projektkiirusest</a:t>
            </a:r>
            <a:r>
              <a:rPr lang="en-US" dirty="0"/>
              <a:t> ja on </a:t>
            </a:r>
            <a:r>
              <a:rPr lang="en-US" dirty="0" err="1"/>
              <a:t>toodud</a:t>
            </a:r>
            <a:r>
              <a:rPr lang="en-US" dirty="0"/>
              <a:t> </a:t>
            </a:r>
            <a:r>
              <a:rPr lang="en-US" dirty="0" err="1"/>
              <a:t>tabelis</a:t>
            </a:r>
            <a:r>
              <a:rPr lang="en-US" dirty="0"/>
              <a:t> 2.13. </a:t>
            </a:r>
          </a:p>
          <a:p>
            <a:endParaRPr lang="en-US" dirty="0"/>
          </a:p>
          <a:p>
            <a:endParaRPr lang="en-US" dirty="0"/>
          </a:p>
        </p:txBody>
      </p:sp>
      <p:pic>
        <p:nvPicPr>
          <p:cNvPr id="5" name="Picture 4">
            <a:extLst>
              <a:ext uri="{FF2B5EF4-FFF2-40B4-BE49-F238E27FC236}">
                <a16:creationId xmlns:a16="http://schemas.microsoft.com/office/drawing/2014/main" id="{9FC36001-22E6-3A6E-D733-E94C58123A3A}"/>
              </a:ext>
            </a:extLst>
          </p:cNvPr>
          <p:cNvPicPr>
            <a:picLocks noChangeAspect="1"/>
          </p:cNvPicPr>
          <p:nvPr/>
        </p:nvPicPr>
        <p:blipFill>
          <a:blip r:embed="rId3"/>
          <a:stretch>
            <a:fillRect/>
          </a:stretch>
        </p:blipFill>
        <p:spPr>
          <a:xfrm>
            <a:off x="9494211" y="1905377"/>
            <a:ext cx="2580308" cy="2271121"/>
          </a:xfrm>
          <a:prstGeom prst="rect">
            <a:avLst/>
          </a:prstGeom>
        </p:spPr>
      </p:pic>
      <p:sp>
        <p:nvSpPr>
          <p:cNvPr id="4" name="TextBox 3">
            <a:extLst>
              <a:ext uri="{FF2B5EF4-FFF2-40B4-BE49-F238E27FC236}">
                <a16:creationId xmlns:a16="http://schemas.microsoft.com/office/drawing/2014/main" id="{F69D54EA-0ADF-EB48-4BE6-4F265195F20F}"/>
              </a:ext>
            </a:extLst>
          </p:cNvPr>
          <p:cNvSpPr txBox="1"/>
          <p:nvPr/>
        </p:nvSpPr>
        <p:spPr>
          <a:xfrm>
            <a:off x="9182793" y="5792200"/>
            <a:ext cx="2835456" cy="923330"/>
          </a:xfrm>
          <a:prstGeom prst="rect">
            <a:avLst/>
          </a:prstGeom>
          <a:solidFill>
            <a:schemeClr val="tx2">
              <a:lumMod val="10000"/>
              <a:lumOff val="90000"/>
            </a:schemeClr>
          </a:solidFill>
        </p:spPr>
        <p:txBody>
          <a:bodyPr wrap="none" rtlCol="0">
            <a:spAutoFit/>
          </a:bodyPr>
          <a:lstStyle/>
          <a:p>
            <a:pPr algn="ctr"/>
            <a:r>
              <a:rPr lang="en-US" dirty="0" err="1"/>
              <a:t>Siit</a:t>
            </a:r>
            <a:r>
              <a:rPr lang="en-US" dirty="0"/>
              <a:t> </a:t>
            </a:r>
            <a:r>
              <a:rPr lang="en-US" dirty="0" err="1"/>
              <a:t>tulenevalt</a:t>
            </a:r>
            <a:r>
              <a:rPr lang="en-US" dirty="0"/>
              <a:t> </a:t>
            </a:r>
            <a:r>
              <a:rPr lang="en-US" dirty="0" err="1"/>
              <a:t>eeldasime</a:t>
            </a:r>
            <a:endParaRPr lang="en-US" dirty="0"/>
          </a:p>
          <a:p>
            <a:pPr algn="ctr"/>
            <a:r>
              <a:rPr lang="en-US" dirty="0"/>
              <a:t>et </a:t>
            </a:r>
            <a:r>
              <a:rPr lang="en-US" dirty="0" err="1"/>
              <a:t>möödasõidul</a:t>
            </a:r>
            <a:r>
              <a:rPr lang="en-US" dirty="0"/>
              <a:t> </a:t>
            </a:r>
            <a:r>
              <a:rPr lang="en-US" dirty="0" err="1"/>
              <a:t>ületatakse</a:t>
            </a:r>
            <a:endParaRPr lang="en-US" dirty="0"/>
          </a:p>
          <a:p>
            <a:pPr algn="ctr"/>
            <a:r>
              <a:rPr lang="en-US" dirty="0" err="1"/>
              <a:t>lubatud</a:t>
            </a:r>
            <a:r>
              <a:rPr lang="en-US" dirty="0"/>
              <a:t> </a:t>
            </a:r>
            <a:r>
              <a:rPr lang="en-US" dirty="0" err="1"/>
              <a:t>kiirust</a:t>
            </a:r>
            <a:r>
              <a:rPr lang="en-US" dirty="0"/>
              <a:t> (+10)</a:t>
            </a:r>
          </a:p>
        </p:txBody>
      </p:sp>
    </p:spTree>
    <p:extLst>
      <p:ext uri="{BB962C8B-B14F-4D97-AF65-F5344CB8AC3E}">
        <p14:creationId xmlns:p14="http://schemas.microsoft.com/office/powerpoint/2010/main" val="964067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73ADA-5085-1F96-D803-C753F4DC3992}"/>
              </a:ext>
            </a:extLst>
          </p:cNvPr>
          <p:cNvSpPr>
            <a:spLocks noGrp="1"/>
          </p:cNvSpPr>
          <p:nvPr>
            <p:ph type="title"/>
          </p:nvPr>
        </p:nvSpPr>
        <p:spPr/>
        <p:txBody>
          <a:bodyPr/>
          <a:lstStyle/>
          <a:p>
            <a:r>
              <a:rPr lang="en-US" dirty="0" err="1"/>
              <a:t>Soome</a:t>
            </a:r>
            <a:r>
              <a:rPr lang="en-US" dirty="0"/>
              <a:t> </a:t>
            </a:r>
            <a:r>
              <a:rPr lang="en-US" sz="2400" dirty="0" err="1"/>
              <a:t>ohje</a:t>
            </a:r>
            <a:r>
              <a:rPr lang="en-US" sz="2400" dirty="0"/>
              <a:t> 30/2013</a:t>
            </a:r>
            <a:endParaRPr lang="en-US" dirty="0"/>
          </a:p>
        </p:txBody>
      </p:sp>
      <p:pic>
        <p:nvPicPr>
          <p:cNvPr id="5" name="Picture 4" descr="The image displays a table comparing different speed thresholds for various levels of control, such as minimum, average, and maximum, with values in km/h and meters.&#10;&#10;AI-generated content may be incorrect.">
            <a:extLst>
              <a:ext uri="{FF2B5EF4-FFF2-40B4-BE49-F238E27FC236}">
                <a16:creationId xmlns:a16="http://schemas.microsoft.com/office/drawing/2014/main" id="{EA2A5B22-97C6-E661-E4EE-2E6FB1E20E59}"/>
              </a:ext>
            </a:extLst>
          </p:cNvPr>
          <p:cNvPicPr>
            <a:picLocks noChangeAspect="1"/>
          </p:cNvPicPr>
          <p:nvPr/>
        </p:nvPicPr>
        <p:blipFill>
          <a:blip r:embed="rId2"/>
          <a:stretch>
            <a:fillRect/>
          </a:stretch>
        </p:blipFill>
        <p:spPr>
          <a:xfrm>
            <a:off x="6352160" y="1521026"/>
            <a:ext cx="5781588" cy="2218093"/>
          </a:xfrm>
          <a:prstGeom prst="rect">
            <a:avLst/>
          </a:prstGeom>
        </p:spPr>
      </p:pic>
      <p:pic>
        <p:nvPicPr>
          <p:cNvPr id="7" name="Picture 6" descr="The text describes a table comparing different types of roads (Valtalta, Kantatie, Seututie, Yhdystie) and their respective maximum allowable curvature percentages and lengths for different KVL (curvature length) categories.&#10;&#10;AI-generated content may be incorrect.">
            <a:extLst>
              <a:ext uri="{FF2B5EF4-FFF2-40B4-BE49-F238E27FC236}">
                <a16:creationId xmlns:a16="http://schemas.microsoft.com/office/drawing/2014/main" id="{9082B637-F16E-467F-1642-39D75B80AB1E}"/>
              </a:ext>
            </a:extLst>
          </p:cNvPr>
          <p:cNvPicPr>
            <a:picLocks noChangeAspect="1"/>
          </p:cNvPicPr>
          <p:nvPr/>
        </p:nvPicPr>
        <p:blipFill>
          <a:blip r:embed="rId3"/>
          <a:stretch>
            <a:fillRect/>
          </a:stretch>
        </p:blipFill>
        <p:spPr>
          <a:xfrm>
            <a:off x="6360655" y="3839914"/>
            <a:ext cx="5773093" cy="3018085"/>
          </a:xfrm>
          <a:prstGeom prst="rect">
            <a:avLst/>
          </a:prstGeom>
        </p:spPr>
      </p:pic>
      <p:sp>
        <p:nvSpPr>
          <p:cNvPr id="8" name="TextBox 7">
            <a:extLst>
              <a:ext uri="{FF2B5EF4-FFF2-40B4-BE49-F238E27FC236}">
                <a16:creationId xmlns:a16="http://schemas.microsoft.com/office/drawing/2014/main" id="{0F0514DE-B6E2-EF56-C03E-AC67C6ED59B0}"/>
              </a:ext>
            </a:extLst>
          </p:cNvPr>
          <p:cNvSpPr txBox="1"/>
          <p:nvPr/>
        </p:nvSpPr>
        <p:spPr>
          <a:xfrm>
            <a:off x="6432023" y="744901"/>
            <a:ext cx="5566332" cy="369332"/>
          </a:xfrm>
          <a:prstGeom prst="rect">
            <a:avLst/>
          </a:prstGeom>
          <a:noFill/>
        </p:spPr>
        <p:txBody>
          <a:bodyPr wrap="none" rtlCol="0">
            <a:spAutoFit/>
          </a:bodyPr>
          <a:lstStyle/>
          <a:p>
            <a:r>
              <a:rPr lang="en-US" dirty="0" err="1"/>
              <a:t>Ohje</a:t>
            </a:r>
            <a:r>
              <a:rPr lang="en-US" dirty="0"/>
              <a:t> 22/2020 – HCT </a:t>
            </a:r>
            <a:r>
              <a:rPr lang="en-US" dirty="0" err="1"/>
              <a:t>ehk</a:t>
            </a:r>
            <a:r>
              <a:rPr lang="en-US" dirty="0"/>
              <a:t> </a:t>
            </a:r>
            <a:r>
              <a:rPr lang="en-US" dirty="0" err="1"/>
              <a:t>pikad</a:t>
            </a:r>
            <a:r>
              <a:rPr lang="en-US" dirty="0"/>
              <a:t> </a:t>
            </a:r>
            <a:r>
              <a:rPr lang="en-US" dirty="0" err="1"/>
              <a:t>veokid</a:t>
            </a:r>
            <a:r>
              <a:rPr lang="en-US" dirty="0"/>
              <a:t> </a:t>
            </a:r>
            <a:r>
              <a:rPr lang="en-US" dirty="0" err="1"/>
              <a:t>liikluses</a:t>
            </a:r>
            <a:r>
              <a:rPr lang="en-US" dirty="0"/>
              <a:t> (34,5 m)</a:t>
            </a:r>
          </a:p>
        </p:txBody>
      </p:sp>
      <p:pic>
        <p:nvPicPr>
          <p:cNvPr id="10" name="Picture 9" descr="The text provides a table or list that shows different values, likely representing distances (in kilometers or meters) and corresponding speeds (in km/h), with some terms in Finnish.&#10;&#10;AI-generated content may be incorrect.">
            <a:extLst>
              <a:ext uri="{FF2B5EF4-FFF2-40B4-BE49-F238E27FC236}">
                <a16:creationId xmlns:a16="http://schemas.microsoft.com/office/drawing/2014/main" id="{13B35D58-6B88-E3A4-CECC-59E48D5B1101}"/>
              </a:ext>
            </a:extLst>
          </p:cNvPr>
          <p:cNvPicPr>
            <a:picLocks noChangeAspect="1"/>
          </p:cNvPicPr>
          <p:nvPr/>
        </p:nvPicPr>
        <p:blipFill>
          <a:blip r:embed="rId4"/>
          <a:stretch>
            <a:fillRect/>
          </a:stretch>
        </p:blipFill>
        <p:spPr>
          <a:xfrm>
            <a:off x="287712" y="1521025"/>
            <a:ext cx="4395800" cy="2828521"/>
          </a:xfrm>
          <a:prstGeom prst="rect">
            <a:avLst/>
          </a:prstGeom>
        </p:spPr>
      </p:pic>
      <p:sp>
        <p:nvSpPr>
          <p:cNvPr id="11" name="TextBox 10">
            <a:extLst>
              <a:ext uri="{FF2B5EF4-FFF2-40B4-BE49-F238E27FC236}">
                <a16:creationId xmlns:a16="http://schemas.microsoft.com/office/drawing/2014/main" id="{DDFF3551-DEB2-45FD-5216-3888FBDC3D94}"/>
              </a:ext>
            </a:extLst>
          </p:cNvPr>
          <p:cNvSpPr txBox="1"/>
          <p:nvPr/>
        </p:nvSpPr>
        <p:spPr>
          <a:xfrm>
            <a:off x="232700" y="4451001"/>
            <a:ext cx="5863300" cy="2308324"/>
          </a:xfrm>
          <a:prstGeom prst="rect">
            <a:avLst/>
          </a:prstGeom>
          <a:noFill/>
        </p:spPr>
        <p:txBody>
          <a:bodyPr wrap="square" rtlCol="0">
            <a:spAutoFit/>
          </a:bodyPr>
          <a:lstStyle/>
          <a:p>
            <a:r>
              <a:rPr lang="en-US" dirty="0" err="1"/>
              <a:t>Tabelis</a:t>
            </a:r>
            <a:r>
              <a:rPr lang="en-US" dirty="0"/>
              <a:t> </a:t>
            </a:r>
            <a:r>
              <a:rPr lang="en-US" dirty="0" err="1"/>
              <a:t>toodud</a:t>
            </a:r>
            <a:r>
              <a:rPr lang="en-US" dirty="0"/>
              <a:t> </a:t>
            </a:r>
            <a:r>
              <a:rPr lang="en-US" dirty="0" err="1"/>
              <a:t>nähtavuse</a:t>
            </a:r>
            <a:r>
              <a:rPr lang="en-US" dirty="0"/>
              <a:t> </a:t>
            </a:r>
            <a:r>
              <a:rPr lang="en-US" dirty="0" err="1"/>
              <a:t>korral</a:t>
            </a:r>
            <a:r>
              <a:rPr lang="en-US" dirty="0"/>
              <a:t> </a:t>
            </a:r>
            <a:r>
              <a:rPr lang="en-US" dirty="0" err="1"/>
              <a:t>sõiduauto</a:t>
            </a:r>
            <a:r>
              <a:rPr lang="en-US" dirty="0"/>
              <a:t> </a:t>
            </a:r>
            <a:r>
              <a:rPr lang="en-US" dirty="0" err="1"/>
              <a:t>võib</a:t>
            </a:r>
            <a:r>
              <a:rPr lang="en-US" dirty="0"/>
              <a:t> </a:t>
            </a:r>
            <a:r>
              <a:rPr lang="en-US" dirty="0" err="1"/>
              <a:t>mööduda</a:t>
            </a:r>
            <a:r>
              <a:rPr lang="en-US" dirty="0"/>
              <a:t> 25,25 m </a:t>
            </a:r>
            <a:r>
              <a:rPr lang="en-US" dirty="0" err="1"/>
              <a:t>pikkusest</a:t>
            </a:r>
            <a:r>
              <a:rPr lang="en-US" dirty="0"/>
              <a:t> </a:t>
            </a:r>
            <a:r>
              <a:rPr lang="en-US" dirty="0" err="1"/>
              <a:t>autorongist</a:t>
            </a:r>
            <a:r>
              <a:rPr lang="en-US" dirty="0"/>
              <a:t> mis </a:t>
            </a:r>
            <a:r>
              <a:rPr lang="en-US" dirty="0" err="1"/>
              <a:t>liigub</a:t>
            </a:r>
            <a:r>
              <a:rPr lang="en-US" dirty="0"/>
              <a:t> </a:t>
            </a:r>
            <a:r>
              <a:rPr lang="en-US" dirty="0" err="1"/>
              <a:t>piirkiirusest</a:t>
            </a:r>
            <a:r>
              <a:rPr lang="en-US" dirty="0"/>
              <a:t> 20% </a:t>
            </a:r>
            <a:r>
              <a:rPr lang="en-US" dirty="0" err="1"/>
              <a:t>madalama</a:t>
            </a:r>
            <a:r>
              <a:rPr lang="en-US" dirty="0"/>
              <a:t> </a:t>
            </a:r>
            <a:r>
              <a:rPr lang="en-US" dirty="0" err="1"/>
              <a:t>kiirusega</a:t>
            </a:r>
            <a:r>
              <a:rPr lang="en-US" dirty="0"/>
              <a:t> </a:t>
            </a:r>
            <a:r>
              <a:rPr lang="en-US" dirty="0" err="1"/>
              <a:t>ilma</a:t>
            </a:r>
            <a:r>
              <a:rPr lang="en-US" dirty="0"/>
              <a:t> et </a:t>
            </a:r>
            <a:r>
              <a:rPr lang="en-US" dirty="0" err="1"/>
              <a:t>vastutulija</a:t>
            </a:r>
            <a:r>
              <a:rPr lang="en-US" dirty="0"/>
              <a:t> peaks </a:t>
            </a:r>
            <a:r>
              <a:rPr lang="en-US" dirty="0" err="1"/>
              <a:t>kiirust</a:t>
            </a:r>
            <a:r>
              <a:rPr lang="en-US" dirty="0"/>
              <a:t> </a:t>
            </a:r>
            <a:r>
              <a:rPr lang="en-US" dirty="0" err="1"/>
              <a:t>langetama</a:t>
            </a:r>
            <a:r>
              <a:rPr lang="en-US" dirty="0"/>
              <a:t>.</a:t>
            </a:r>
          </a:p>
          <a:p>
            <a:endParaRPr lang="en-US" dirty="0"/>
          </a:p>
          <a:p>
            <a:r>
              <a:rPr lang="en-US" dirty="0" err="1"/>
              <a:t>Möödasõidunähtavus</a:t>
            </a:r>
            <a:r>
              <a:rPr lang="en-US" dirty="0"/>
              <a:t> </a:t>
            </a:r>
            <a:r>
              <a:rPr lang="en-US" dirty="0" err="1"/>
              <a:t>tuleb</a:t>
            </a:r>
            <a:r>
              <a:rPr lang="en-US" dirty="0"/>
              <a:t> </a:t>
            </a:r>
            <a:r>
              <a:rPr lang="en-US" dirty="0" err="1"/>
              <a:t>tagada</a:t>
            </a:r>
            <a:r>
              <a:rPr lang="en-US" dirty="0"/>
              <a:t> tee </a:t>
            </a:r>
            <a:r>
              <a:rPr lang="en-US" dirty="0" err="1"/>
              <a:t>kogupikkusest</a:t>
            </a:r>
            <a:r>
              <a:rPr lang="en-US" dirty="0"/>
              <a:t> 10…30% </a:t>
            </a:r>
            <a:r>
              <a:rPr lang="en-US" dirty="0" err="1"/>
              <a:t>ulatuses</a:t>
            </a:r>
            <a:r>
              <a:rPr lang="en-US" dirty="0"/>
              <a:t> </a:t>
            </a:r>
            <a:r>
              <a:rPr lang="en-US" dirty="0" err="1"/>
              <a:t>ning</a:t>
            </a:r>
            <a:r>
              <a:rPr lang="en-US" dirty="0"/>
              <a:t> </a:t>
            </a:r>
            <a:r>
              <a:rPr lang="en-US" dirty="0" err="1"/>
              <a:t>järgmine</a:t>
            </a:r>
            <a:r>
              <a:rPr lang="en-US" dirty="0"/>
              <a:t> </a:t>
            </a:r>
            <a:r>
              <a:rPr lang="en-US" dirty="0" err="1"/>
              <a:t>möödasõidunähtavusega</a:t>
            </a:r>
            <a:r>
              <a:rPr lang="en-US" dirty="0"/>
              <a:t> </a:t>
            </a:r>
            <a:r>
              <a:rPr lang="en-US" dirty="0" err="1"/>
              <a:t>teelõik</a:t>
            </a:r>
            <a:r>
              <a:rPr lang="en-US" dirty="0"/>
              <a:t> </a:t>
            </a:r>
            <a:r>
              <a:rPr lang="en-US" dirty="0" err="1"/>
              <a:t>ei</a:t>
            </a:r>
            <a:r>
              <a:rPr lang="en-US" dirty="0"/>
              <a:t> tohi </a:t>
            </a:r>
            <a:r>
              <a:rPr lang="en-US" dirty="0" err="1"/>
              <a:t>paikneda</a:t>
            </a:r>
            <a:r>
              <a:rPr lang="en-US" dirty="0"/>
              <a:t> </a:t>
            </a:r>
            <a:r>
              <a:rPr lang="en-US" dirty="0" err="1"/>
              <a:t>kaugemal</a:t>
            </a:r>
            <a:r>
              <a:rPr lang="en-US" dirty="0"/>
              <a:t> </a:t>
            </a:r>
            <a:r>
              <a:rPr lang="en-US" dirty="0" err="1"/>
              <a:t>kui</a:t>
            </a:r>
            <a:r>
              <a:rPr lang="en-US" dirty="0"/>
              <a:t> 2…4 km</a:t>
            </a:r>
          </a:p>
        </p:txBody>
      </p:sp>
    </p:spTree>
    <p:extLst>
      <p:ext uri="{BB962C8B-B14F-4D97-AF65-F5344CB8AC3E}">
        <p14:creationId xmlns:p14="http://schemas.microsoft.com/office/powerpoint/2010/main" val="1316510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FBEFD-F185-7230-332F-A186358C7003}"/>
              </a:ext>
            </a:extLst>
          </p:cNvPr>
          <p:cNvSpPr>
            <a:spLocks noGrp="1"/>
          </p:cNvSpPr>
          <p:nvPr>
            <p:ph type="title"/>
          </p:nvPr>
        </p:nvSpPr>
        <p:spPr/>
        <p:txBody>
          <a:bodyPr>
            <a:normAutofit fontScale="90000"/>
          </a:bodyPr>
          <a:lstStyle/>
          <a:p>
            <a:r>
              <a:rPr lang="en-US" dirty="0" err="1"/>
              <a:t>Tehnokeskus</a:t>
            </a:r>
            <a:r>
              <a:rPr lang="en-US" dirty="0"/>
              <a:t> ja </a:t>
            </a:r>
            <a:r>
              <a:rPr lang="en-US" dirty="0" err="1"/>
              <a:t>Jairuse</a:t>
            </a:r>
            <a:r>
              <a:rPr lang="en-US" dirty="0"/>
              <a:t> </a:t>
            </a:r>
            <a:r>
              <a:rPr lang="en-US" dirty="0" err="1"/>
              <a:t>töö</a:t>
            </a:r>
            <a:r>
              <a:rPr lang="en-US" dirty="0"/>
              <a:t> </a:t>
            </a:r>
            <a:r>
              <a:rPr lang="en-US" sz="3200" dirty="0"/>
              <a:t>(</a:t>
            </a:r>
            <a:r>
              <a:rPr lang="en-US" sz="3200" dirty="0" err="1"/>
              <a:t>vektorite</a:t>
            </a:r>
            <a:r>
              <a:rPr lang="en-US" sz="3200" dirty="0"/>
              <a:t> </a:t>
            </a:r>
            <a:r>
              <a:rPr lang="en-US" sz="3200" dirty="0" err="1"/>
              <a:t>analüüs</a:t>
            </a:r>
            <a:r>
              <a:rPr lang="en-US" sz="3200" dirty="0"/>
              <a:t>) 2018</a:t>
            </a:r>
            <a:br>
              <a:rPr lang="en-US" sz="3200" dirty="0"/>
            </a:br>
            <a:r>
              <a:rPr lang="en-US" sz="3200" dirty="0"/>
              <a:t>2015 </a:t>
            </a:r>
            <a:r>
              <a:rPr lang="en-US" sz="3200" dirty="0" err="1"/>
              <a:t>põhitöö</a:t>
            </a:r>
            <a:r>
              <a:rPr lang="en-US" sz="3200" dirty="0"/>
              <a:t> </a:t>
            </a:r>
            <a:r>
              <a:rPr lang="en-US" sz="3200" dirty="0" err="1"/>
              <a:t>varem</a:t>
            </a:r>
            <a:r>
              <a:rPr lang="en-US" sz="3200" dirty="0"/>
              <a:t> </a:t>
            </a:r>
            <a:r>
              <a:rPr lang="en-US" sz="3200" dirty="0" err="1"/>
              <a:t>saadetud</a:t>
            </a:r>
            <a:r>
              <a:rPr lang="en-US" sz="3200" dirty="0"/>
              <a:t>!!!</a:t>
            </a:r>
            <a:br>
              <a:rPr lang="en-US" sz="3200" dirty="0"/>
            </a:br>
            <a:r>
              <a:rPr lang="en-US" sz="2200" dirty="0">
                <a:hlinkClick r:id="rId2"/>
              </a:rPr>
              <a:t>201806_moodasoidu_keeldude_vastavuse_kontrollimine_pohimaanteedel_tiitel.pdf</a:t>
            </a:r>
            <a:endParaRPr lang="en-US" dirty="0"/>
          </a:p>
        </p:txBody>
      </p:sp>
      <p:sp>
        <p:nvSpPr>
          <p:cNvPr id="3" name="Content Placeholder 2">
            <a:extLst>
              <a:ext uri="{FF2B5EF4-FFF2-40B4-BE49-F238E27FC236}">
                <a16:creationId xmlns:a16="http://schemas.microsoft.com/office/drawing/2014/main" id="{86806870-542F-D7D6-7FCE-6F993FEF8945}"/>
              </a:ext>
            </a:extLst>
          </p:cNvPr>
          <p:cNvSpPr>
            <a:spLocks noGrp="1"/>
          </p:cNvSpPr>
          <p:nvPr>
            <p:ph idx="1"/>
          </p:nvPr>
        </p:nvSpPr>
        <p:spPr/>
        <p:txBody>
          <a:bodyPr>
            <a:normAutofit fontScale="85000" lnSpcReduction="20000"/>
          </a:bodyPr>
          <a:lstStyle/>
          <a:p>
            <a:r>
              <a:rPr lang="en-US" dirty="0" err="1"/>
              <a:t>Töösse</a:t>
            </a:r>
            <a:r>
              <a:rPr lang="en-US" dirty="0"/>
              <a:t> </a:t>
            </a:r>
            <a:r>
              <a:rPr lang="en-US" dirty="0" err="1"/>
              <a:t>kaasatud</a:t>
            </a:r>
            <a:r>
              <a:rPr lang="en-US" dirty="0"/>
              <a:t> </a:t>
            </a:r>
            <a:r>
              <a:rPr lang="en-US" dirty="0" err="1"/>
              <a:t>teelõikude</a:t>
            </a:r>
            <a:r>
              <a:rPr lang="en-US" dirty="0"/>
              <a:t> </a:t>
            </a:r>
            <a:r>
              <a:rPr lang="en-US" dirty="0" err="1"/>
              <a:t>kogupikkus</a:t>
            </a:r>
            <a:r>
              <a:rPr lang="en-US" dirty="0"/>
              <a:t> on 1328,6 </a:t>
            </a:r>
            <a:r>
              <a:rPr lang="en-US" dirty="0" err="1"/>
              <a:t>kilomeetrit</a:t>
            </a:r>
            <a:r>
              <a:rPr lang="en-US" dirty="0"/>
              <a:t>. </a:t>
            </a:r>
            <a:r>
              <a:rPr lang="en-US" dirty="0" err="1"/>
              <a:t>Nähtavuse</a:t>
            </a:r>
            <a:r>
              <a:rPr lang="en-US" dirty="0"/>
              <a:t> </a:t>
            </a:r>
            <a:r>
              <a:rPr lang="en-US" dirty="0" err="1"/>
              <a:t>piiratuse</a:t>
            </a:r>
            <a:r>
              <a:rPr lang="en-US" dirty="0"/>
              <a:t> </a:t>
            </a:r>
            <a:r>
              <a:rPr lang="en-US" dirty="0" err="1"/>
              <a:t>tõttu</a:t>
            </a:r>
            <a:r>
              <a:rPr lang="en-US" dirty="0"/>
              <a:t> peaks </a:t>
            </a:r>
            <a:r>
              <a:rPr lang="en-US" dirty="0" err="1"/>
              <a:t>olema</a:t>
            </a:r>
            <a:r>
              <a:rPr lang="en-US" dirty="0"/>
              <a:t> </a:t>
            </a:r>
            <a:r>
              <a:rPr lang="en-US" dirty="0" err="1"/>
              <a:t>möödasõit</a:t>
            </a:r>
            <a:r>
              <a:rPr lang="en-US" dirty="0"/>
              <a:t> </a:t>
            </a:r>
            <a:r>
              <a:rPr lang="en-US" dirty="0" err="1"/>
              <a:t>keelatud</a:t>
            </a:r>
            <a:r>
              <a:rPr lang="en-US" dirty="0"/>
              <a:t> 120,8 </a:t>
            </a:r>
            <a:r>
              <a:rPr lang="en-US" dirty="0" err="1"/>
              <a:t>kilomeetril</a:t>
            </a:r>
            <a:r>
              <a:rPr lang="en-US" dirty="0"/>
              <a:t> </a:t>
            </a:r>
            <a:r>
              <a:rPr lang="en-US" dirty="0" err="1"/>
              <a:t>ehk</a:t>
            </a:r>
            <a:r>
              <a:rPr lang="en-US" dirty="0"/>
              <a:t> 9,1% </a:t>
            </a:r>
            <a:r>
              <a:rPr lang="en-US" dirty="0" err="1"/>
              <a:t>teepikkusest</a:t>
            </a:r>
            <a:r>
              <a:rPr lang="en-US" dirty="0"/>
              <a:t>. </a:t>
            </a:r>
          </a:p>
          <a:p>
            <a:r>
              <a:rPr lang="en-US" dirty="0" err="1"/>
              <a:t>Möödasõit</a:t>
            </a:r>
            <a:r>
              <a:rPr lang="en-US" dirty="0"/>
              <a:t> on </a:t>
            </a:r>
            <a:r>
              <a:rPr lang="en-US" dirty="0" err="1"/>
              <a:t>hetkel</a:t>
            </a:r>
            <a:r>
              <a:rPr lang="en-US" dirty="0"/>
              <a:t> </a:t>
            </a:r>
            <a:r>
              <a:rPr lang="en-US" dirty="0" err="1"/>
              <a:t>keelatud</a:t>
            </a:r>
            <a:r>
              <a:rPr lang="en-US" dirty="0"/>
              <a:t> 308,3 </a:t>
            </a:r>
            <a:r>
              <a:rPr lang="en-US" dirty="0" err="1"/>
              <a:t>kilomeetril</a:t>
            </a:r>
            <a:r>
              <a:rPr lang="en-US" dirty="0"/>
              <a:t>, mis </a:t>
            </a:r>
            <a:r>
              <a:rPr lang="en-US" dirty="0" err="1"/>
              <a:t>moodustab</a:t>
            </a:r>
            <a:r>
              <a:rPr lang="en-US" dirty="0"/>
              <a:t> 23,2% </a:t>
            </a:r>
            <a:r>
              <a:rPr lang="en-US" dirty="0" err="1"/>
              <a:t>teepikkusest</a:t>
            </a:r>
            <a:r>
              <a:rPr lang="en-US" dirty="0"/>
              <a:t>. See </a:t>
            </a:r>
            <a:r>
              <a:rPr lang="en-US" dirty="0" err="1"/>
              <a:t>sisaldab</a:t>
            </a:r>
            <a:r>
              <a:rPr lang="en-US" dirty="0"/>
              <a:t> ka </a:t>
            </a:r>
            <a:r>
              <a:rPr lang="en-US" dirty="0" err="1"/>
              <a:t>muudel</a:t>
            </a:r>
            <a:r>
              <a:rPr lang="en-US" dirty="0"/>
              <a:t> </a:t>
            </a:r>
            <a:r>
              <a:rPr lang="en-US" dirty="0" err="1"/>
              <a:t>põhjustel</a:t>
            </a:r>
            <a:r>
              <a:rPr lang="en-US" dirty="0"/>
              <a:t> </a:t>
            </a:r>
            <a:r>
              <a:rPr lang="en-US" dirty="0" err="1"/>
              <a:t>kehtestatud</a:t>
            </a:r>
            <a:r>
              <a:rPr lang="en-US" dirty="0"/>
              <a:t> </a:t>
            </a:r>
            <a:r>
              <a:rPr lang="en-US" dirty="0" err="1"/>
              <a:t>möödasõidu</a:t>
            </a:r>
            <a:r>
              <a:rPr lang="en-US" dirty="0"/>
              <a:t> </a:t>
            </a:r>
            <a:r>
              <a:rPr lang="en-US" dirty="0" err="1"/>
              <a:t>keelde</a:t>
            </a:r>
            <a:r>
              <a:rPr lang="en-US" dirty="0"/>
              <a:t>. </a:t>
            </a:r>
          </a:p>
          <a:p>
            <a:r>
              <a:rPr lang="en-US" dirty="0" err="1"/>
              <a:t>Kohtades</a:t>
            </a:r>
            <a:r>
              <a:rPr lang="en-US" dirty="0"/>
              <a:t>, </a:t>
            </a:r>
            <a:r>
              <a:rPr lang="en-US" dirty="0" err="1"/>
              <a:t>kus</a:t>
            </a:r>
            <a:r>
              <a:rPr lang="en-US" dirty="0"/>
              <a:t> </a:t>
            </a:r>
            <a:r>
              <a:rPr lang="en-US" dirty="0" err="1"/>
              <a:t>praegu</a:t>
            </a:r>
            <a:r>
              <a:rPr lang="en-US" dirty="0"/>
              <a:t> on </a:t>
            </a:r>
            <a:r>
              <a:rPr lang="en-US" dirty="0" err="1"/>
              <a:t>möödasõit</a:t>
            </a:r>
            <a:r>
              <a:rPr lang="en-US" dirty="0"/>
              <a:t> </a:t>
            </a:r>
            <a:r>
              <a:rPr lang="en-US" dirty="0" err="1"/>
              <a:t>lubatud</a:t>
            </a:r>
            <a:r>
              <a:rPr lang="en-US" dirty="0"/>
              <a:t>, </a:t>
            </a:r>
            <a:r>
              <a:rPr lang="en-US" dirty="0" err="1"/>
              <a:t>tuleks</a:t>
            </a:r>
            <a:r>
              <a:rPr lang="en-US" dirty="0"/>
              <a:t> </a:t>
            </a:r>
            <a:r>
              <a:rPr lang="en-US" dirty="0" err="1"/>
              <a:t>möödasõit</a:t>
            </a:r>
            <a:r>
              <a:rPr lang="en-US" dirty="0"/>
              <a:t> </a:t>
            </a:r>
            <a:r>
              <a:rPr lang="en-US" dirty="0" err="1"/>
              <a:t>seoses</a:t>
            </a:r>
            <a:r>
              <a:rPr lang="en-US" dirty="0"/>
              <a:t> </a:t>
            </a:r>
            <a:r>
              <a:rPr lang="en-US" dirty="0" err="1"/>
              <a:t>piiratud</a:t>
            </a:r>
            <a:r>
              <a:rPr lang="en-US" dirty="0"/>
              <a:t> </a:t>
            </a:r>
            <a:r>
              <a:rPr lang="en-US" dirty="0" err="1"/>
              <a:t>nähtavusega</a:t>
            </a:r>
            <a:r>
              <a:rPr lang="en-US" dirty="0"/>
              <a:t> </a:t>
            </a:r>
            <a:r>
              <a:rPr lang="en-US" dirty="0" err="1"/>
              <a:t>keelata</a:t>
            </a:r>
            <a:r>
              <a:rPr lang="en-US" dirty="0"/>
              <a:t> 51,8 </a:t>
            </a:r>
            <a:r>
              <a:rPr lang="en-US" dirty="0" err="1"/>
              <a:t>kilomeetril</a:t>
            </a:r>
            <a:r>
              <a:rPr lang="en-US" dirty="0"/>
              <a:t>.</a:t>
            </a:r>
          </a:p>
          <a:p>
            <a:r>
              <a:rPr lang="en-US" dirty="0" err="1"/>
              <a:t>Möödasõidu</a:t>
            </a:r>
            <a:r>
              <a:rPr lang="en-US" dirty="0"/>
              <a:t> </a:t>
            </a:r>
            <a:r>
              <a:rPr lang="en-US" dirty="0" err="1"/>
              <a:t>keelu</a:t>
            </a:r>
            <a:r>
              <a:rPr lang="en-US" dirty="0"/>
              <a:t> </a:t>
            </a:r>
            <a:r>
              <a:rPr lang="en-US" dirty="0" err="1"/>
              <a:t>olemasolu</a:t>
            </a:r>
            <a:r>
              <a:rPr lang="en-US" dirty="0"/>
              <a:t> </a:t>
            </a:r>
            <a:r>
              <a:rPr lang="en-US" dirty="0" err="1"/>
              <a:t>vastab</a:t>
            </a:r>
            <a:r>
              <a:rPr lang="en-US" dirty="0"/>
              <a:t> </a:t>
            </a:r>
            <a:r>
              <a:rPr lang="en-US" dirty="0" err="1"/>
              <a:t>nõutavale</a:t>
            </a:r>
            <a:r>
              <a:rPr lang="en-US" dirty="0"/>
              <a:t> 78% </a:t>
            </a:r>
            <a:r>
              <a:rPr lang="en-US" dirty="0" err="1"/>
              <a:t>ehk</a:t>
            </a:r>
            <a:r>
              <a:rPr lang="en-US" dirty="0"/>
              <a:t> 1037,6 </a:t>
            </a:r>
            <a:r>
              <a:rPr lang="en-US" dirty="0" err="1"/>
              <a:t>kilomeetril</a:t>
            </a:r>
            <a:r>
              <a:rPr lang="en-US" dirty="0"/>
              <a:t>.</a:t>
            </a:r>
          </a:p>
          <a:p>
            <a:r>
              <a:rPr lang="en-US" dirty="0"/>
              <a:t>AGA</a:t>
            </a:r>
          </a:p>
          <a:p>
            <a:pPr lvl="1"/>
            <a:r>
              <a:rPr lang="en-US" dirty="0"/>
              <a:t>see </a:t>
            </a:r>
            <a:r>
              <a:rPr lang="en-US" dirty="0" err="1"/>
              <a:t>analüüs</a:t>
            </a:r>
            <a:r>
              <a:rPr lang="en-US" dirty="0"/>
              <a:t> on </a:t>
            </a:r>
            <a:r>
              <a:rPr lang="en-US" dirty="0" err="1"/>
              <a:t>tehtud</a:t>
            </a:r>
            <a:r>
              <a:rPr lang="en-US" dirty="0"/>
              <a:t> </a:t>
            </a:r>
            <a:r>
              <a:rPr lang="en-US" dirty="0" err="1"/>
              <a:t>vaid</a:t>
            </a:r>
            <a:r>
              <a:rPr lang="en-US" dirty="0"/>
              <a:t> </a:t>
            </a:r>
            <a:r>
              <a:rPr lang="en-US" dirty="0" err="1"/>
              <a:t>sel</a:t>
            </a:r>
            <a:r>
              <a:rPr lang="en-US" dirty="0"/>
              <a:t> </a:t>
            </a:r>
            <a:r>
              <a:rPr lang="en-US" dirty="0" err="1"/>
              <a:t>hetkel</a:t>
            </a:r>
            <a:r>
              <a:rPr lang="en-US" dirty="0"/>
              <a:t> </a:t>
            </a:r>
            <a:r>
              <a:rPr lang="en-US" dirty="0" err="1"/>
              <a:t>kehtinud</a:t>
            </a:r>
            <a:r>
              <a:rPr lang="en-US" dirty="0"/>
              <a:t> </a:t>
            </a:r>
            <a:r>
              <a:rPr lang="en-US" dirty="0" err="1"/>
              <a:t>normi</a:t>
            </a:r>
            <a:r>
              <a:rPr lang="en-US" dirty="0"/>
              <a:t> </a:t>
            </a:r>
            <a:r>
              <a:rPr lang="en-US" dirty="0" err="1"/>
              <a:t>tabeli</a:t>
            </a:r>
            <a:r>
              <a:rPr lang="en-US" dirty="0"/>
              <a:t> </a:t>
            </a:r>
            <a:r>
              <a:rPr lang="en-US" dirty="0" err="1"/>
              <a:t>järgi</a:t>
            </a:r>
            <a:endParaRPr lang="en-US" dirty="0"/>
          </a:p>
          <a:p>
            <a:pPr lvl="1"/>
            <a:r>
              <a:rPr lang="en-US" dirty="0" err="1"/>
              <a:t>Arvestades</a:t>
            </a:r>
            <a:r>
              <a:rPr lang="en-US" dirty="0"/>
              <a:t> Maa-</a:t>
            </a:r>
            <a:r>
              <a:rPr lang="en-US" dirty="0" err="1"/>
              <a:t>ameti</a:t>
            </a:r>
            <a:r>
              <a:rPr lang="en-US" dirty="0"/>
              <a:t> </a:t>
            </a:r>
            <a:r>
              <a:rPr lang="en-US" dirty="0" err="1"/>
              <a:t>tolle</a:t>
            </a:r>
            <a:r>
              <a:rPr lang="en-US" dirty="0"/>
              <a:t> </a:t>
            </a:r>
            <a:r>
              <a:rPr lang="en-US" dirty="0" err="1"/>
              <a:t>hetke</a:t>
            </a:r>
            <a:r>
              <a:rPr lang="en-US" dirty="0"/>
              <a:t> </a:t>
            </a:r>
            <a:r>
              <a:rPr lang="en-US" dirty="0" err="1"/>
              <a:t>kõrgusmudeli</a:t>
            </a:r>
            <a:r>
              <a:rPr lang="en-US" dirty="0"/>
              <a:t> </a:t>
            </a:r>
            <a:r>
              <a:rPr lang="en-US" dirty="0" err="1"/>
              <a:t>täpsust</a:t>
            </a:r>
            <a:endParaRPr lang="en-US" dirty="0"/>
          </a:p>
          <a:p>
            <a:pPr lvl="1"/>
            <a:r>
              <a:rPr lang="en-US" dirty="0" err="1"/>
              <a:t>Arvestamata</a:t>
            </a:r>
            <a:r>
              <a:rPr lang="en-US" dirty="0"/>
              <a:t> </a:t>
            </a:r>
            <a:r>
              <a:rPr lang="en-US" dirty="0" err="1"/>
              <a:t>haljastust</a:t>
            </a:r>
            <a:r>
              <a:rPr lang="en-US" dirty="0"/>
              <a:t> ja </a:t>
            </a:r>
            <a:r>
              <a:rPr lang="en-US" dirty="0" err="1"/>
              <a:t>hoonestust</a:t>
            </a:r>
            <a:r>
              <a:rPr lang="en-US" dirty="0"/>
              <a:t>?</a:t>
            </a:r>
          </a:p>
        </p:txBody>
      </p:sp>
    </p:spTree>
    <p:extLst>
      <p:ext uri="{BB962C8B-B14F-4D97-AF65-F5344CB8AC3E}">
        <p14:creationId xmlns:p14="http://schemas.microsoft.com/office/powerpoint/2010/main" val="3830670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23322-4FD3-DC42-CED0-AB60ED36A1C6}"/>
              </a:ext>
            </a:extLst>
          </p:cNvPr>
          <p:cNvSpPr>
            <a:spLocks noGrp="1"/>
          </p:cNvSpPr>
          <p:nvPr>
            <p:ph type="title"/>
          </p:nvPr>
        </p:nvSpPr>
        <p:spPr/>
        <p:txBody>
          <a:bodyPr/>
          <a:lstStyle/>
          <a:p>
            <a:r>
              <a:rPr lang="en-US" dirty="0" err="1"/>
              <a:t>Kliimaministri</a:t>
            </a:r>
            <a:r>
              <a:rPr lang="en-US" dirty="0"/>
              <a:t> </a:t>
            </a:r>
            <a:r>
              <a:rPr lang="en-US" dirty="0" err="1"/>
              <a:t>määrus</a:t>
            </a:r>
            <a:r>
              <a:rPr lang="en-US" dirty="0"/>
              <a:t> 71 – TPN (2023)</a:t>
            </a:r>
          </a:p>
        </p:txBody>
      </p:sp>
      <p:sp>
        <p:nvSpPr>
          <p:cNvPr id="3" name="Content Placeholder 2">
            <a:extLst>
              <a:ext uri="{FF2B5EF4-FFF2-40B4-BE49-F238E27FC236}">
                <a16:creationId xmlns:a16="http://schemas.microsoft.com/office/drawing/2014/main" id="{314E6FD7-4264-5A7B-983A-9A88AAE6105C}"/>
              </a:ext>
            </a:extLst>
          </p:cNvPr>
          <p:cNvSpPr>
            <a:spLocks noGrp="1"/>
          </p:cNvSpPr>
          <p:nvPr>
            <p:ph idx="1"/>
          </p:nvPr>
        </p:nvSpPr>
        <p:spPr/>
        <p:txBody>
          <a:bodyPr>
            <a:normAutofit/>
          </a:bodyPr>
          <a:lstStyle/>
          <a:p>
            <a:r>
              <a:rPr lang="en-US" sz="2400" dirty="0" err="1">
                <a:highlight>
                  <a:srgbClr val="00FFFF"/>
                </a:highlight>
              </a:rPr>
              <a:t>möödasõidunähtavus</a:t>
            </a:r>
            <a:r>
              <a:rPr lang="en-US" sz="2400" dirty="0"/>
              <a:t> on </a:t>
            </a:r>
            <a:r>
              <a:rPr lang="en-US" sz="2400" dirty="0" err="1"/>
              <a:t>vahemaa</a:t>
            </a:r>
            <a:r>
              <a:rPr lang="en-US" sz="2400" dirty="0"/>
              <a:t>, </a:t>
            </a:r>
            <a:r>
              <a:rPr lang="en-US" sz="2400" dirty="0" err="1"/>
              <a:t>mille</a:t>
            </a:r>
            <a:r>
              <a:rPr lang="en-US" sz="2400" dirty="0"/>
              <a:t> </a:t>
            </a:r>
            <a:r>
              <a:rPr lang="en-US" sz="2400" dirty="0" err="1"/>
              <a:t>ulatuses</a:t>
            </a:r>
            <a:r>
              <a:rPr lang="en-US" sz="2400" dirty="0"/>
              <a:t> </a:t>
            </a:r>
            <a:r>
              <a:rPr lang="en-US" sz="2400" dirty="0" err="1"/>
              <a:t>peab</a:t>
            </a:r>
            <a:r>
              <a:rPr lang="en-US" sz="2400" dirty="0"/>
              <a:t> </a:t>
            </a:r>
            <a:r>
              <a:rPr lang="en-US" sz="2400" dirty="0" err="1"/>
              <a:t>sõidutee</a:t>
            </a:r>
            <a:r>
              <a:rPr lang="en-US" sz="2400" dirty="0"/>
              <a:t> </a:t>
            </a:r>
            <a:r>
              <a:rPr lang="en-US" sz="2400" dirty="0" err="1"/>
              <a:t>möödasõitu</a:t>
            </a:r>
            <a:r>
              <a:rPr lang="en-US" sz="2400" dirty="0"/>
              <a:t> </a:t>
            </a:r>
            <a:r>
              <a:rPr lang="en-US" sz="2400" dirty="0" err="1"/>
              <a:t>sooritavale</a:t>
            </a:r>
            <a:r>
              <a:rPr lang="en-US" sz="2400" dirty="0"/>
              <a:t> </a:t>
            </a:r>
            <a:r>
              <a:rPr lang="en-US" sz="2400" dirty="0" err="1"/>
              <a:t>sõidukijuhile</a:t>
            </a:r>
            <a:r>
              <a:rPr lang="en-US" sz="2400" dirty="0"/>
              <a:t> </a:t>
            </a:r>
            <a:r>
              <a:rPr lang="en-US" sz="2400" dirty="0" err="1"/>
              <a:t>nähtav</a:t>
            </a:r>
            <a:r>
              <a:rPr lang="en-US" sz="2400" dirty="0"/>
              <a:t> </a:t>
            </a:r>
            <a:r>
              <a:rPr lang="en-US" sz="2400" dirty="0" err="1"/>
              <a:t>olema</a:t>
            </a:r>
            <a:r>
              <a:rPr lang="en-US" sz="2400" dirty="0"/>
              <a:t>, et </a:t>
            </a:r>
            <a:r>
              <a:rPr lang="en-US" sz="2400" dirty="0" err="1"/>
              <a:t>möödasõidu</a:t>
            </a:r>
            <a:r>
              <a:rPr lang="en-US" sz="2400" dirty="0"/>
              <a:t> </a:t>
            </a:r>
            <a:r>
              <a:rPr lang="en-US" sz="2400" dirty="0" err="1"/>
              <a:t>alghetkel</a:t>
            </a:r>
            <a:r>
              <a:rPr lang="en-US" sz="2400" dirty="0"/>
              <a:t> </a:t>
            </a:r>
            <a:r>
              <a:rPr lang="en-US" sz="2400" dirty="0" err="1"/>
              <a:t>nähtavale</a:t>
            </a:r>
            <a:r>
              <a:rPr lang="en-US" sz="2400" dirty="0"/>
              <a:t> </a:t>
            </a:r>
            <a:r>
              <a:rPr lang="en-US" sz="2400" dirty="0" err="1"/>
              <a:t>ilmuva</a:t>
            </a:r>
            <a:r>
              <a:rPr lang="en-US" sz="2400" dirty="0"/>
              <a:t> </a:t>
            </a:r>
            <a:r>
              <a:rPr lang="en-US" sz="2400" dirty="0" err="1"/>
              <a:t>vastassuunast</a:t>
            </a:r>
            <a:r>
              <a:rPr lang="en-US" sz="2400" dirty="0"/>
              <a:t> </a:t>
            </a:r>
            <a:r>
              <a:rPr lang="en-US" sz="2400" dirty="0" err="1"/>
              <a:t>läheneva</a:t>
            </a:r>
            <a:r>
              <a:rPr lang="en-US" sz="2400" dirty="0"/>
              <a:t> </a:t>
            </a:r>
            <a:r>
              <a:rPr lang="en-US" sz="2400" dirty="0" err="1"/>
              <a:t>sõiduki</a:t>
            </a:r>
            <a:r>
              <a:rPr lang="en-US" sz="2400" dirty="0"/>
              <a:t> </a:t>
            </a:r>
            <a:r>
              <a:rPr lang="en-US" sz="2400" dirty="0" err="1"/>
              <a:t>juht</a:t>
            </a:r>
            <a:r>
              <a:rPr lang="en-US" sz="2400" dirty="0"/>
              <a:t> </a:t>
            </a:r>
            <a:r>
              <a:rPr lang="en-US" sz="2400" dirty="0" err="1"/>
              <a:t>ei</a:t>
            </a:r>
            <a:r>
              <a:rPr lang="en-US" sz="2400" dirty="0"/>
              <a:t> peaks </a:t>
            </a:r>
            <a:r>
              <a:rPr lang="en-US" sz="2400" dirty="0" err="1"/>
              <a:t>vähendama</a:t>
            </a:r>
            <a:r>
              <a:rPr lang="en-US" sz="2400" dirty="0"/>
              <a:t> </a:t>
            </a:r>
            <a:r>
              <a:rPr lang="en-US" sz="2400" dirty="0" err="1"/>
              <a:t>kiirust</a:t>
            </a:r>
            <a:r>
              <a:rPr lang="en-US" sz="2400" dirty="0"/>
              <a:t>;</a:t>
            </a:r>
          </a:p>
          <a:p>
            <a:r>
              <a:rPr lang="en-US" sz="2400" dirty="0"/>
              <a:t>1+1 </a:t>
            </a:r>
            <a:r>
              <a:rPr lang="en-US" sz="2400" dirty="0" err="1"/>
              <a:t>ristlõikega</a:t>
            </a:r>
            <a:r>
              <a:rPr lang="en-US" sz="2400" dirty="0"/>
              <a:t> teel, </a:t>
            </a:r>
            <a:r>
              <a:rPr lang="en-US" sz="2400" dirty="0" err="1"/>
              <a:t>kus</a:t>
            </a:r>
            <a:r>
              <a:rPr lang="en-US" sz="2400" dirty="0"/>
              <a:t> </a:t>
            </a:r>
            <a:r>
              <a:rPr lang="en-US" sz="2400" dirty="0" err="1"/>
              <a:t>ei</a:t>
            </a:r>
            <a:r>
              <a:rPr lang="en-US" sz="2400" dirty="0"/>
              <a:t> ole </a:t>
            </a:r>
            <a:r>
              <a:rPr lang="en-US" sz="2400" dirty="0" err="1"/>
              <a:t>tagatud</a:t>
            </a:r>
            <a:r>
              <a:rPr lang="en-US" sz="2400" dirty="0"/>
              <a:t> </a:t>
            </a:r>
            <a:r>
              <a:rPr lang="en-US" sz="2400" dirty="0" err="1"/>
              <a:t>määruse</a:t>
            </a:r>
            <a:r>
              <a:rPr lang="en-US" sz="2400" dirty="0"/>
              <a:t> </a:t>
            </a:r>
            <a:r>
              <a:rPr lang="en-US" sz="2400" dirty="0" err="1"/>
              <a:t>lisa</a:t>
            </a:r>
            <a:r>
              <a:rPr lang="en-US" sz="2400" dirty="0"/>
              <a:t> 1 </a:t>
            </a:r>
            <a:r>
              <a:rPr lang="en-US" sz="2400" dirty="0" err="1"/>
              <a:t>tabelis</a:t>
            </a:r>
            <a:r>
              <a:rPr lang="en-US" sz="2400" dirty="0"/>
              <a:t> 2 </a:t>
            </a:r>
            <a:r>
              <a:rPr lang="en-US" sz="2400" dirty="0" err="1"/>
              <a:t>esitatud</a:t>
            </a:r>
            <a:r>
              <a:rPr lang="en-US" sz="2400" dirty="0"/>
              <a:t> </a:t>
            </a:r>
            <a:r>
              <a:rPr lang="en-US" sz="2400" dirty="0" err="1"/>
              <a:t>möödasõidunähtavust</a:t>
            </a:r>
            <a:r>
              <a:rPr lang="en-US" sz="2400" dirty="0"/>
              <a:t>, </a:t>
            </a:r>
            <a:r>
              <a:rPr lang="en-US" sz="2400" dirty="0" err="1"/>
              <a:t>keelatakse</a:t>
            </a:r>
            <a:r>
              <a:rPr lang="en-US" sz="2400" dirty="0"/>
              <a:t> </a:t>
            </a:r>
            <a:r>
              <a:rPr lang="en-US" sz="2400" dirty="0" err="1"/>
              <a:t>möödasõit</a:t>
            </a:r>
            <a:r>
              <a:rPr lang="en-US" sz="2400" dirty="0"/>
              <a:t> </a:t>
            </a:r>
            <a:r>
              <a:rPr lang="en-US" sz="2400" dirty="0" err="1"/>
              <a:t>vastassuunavööndi</a:t>
            </a:r>
            <a:r>
              <a:rPr lang="en-US" sz="2400" dirty="0"/>
              <a:t> </a:t>
            </a:r>
            <a:r>
              <a:rPr lang="en-US" sz="2400" dirty="0" err="1"/>
              <a:t>kaudu</a:t>
            </a:r>
            <a:r>
              <a:rPr lang="en-US" sz="2400" dirty="0"/>
              <a:t>.</a:t>
            </a:r>
          </a:p>
        </p:txBody>
      </p:sp>
      <p:pic>
        <p:nvPicPr>
          <p:cNvPr id="5" name="Picture 4" descr="The table shows a list of different modes of transportation with their respective speeds in kilometers per hour.&#10;&#10;AI-generated content may be incorrect.">
            <a:extLst>
              <a:ext uri="{FF2B5EF4-FFF2-40B4-BE49-F238E27FC236}">
                <a16:creationId xmlns:a16="http://schemas.microsoft.com/office/drawing/2014/main" id="{3B49694E-69D0-3AF0-C737-7CDC343812CE}"/>
              </a:ext>
            </a:extLst>
          </p:cNvPr>
          <p:cNvPicPr>
            <a:picLocks noChangeAspect="1"/>
          </p:cNvPicPr>
          <p:nvPr/>
        </p:nvPicPr>
        <p:blipFill>
          <a:blip r:embed="rId2"/>
          <a:stretch>
            <a:fillRect/>
          </a:stretch>
        </p:blipFill>
        <p:spPr>
          <a:xfrm>
            <a:off x="1904302" y="4346265"/>
            <a:ext cx="8365404" cy="2458450"/>
          </a:xfrm>
          <a:prstGeom prst="rect">
            <a:avLst/>
          </a:prstGeom>
        </p:spPr>
      </p:pic>
    </p:spTree>
    <p:extLst>
      <p:ext uri="{BB962C8B-B14F-4D97-AF65-F5344CB8AC3E}">
        <p14:creationId xmlns:p14="http://schemas.microsoft.com/office/powerpoint/2010/main" val="904675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92496-1A55-8F1D-8E3C-A481C8F8A31B}"/>
              </a:ext>
            </a:extLst>
          </p:cNvPr>
          <p:cNvSpPr>
            <a:spLocks noGrp="1"/>
          </p:cNvSpPr>
          <p:nvPr>
            <p:ph type="title"/>
          </p:nvPr>
        </p:nvSpPr>
        <p:spPr/>
        <p:txBody>
          <a:bodyPr>
            <a:normAutofit fontScale="90000"/>
          </a:bodyPr>
          <a:lstStyle/>
          <a:p>
            <a:r>
              <a:rPr lang="en-US" dirty="0" err="1">
                <a:hlinkClick r:id="rId2"/>
              </a:rPr>
              <a:t>Möödasõiduk</a:t>
            </a:r>
            <a:r>
              <a:rPr lang="en-US" dirty="0"/>
              <a:t> – Tanel </a:t>
            </a:r>
            <a:r>
              <a:rPr lang="en-US" dirty="0" err="1"/>
              <a:t>Jairuse</a:t>
            </a:r>
            <a:r>
              <a:rPr lang="en-US" dirty="0"/>
              <a:t> </a:t>
            </a:r>
            <a:r>
              <a:rPr lang="en-US" dirty="0" err="1"/>
              <a:t>rakendus</a:t>
            </a:r>
            <a:br>
              <a:rPr lang="en-US" dirty="0"/>
            </a:br>
            <a:r>
              <a:rPr lang="en-US" dirty="0">
                <a:hlinkClick r:id="rId2"/>
              </a:rPr>
              <a:t>https://muu.maant.ee</a:t>
            </a:r>
            <a:r>
              <a:rPr lang="en-US" dirty="0"/>
              <a:t>  </a:t>
            </a:r>
            <a:br>
              <a:rPr lang="en-US" dirty="0"/>
            </a:br>
            <a:endParaRPr lang="en-US" dirty="0"/>
          </a:p>
        </p:txBody>
      </p:sp>
      <p:sp>
        <p:nvSpPr>
          <p:cNvPr id="3" name="Content Placeholder 2">
            <a:extLst>
              <a:ext uri="{FF2B5EF4-FFF2-40B4-BE49-F238E27FC236}">
                <a16:creationId xmlns:a16="http://schemas.microsoft.com/office/drawing/2014/main" id="{4CD4868E-619F-C1FE-2293-A6E10F97E2D7}"/>
              </a:ext>
            </a:extLst>
          </p:cNvPr>
          <p:cNvSpPr>
            <a:spLocks noGrp="1"/>
          </p:cNvSpPr>
          <p:nvPr>
            <p:ph idx="1"/>
          </p:nvPr>
        </p:nvSpPr>
        <p:spPr>
          <a:xfrm>
            <a:off x="838200" y="1825625"/>
            <a:ext cx="4395158" cy="4351338"/>
          </a:xfrm>
        </p:spPr>
        <p:txBody>
          <a:bodyPr/>
          <a:lstStyle/>
          <a:p>
            <a:r>
              <a:rPr lang="en-US" dirty="0" err="1"/>
              <a:t>Pikemad</a:t>
            </a:r>
            <a:r>
              <a:rPr lang="en-US" dirty="0"/>
              <a:t> </a:t>
            </a:r>
            <a:r>
              <a:rPr lang="en-US" dirty="0" err="1"/>
              <a:t>artiklid</a:t>
            </a:r>
            <a:r>
              <a:rPr lang="en-US" dirty="0"/>
              <a:t> - </a:t>
            </a:r>
            <a:r>
              <a:rPr lang="en-US" dirty="0" err="1">
                <a:hlinkClick r:id="rId3"/>
              </a:rPr>
              <a:t>Möödasõit</a:t>
            </a:r>
            <a:r>
              <a:rPr lang="en-US" dirty="0">
                <a:hlinkClick r:id="rId3"/>
              </a:rPr>
              <a:t> (M) - T-</a:t>
            </a:r>
            <a:r>
              <a:rPr lang="en-US" dirty="0" err="1">
                <a:hlinkClick r:id="rId3"/>
              </a:rPr>
              <a:t>Konsult</a:t>
            </a:r>
            <a:r>
              <a:rPr lang="en-US" dirty="0"/>
              <a:t> </a:t>
            </a:r>
          </a:p>
          <a:p>
            <a:pPr marL="0" indent="0">
              <a:buNone/>
            </a:pPr>
            <a:r>
              <a:rPr lang="en-US" sz="2000" dirty="0">
                <a:hlinkClick r:id="rId3"/>
              </a:rPr>
              <a:t>https://t-konsult.ee/liiklus/moodasoit/</a:t>
            </a:r>
            <a:endParaRPr lang="en-US" sz="2000" dirty="0"/>
          </a:p>
          <a:p>
            <a:pPr marL="0" indent="0">
              <a:buNone/>
            </a:pPr>
            <a:r>
              <a:rPr lang="en-US" sz="2000" dirty="0">
                <a:hlinkClick r:id="rId4"/>
              </a:rPr>
              <a:t>M: 1+1 </a:t>
            </a:r>
            <a:r>
              <a:rPr lang="en-US" sz="2000" dirty="0" err="1">
                <a:hlinkClick r:id="rId4"/>
              </a:rPr>
              <a:t>keskpiirdega</a:t>
            </a:r>
            <a:r>
              <a:rPr lang="en-US" sz="2000" dirty="0">
                <a:hlinkClick r:id="rId4"/>
              </a:rPr>
              <a:t> - </a:t>
            </a:r>
            <a:r>
              <a:rPr lang="en-US" sz="2000" dirty="0" err="1">
                <a:hlinkClick r:id="rId4"/>
              </a:rPr>
              <a:t>Kirdalu-Tagadi</a:t>
            </a:r>
            <a:r>
              <a:rPr lang="en-US" sz="2000" dirty="0">
                <a:hlinkClick r:id="rId4"/>
              </a:rPr>
              <a:t> </a:t>
            </a:r>
            <a:r>
              <a:rPr lang="en-US" sz="2000" dirty="0" err="1">
                <a:hlinkClick r:id="rId4"/>
              </a:rPr>
              <a:t>juhtum</a:t>
            </a:r>
            <a:r>
              <a:rPr lang="en-US" sz="2000" dirty="0">
                <a:hlinkClick r:id="rId4"/>
              </a:rPr>
              <a:t> - T-</a:t>
            </a:r>
            <a:r>
              <a:rPr lang="en-US" sz="2000" dirty="0" err="1">
                <a:hlinkClick r:id="rId4"/>
              </a:rPr>
              <a:t>Konsult</a:t>
            </a:r>
            <a:endParaRPr lang="en-US" sz="2000" dirty="0"/>
          </a:p>
        </p:txBody>
      </p:sp>
      <p:pic>
        <p:nvPicPr>
          <p:cNvPr id="5" name="Picture 4" descr="The image depicts a complex network of interconnected routes, with various numbers indicating different points or stations, including numbers like 16, 17, 2, 152, 18, 19, 7, 20, and 11153.&#10;&#10;AI-generated content may be incorrect.">
            <a:extLst>
              <a:ext uri="{FF2B5EF4-FFF2-40B4-BE49-F238E27FC236}">
                <a16:creationId xmlns:a16="http://schemas.microsoft.com/office/drawing/2014/main" id="{E26FDB3E-62D5-F88A-8156-A4EB7C3EAF79}"/>
              </a:ext>
            </a:extLst>
          </p:cNvPr>
          <p:cNvPicPr>
            <a:picLocks noChangeAspect="1"/>
          </p:cNvPicPr>
          <p:nvPr/>
        </p:nvPicPr>
        <p:blipFill>
          <a:blip r:embed="rId5"/>
          <a:stretch>
            <a:fillRect/>
          </a:stretch>
        </p:blipFill>
        <p:spPr>
          <a:xfrm>
            <a:off x="5574269" y="771480"/>
            <a:ext cx="3562376" cy="6086520"/>
          </a:xfrm>
          <a:prstGeom prst="rect">
            <a:avLst/>
          </a:prstGeom>
        </p:spPr>
      </p:pic>
      <p:pic>
        <p:nvPicPr>
          <p:cNvPr id="7" name="Picture 6" descr="Tagadi.&#10;&#10;AI-generated content may be incorrect.">
            <a:extLst>
              <a:ext uri="{FF2B5EF4-FFF2-40B4-BE49-F238E27FC236}">
                <a16:creationId xmlns:a16="http://schemas.microsoft.com/office/drawing/2014/main" id="{E44B498C-63A0-F085-7CB7-447656DF5144}"/>
              </a:ext>
            </a:extLst>
          </p:cNvPr>
          <p:cNvPicPr>
            <a:picLocks noChangeAspect="1"/>
          </p:cNvPicPr>
          <p:nvPr/>
        </p:nvPicPr>
        <p:blipFill>
          <a:blip r:embed="rId6"/>
          <a:stretch>
            <a:fillRect/>
          </a:stretch>
        </p:blipFill>
        <p:spPr>
          <a:xfrm>
            <a:off x="9029778" y="649927"/>
            <a:ext cx="3000397" cy="5362614"/>
          </a:xfrm>
          <a:prstGeom prst="rect">
            <a:avLst/>
          </a:prstGeom>
        </p:spPr>
      </p:pic>
      <p:pic>
        <p:nvPicPr>
          <p:cNvPr id="9" name="Picture 8" descr="The image depicts a road with multiple vehicles, including a Volvo, driving on a curved, two-lane road surrounded by trees and bushes, with some cars in the background and a blue sign indicating a distance of 200 meters.&#10;&#10;AI-generated content may be incorrect.">
            <a:extLst>
              <a:ext uri="{FF2B5EF4-FFF2-40B4-BE49-F238E27FC236}">
                <a16:creationId xmlns:a16="http://schemas.microsoft.com/office/drawing/2014/main" id="{FD18838F-E86F-2FD5-BE8D-FA832EF86CDF}"/>
              </a:ext>
            </a:extLst>
          </p:cNvPr>
          <p:cNvPicPr>
            <a:picLocks noChangeAspect="1"/>
          </p:cNvPicPr>
          <p:nvPr/>
        </p:nvPicPr>
        <p:blipFill>
          <a:blip r:embed="rId7"/>
          <a:stretch>
            <a:fillRect/>
          </a:stretch>
        </p:blipFill>
        <p:spPr>
          <a:xfrm>
            <a:off x="104839" y="4146431"/>
            <a:ext cx="3484105" cy="2648309"/>
          </a:xfrm>
          <a:prstGeom prst="rect">
            <a:avLst/>
          </a:prstGeom>
        </p:spPr>
      </p:pic>
    </p:spTree>
    <p:extLst>
      <p:ext uri="{BB962C8B-B14F-4D97-AF65-F5344CB8AC3E}">
        <p14:creationId xmlns:p14="http://schemas.microsoft.com/office/powerpoint/2010/main" val="1225302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6CEA-0061-9930-4997-BC85E437527B}"/>
              </a:ext>
            </a:extLst>
          </p:cNvPr>
          <p:cNvSpPr>
            <a:spLocks noGrp="1"/>
          </p:cNvSpPr>
          <p:nvPr>
            <p:ph type="title"/>
          </p:nvPr>
        </p:nvSpPr>
        <p:spPr/>
        <p:txBody>
          <a:bodyPr/>
          <a:lstStyle/>
          <a:p>
            <a:r>
              <a:rPr lang="en-US" dirty="0"/>
              <a:t>Mida me </a:t>
            </a:r>
            <a:r>
              <a:rPr lang="en-US" dirty="0" err="1"/>
              <a:t>eeltoodust</a:t>
            </a:r>
            <a:r>
              <a:rPr lang="en-US" dirty="0"/>
              <a:t> </a:t>
            </a:r>
            <a:r>
              <a:rPr lang="en-US" dirty="0" err="1"/>
              <a:t>järeldame</a:t>
            </a:r>
            <a:r>
              <a:rPr lang="en-US" dirty="0"/>
              <a:t>?</a:t>
            </a:r>
          </a:p>
        </p:txBody>
      </p:sp>
      <p:sp>
        <p:nvSpPr>
          <p:cNvPr id="3" name="Content Placeholder 2">
            <a:extLst>
              <a:ext uri="{FF2B5EF4-FFF2-40B4-BE49-F238E27FC236}">
                <a16:creationId xmlns:a16="http://schemas.microsoft.com/office/drawing/2014/main" id="{FCD09D1A-FB2A-6E0C-FF77-6CD15C04B34B}"/>
              </a:ext>
            </a:extLst>
          </p:cNvPr>
          <p:cNvSpPr>
            <a:spLocks noGrp="1"/>
          </p:cNvSpPr>
          <p:nvPr>
            <p:ph idx="1"/>
          </p:nvPr>
        </p:nvSpPr>
        <p:spPr/>
        <p:txBody>
          <a:bodyPr>
            <a:normAutofit/>
          </a:bodyPr>
          <a:lstStyle/>
          <a:p>
            <a:r>
              <a:rPr lang="en-US" dirty="0"/>
              <a:t>M71 </a:t>
            </a:r>
            <a:r>
              <a:rPr lang="en-US" dirty="0" err="1"/>
              <a:t>koostajad</a:t>
            </a:r>
            <a:r>
              <a:rPr lang="en-US" dirty="0"/>
              <a:t> on </a:t>
            </a:r>
            <a:r>
              <a:rPr lang="en-US" dirty="0" err="1"/>
              <a:t>eksinud</a:t>
            </a:r>
            <a:r>
              <a:rPr lang="en-US" dirty="0"/>
              <a:t> ja </a:t>
            </a:r>
            <a:r>
              <a:rPr lang="en-US" dirty="0" err="1"/>
              <a:t>tabelis</a:t>
            </a:r>
            <a:r>
              <a:rPr lang="en-US" dirty="0"/>
              <a:t> </a:t>
            </a:r>
            <a:r>
              <a:rPr lang="en-US" dirty="0" err="1"/>
              <a:t>ei</a:t>
            </a:r>
            <a:r>
              <a:rPr lang="en-US" dirty="0"/>
              <a:t> ole </a:t>
            </a:r>
            <a:r>
              <a:rPr lang="en-US" dirty="0" err="1"/>
              <a:t>möödasõidunähtavus</a:t>
            </a:r>
            <a:r>
              <a:rPr lang="en-US" dirty="0"/>
              <a:t> </a:t>
            </a:r>
            <a:r>
              <a:rPr lang="en-US" dirty="0" err="1"/>
              <a:t>vaid</a:t>
            </a:r>
            <a:r>
              <a:rPr lang="en-US" dirty="0"/>
              <a:t> </a:t>
            </a:r>
            <a:r>
              <a:rPr lang="en-US" dirty="0" err="1"/>
              <a:t>reegel</a:t>
            </a:r>
            <a:r>
              <a:rPr lang="en-US" dirty="0"/>
              <a:t> </a:t>
            </a:r>
            <a:r>
              <a:rPr lang="en-US" dirty="0" err="1"/>
              <a:t>möödasõidukeelu</a:t>
            </a:r>
            <a:r>
              <a:rPr lang="en-US" dirty="0"/>
              <a:t> </a:t>
            </a:r>
            <a:r>
              <a:rPr lang="en-US" dirty="0" err="1"/>
              <a:t>kehtestamiseks</a:t>
            </a:r>
            <a:endParaRPr lang="en-US" dirty="0"/>
          </a:p>
          <a:p>
            <a:r>
              <a:rPr lang="en-US" dirty="0" err="1"/>
              <a:t>Reegleid</a:t>
            </a:r>
            <a:r>
              <a:rPr lang="en-US" dirty="0"/>
              <a:t> </a:t>
            </a:r>
            <a:r>
              <a:rPr lang="en-US" dirty="0" err="1"/>
              <a:t>rikkumata</a:t>
            </a:r>
            <a:r>
              <a:rPr lang="en-US" dirty="0"/>
              <a:t> </a:t>
            </a:r>
            <a:r>
              <a:rPr lang="en-US" dirty="0" err="1"/>
              <a:t>möödasõit</a:t>
            </a:r>
            <a:r>
              <a:rPr lang="en-US" dirty="0"/>
              <a:t> 90 vs 70 km/h </a:t>
            </a:r>
            <a:r>
              <a:rPr lang="en-US" dirty="0" err="1"/>
              <a:t>eeldab</a:t>
            </a:r>
            <a:r>
              <a:rPr lang="en-US" dirty="0"/>
              <a:t> </a:t>
            </a:r>
            <a:r>
              <a:rPr lang="en-US" dirty="0" err="1"/>
              <a:t>vähemalt</a:t>
            </a:r>
            <a:r>
              <a:rPr lang="en-US" dirty="0"/>
              <a:t> 1000 m </a:t>
            </a:r>
            <a:r>
              <a:rPr lang="en-US" dirty="0" err="1"/>
              <a:t>nähtavust</a:t>
            </a:r>
            <a:r>
              <a:rPr lang="en-US" dirty="0"/>
              <a:t> </a:t>
            </a:r>
            <a:r>
              <a:rPr lang="en-US" dirty="0" err="1"/>
              <a:t>ning</a:t>
            </a:r>
            <a:r>
              <a:rPr lang="en-US" dirty="0"/>
              <a:t> </a:t>
            </a:r>
            <a:r>
              <a:rPr lang="en-US" dirty="0" err="1"/>
              <a:t>akent</a:t>
            </a:r>
            <a:r>
              <a:rPr lang="en-US" dirty="0"/>
              <a:t> </a:t>
            </a:r>
            <a:r>
              <a:rPr lang="en-US" dirty="0" err="1"/>
              <a:t>liiklusvoos</a:t>
            </a:r>
            <a:endParaRPr lang="en-US" dirty="0"/>
          </a:p>
          <a:p>
            <a:r>
              <a:rPr lang="en-US" dirty="0"/>
              <a:t>HCM </a:t>
            </a:r>
            <a:r>
              <a:rPr lang="en-US" dirty="0" err="1"/>
              <a:t>teenindustaseme</a:t>
            </a:r>
            <a:r>
              <a:rPr lang="en-US" dirty="0"/>
              <a:t> </a:t>
            </a:r>
            <a:r>
              <a:rPr lang="en-US" dirty="0" err="1"/>
              <a:t>metoodika</a:t>
            </a:r>
            <a:r>
              <a:rPr lang="en-US" dirty="0"/>
              <a:t> </a:t>
            </a:r>
            <a:r>
              <a:rPr lang="en-US" dirty="0" err="1"/>
              <a:t>eeldab</a:t>
            </a:r>
            <a:r>
              <a:rPr lang="en-US" dirty="0"/>
              <a:t> </a:t>
            </a:r>
            <a:r>
              <a:rPr lang="en-US" dirty="0" err="1"/>
              <a:t>keskmise</a:t>
            </a:r>
            <a:r>
              <a:rPr lang="en-US" dirty="0"/>
              <a:t> </a:t>
            </a:r>
            <a:r>
              <a:rPr lang="en-US" dirty="0" err="1"/>
              <a:t>kiiruse</a:t>
            </a:r>
            <a:r>
              <a:rPr lang="en-US" dirty="0"/>
              <a:t> JA </a:t>
            </a:r>
            <a:r>
              <a:rPr lang="en-US" dirty="0" err="1"/>
              <a:t>liikluse</a:t>
            </a:r>
            <a:r>
              <a:rPr lang="en-US" dirty="0"/>
              <a:t> </a:t>
            </a:r>
            <a:r>
              <a:rPr lang="en-US" dirty="0" err="1"/>
              <a:t>asümmeetria</a:t>
            </a:r>
            <a:r>
              <a:rPr lang="en-US" dirty="0"/>
              <a:t> </a:t>
            </a:r>
            <a:r>
              <a:rPr lang="en-US" dirty="0" err="1"/>
              <a:t>arvestamist</a:t>
            </a:r>
            <a:endParaRPr lang="en-US" dirty="0"/>
          </a:p>
          <a:p>
            <a:r>
              <a:rPr lang="en-US" dirty="0"/>
              <a:t>Kui </a:t>
            </a:r>
            <a:r>
              <a:rPr lang="en-US" dirty="0" err="1"/>
              <a:t>teenindustase</a:t>
            </a:r>
            <a:r>
              <a:rPr lang="en-US" dirty="0"/>
              <a:t> ON </a:t>
            </a:r>
            <a:r>
              <a:rPr lang="en-US" dirty="0" err="1"/>
              <a:t>oluline</a:t>
            </a:r>
            <a:r>
              <a:rPr lang="en-US" dirty="0"/>
              <a:t>, </a:t>
            </a:r>
            <a:r>
              <a:rPr lang="en-US" dirty="0" err="1"/>
              <a:t>siis</a:t>
            </a:r>
            <a:r>
              <a:rPr lang="en-US" dirty="0"/>
              <a:t> </a:t>
            </a:r>
            <a:r>
              <a:rPr lang="en-US" dirty="0" err="1"/>
              <a:t>võiks</a:t>
            </a:r>
            <a:r>
              <a:rPr lang="en-US" dirty="0"/>
              <a:t> </a:t>
            </a:r>
            <a:r>
              <a:rPr lang="en-US" dirty="0" err="1"/>
              <a:t>kasutada</a:t>
            </a:r>
            <a:r>
              <a:rPr lang="en-US" dirty="0"/>
              <a:t>, </a:t>
            </a:r>
            <a:r>
              <a:rPr lang="en-US" dirty="0" err="1"/>
              <a:t>juhul</a:t>
            </a:r>
            <a:r>
              <a:rPr lang="en-US" dirty="0"/>
              <a:t> </a:t>
            </a:r>
            <a:r>
              <a:rPr lang="en-US" dirty="0" err="1"/>
              <a:t>kui</a:t>
            </a:r>
            <a:r>
              <a:rPr lang="en-US" dirty="0"/>
              <a:t> </a:t>
            </a:r>
            <a:r>
              <a:rPr lang="en-US" dirty="0" err="1"/>
              <a:t>pelgalt</a:t>
            </a:r>
            <a:r>
              <a:rPr lang="en-US" dirty="0"/>
              <a:t> </a:t>
            </a:r>
            <a:r>
              <a:rPr lang="en-US" dirty="0" err="1"/>
              <a:t>liiklussagedus</a:t>
            </a:r>
            <a:r>
              <a:rPr lang="en-US" dirty="0"/>
              <a:t> </a:t>
            </a:r>
            <a:r>
              <a:rPr lang="en-US" dirty="0" err="1"/>
              <a:t>ei</a:t>
            </a:r>
            <a:r>
              <a:rPr lang="en-US" dirty="0"/>
              <a:t> </a:t>
            </a:r>
            <a:r>
              <a:rPr lang="en-US" dirty="0" err="1"/>
              <a:t>eelda</a:t>
            </a:r>
            <a:r>
              <a:rPr lang="en-US" dirty="0"/>
              <a:t> 2+2 (</a:t>
            </a:r>
            <a:r>
              <a:rPr lang="en-US" dirty="0" err="1"/>
              <a:t>või</a:t>
            </a:r>
            <a:r>
              <a:rPr lang="en-US" dirty="0"/>
              <a:t> 2+1) </a:t>
            </a:r>
            <a:r>
              <a:rPr lang="en-US" dirty="0" err="1"/>
              <a:t>ristlõike</a:t>
            </a:r>
            <a:r>
              <a:rPr lang="en-US" dirty="0"/>
              <a:t> </a:t>
            </a:r>
            <a:r>
              <a:rPr lang="en-US" dirty="0" err="1"/>
              <a:t>kavandamist</a:t>
            </a:r>
            <a:r>
              <a:rPr lang="en-US" dirty="0"/>
              <a:t>, </a:t>
            </a:r>
            <a:r>
              <a:rPr lang="en-US" dirty="0" err="1"/>
              <a:t>kontrolliks</a:t>
            </a:r>
            <a:r>
              <a:rPr lang="en-US" dirty="0"/>
              <a:t> </a:t>
            </a:r>
            <a:r>
              <a:rPr lang="en-US" dirty="0" err="1"/>
              <a:t>nädalase</a:t>
            </a:r>
            <a:r>
              <a:rPr lang="en-US" dirty="0"/>
              <a:t> </a:t>
            </a:r>
            <a:r>
              <a:rPr lang="en-US" dirty="0" err="1"/>
              <a:t>liiklusloenduse</a:t>
            </a:r>
            <a:r>
              <a:rPr lang="en-US" dirty="0"/>
              <a:t> </a:t>
            </a:r>
            <a:r>
              <a:rPr lang="en-US" dirty="0" err="1"/>
              <a:t>toorandmeid</a:t>
            </a:r>
            <a:r>
              <a:rPr lang="en-US" dirty="0"/>
              <a:t> et </a:t>
            </a:r>
            <a:r>
              <a:rPr lang="en-US" dirty="0" err="1"/>
              <a:t>veenduda</a:t>
            </a:r>
            <a:r>
              <a:rPr lang="en-US" dirty="0"/>
              <a:t>, milline on </a:t>
            </a:r>
            <a:r>
              <a:rPr lang="en-US" dirty="0" err="1"/>
              <a:t>reaalne</a:t>
            </a:r>
            <a:r>
              <a:rPr lang="en-US" dirty="0"/>
              <a:t> </a:t>
            </a:r>
            <a:r>
              <a:rPr lang="en-US" dirty="0" err="1"/>
              <a:t>teenindustase</a:t>
            </a:r>
            <a:r>
              <a:rPr lang="en-US" dirty="0"/>
              <a:t> </a:t>
            </a:r>
            <a:r>
              <a:rPr lang="en-US" dirty="0" err="1"/>
              <a:t>antud</a:t>
            </a:r>
            <a:r>
              <a:rPr lang="en-US" dirty="0"/>
              <a:t> </a:t>
            </a:r>
            <a:r>
              <a:rPr lang="en-US" dirty="0" err="1"/>
              <a:t>liiklusvoo</a:t>
            </a:r>
            <a:r>
              <a:rPr lang="en-US" dirty="0"/>
              <a:t> </a:t>
            </a:r>
            <a:r>
              <a:rPr lang="en-US" dirty="0" err="1"/>
              <a:t>iseloomu</a:t>
            </a:r>
            <a:r>
              <a:rPr lang="en-US" dirty="0"/>
              <a:t> </a:t>
            </a:r>
            <a:r>
              <a:rPr lang="en-US" dirty="0" err="1"/>
              <a:t>juures</a:t>
            </a:r>
            <a:endParaRPr lang="en-US" dirty="0"/>
          </a:p>
          <a:p>
            <a:endParaRPr lang="en-US" dirty="0"/>
          </a:p>
        </p:txBody>
      </p:sp>
    </p:spTree>
    <p:extLst>
      <p:ext uri="{BB962C8B-B14F-4D97-AF65-F5344CB8AC3E}">
        <p14:creationId xmlns:p14="http://schemas.microsoft.com/office/powerpoint/2010/main" val="2000474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A8D6B-3012-D1D0-9181-D4ED00B7BB5B}"/>
              </a:ext>
            </a:extLst>
          </p:cNvPr>
          <p:cNvSpPr>
            <a:spLocks noGrp="1"/>
          </p:cNvSpPr>
          <p:nvPr>
            <p:ph type="title"/>
          </p:nvPr>
        </p:nvSpPr>
        <p:spPr/>
        <p:txBody>
          <a:bodyPr/>
          <a:lstStyle/>
          <a:p>
            <a:r>
              <a:rPr lang="en-US" dirty="0" err="1"/>
              <a:t>Liiklussageduste</a:t>
            </a:r>
            <a:r>
              <a:rPr lang="en-US" dirty="0"/>
              <a:t> </a:t>
            </a:r>
            <a:r>
              <a:rPr lang="en-US" dirty="0" err="1"/>
              <a:t>statistika</a:t>
            </a:r>
            <a:r>
              <a:rPr lang="en-US" dirty="0"/>
              <a:t> 2025 </a:t>
            </a:r>
            <a:r>
              <a:rPr lang="en-US" dirty="0" err="1"/>
              <a:t>keskmisena</a:t>
            </a:r>
            <a:endParaRPr lang="en-US" dirty="0"/>
          </a:p>
        </p:txBody>
      </p:sp>
      <p:graphicFrame>
        <p:nvGraphicFramePr>
          <p:cNvPr id="4" name="Content Placeholder 3">
            <a:extLst>
              <a:ext uri="{FF2B5EF4-FFF2-40B4-BE49-F238E27FC236}">
                <a16:creationId xmlns:a16="http://schemas.microsoft.com/office/drawing/2014/main" id="{341C6C7C-AC20-98AC-9112-E123B5AA4992}"/>
              </a:ext>
            </a:extLst>
          </p:cNvPr>
          <p:cNvGraphicFramePr>
            <a:graphicFrameLocks noGrp="1"/>
          </p:cNvGraphicFramePr>
          <p:nvPr>
            <p:ph idx="1"/>
          </p:nvPr>
        </p:nvGraphicFramePr>
        <p:xfrm>
          <a:off x="118587" y="1462432"/>
          <a:ext cx="7388144" cy="2489200"/>
        </p:xfrm>
        <a:graphic>
          <a:graphicData uri="http://schemas.openxmlformats.org/drawingml/2006/table">
            <a:tbl>
              <a:tblPr>
                <a:tableStyleId>{5C22544A-7EE6-4342-B048-85BDC9FD1C3A}</a:tableStyleId>
              </a:tblPr>
              <a:tblGrid>
                <a:gridCol w="1400173">
                  <a:extLst>
                    <a:ext uri="{9D8B030D-6E8A-4147-A177-3AD203B41FA5}">
                      <a16:colId xmlns:a16="http://schemas.microsoft.com/office/drawing/2014/main" val="2694911413"/>
                    </a:ext>
                  </a:extLst>
                </a:gridCol>
                <a:gridCol w="1161845">
                  <a:extLst>
                    <a:ext uri="{9D8B030D-6E8A-4147-A177-3AD203B41FA5}">
                      <a16:colId xmlns:a16="http://schemas.microsoft.com/office/drawing/2014/main" val="2980548922"/>
                    </a:ext>
                  </a:extLst>
                </a:gridCol>
                <a:gridCol w="1251218">
                  <a:extLst>
                    <a:ext uri="{9D8B030D-6E8A-4147-A177-3AD203B41FA5}">
                      <a16:colId xmlns:a16="http://schemas.microsoft.com/office/drawing/2014/main" val="3612580941"/>
                    </a:ext>
                  </a:extLst>
                </a:gridCol>
                <a:gridCol w="1251218">
                  <a:extLst>
                    <a:ext uri="{9D8B030D-6E8A-4147-A177-3AD203B41FA5}">
                      <a16:colId xmlns:a16="http://schemas.microsoft.com/office/drawing/2014/main" val="2882673025"/>
                    </a:ext>
                  </a:extLst>
                </a:gridCol>
                <a:gridCol w="1161845">
                  <a:extLst>
                    <a:ext uri="{9D8B030D-6E8A-4147-A177-3AD203B41FA5}">
                      <a16:colId xmlns:a16="http://schemas.microsoft.com/office/drawing/2014/main" val="850752983"/>
                    </a:ext>
                  </a:extLst>
                </a:gridCol>
                <a:gridCol w="1161845">
                  <a:extLst>
                    <a:ext uri="{9D8B030D-6E8A-4147-A177-3AD203B41FA5}">
                      <a16:colId xmlns:a16="http://schemas.microsoft.com/office/drawing/2014/main" val="1463345663"/>
                    </a:ext>
                  </a:extLst>
                </a:gridCol>
              </a:tblGrid>
              <a:tr h="230375">
                <a:tc>
                  <a:txBody>
                    <a:bodyPr/>
                    <a:lstStyle/>
                    <a:p>
                      <a:pPr algn="l" fontAlgn="b">
                        <a:buNone/>
                      </a:pPr>
                      <a:endParaRPr lang="en-US" sz="2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2000" u="none" strike="noStrike">
                          <a:effectLst/>
                        </a:rPr>
                        <a:t>Põhi</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2000" u="none" strike="noStrike">
                          <a:effectLst/>
                        </a:rPr>
                        <a:t>Tugi</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2000" u="none" strike="noStrike">
                          <a:effectLst/>
                        </a:rPr>
                        <a:t>Kõrval</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2000" u="none" strike="noStrike">
                          <a:effectLst/>
                        </a:rPr>
                        <a:t>Ühendus</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2000" u="none" strike="noStrike">
                          <a:effectLst/>
                        </a:rPr>
                        <a:t>Kokku</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629669371"/>
                  </a:ext>
                </a:extLst>
              </a:tr>
              <a:tr h="230375">
                <a:tc>
                  <a:txBody>
                    <a:bodyPr/>
                    <a:lstStyle/>
                    <a:p>
                      <a:pPr algn="l" fontAlgn="b">
                        <a:buNone/>
                      </a:pPr>
                      <a:r>
                        <a:rPr lang="en-US" sz="2000" u="none" strike="noStrike">
                          <a:effectLst/>
                        </a:rPr>
                        <a:t>14500+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105.0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dirty="0">
                          <a:effectLst/>
                        </a:rPr>
                        <a:t>0.0</a:t>
                      </a:r>
                      <a:endParaRPr lang="en-US" sz="20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4.6</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109.6</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2387711"/>
                  </a:ext>
                </a:extLst>
              </a:tr>
              <a:tr h="230375">
                <a:tc>
                  <a:txBody>
                    <a:bodyPr/>
                    <a:lstStyle/>
                    <a:p>
                      <a:pPr algn="l" fontAlgn="b">
                        <a:buNone/>
                      </a:pPr>
                      <a:r>
                        <a:rPr lang="en-US" sz="2000" u="none" strike="noStrike">
                          <a:effectLst/>
                        </a:rPr>
                        <a:t>6000-14500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478.9</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66.6</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64.9</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5.7</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616.1</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287605653"/>
                  </a:ext>
                </a:extLst>
              </a:tr>
              <a:tr h="230375">
                <a:tc>
                  <a:txBody>
                    <a:bodyPr/>
                    <a:lstStyle/>
                    <a:p>
                      <a:pPr algn="l" fontAlgn="b">
                        <a:buNone/>
                      </a:pPr>
                      <a:r>
                        <a:rPr lang="en-US" sz="2000" u="none" strike="noStrike">
                          <a:effectLst/>
                        </a:rPr>
                        <a:t>3000-6000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500.4</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288.4</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68.6</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18.9</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876.3</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006752969"/>
                  </a:ext>
                </a:extLst>
              </a:tr>
              <a:tr h="230375">
                <a:tc>
                  <a:txBody>
                    <a:bodyPr/>
                    <a:lstStyle/>
                    <a:p>
                      <a:pPr algn="l" fontAlgn="b">
                        <a:buNone/>
                      </a:pPr>
                      <a:r>
                        <a:rPr lang="en-US" sz="2000" u="none" strike="noStrike">
                          <a:effectLst/>
                        </a:rPr>
                        <a:t>500-3000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517.1</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1782.0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2193.3</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49.2</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4541.6</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066229212"/>
                  </a:ext>
                </a:extLst>
              </a:tr>
              <a:tr h="230375">
                <a:tc>
                  <a:txBody>
                    <a:bodyPr/>
                    <a:lstStyle/>
                    <a:p>
                      <a:pPr algn="l" fontAlgn="b">
                        <a:buNone/>
                      </a:pPr>
                      <a:r>
                        <a:rPr lang="en-US" sz="2000" u="none" strike="noStrike">
                          <a:effectLst/>
                        </a:rPr>
                        <a:t>50-500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1.8</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261.6</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7764.2</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61.0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8088.7</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809593236"/>
                  </a:ext>
                </a:extLst>
              </a:tr>
              <a:tr h="230375">
                <a:tc>
                  <a:txBody>
                    <a:bodyPr/>
                    <a:lstStyle/>
                    <a:p>
                      <a:pPr algn="l" fontAlgn="b">
                        <a:buNone/>
                      </a:pPr>
                      <a:r>
                        <a:rPr lang="en-US" sz="2000" u="none" strike="noStrike">
                          <a:effectLst/>
                        </a:rPr>
                        <a:t>0-50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0.0</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3.7</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2384.2</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28.9</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2416.8</a:t>
                      </a:r>
                      <a:endParaRPr lang="en-US" sz="20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314128885"/>
                  </a:ext>
                </a:extLst>
              </a:tr>
              <a:tr h="230375">
                <a:tc>
                  <a:txBody>
                    <a:bodyPr/>
                    <a:lstStyle/>
                    <a:p>
                      <a:pPr algn="l" fontAlgn="b">
                        <a:buNone/>
                      </a:pPr>
                      <a:r>
                        <a:rPr lang="en-US" sz="2000" u="none" strike="noStrike">
                          <a:effectLst/>
                        </a:rPr>
                        <a:t>Kokku</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1603.3</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2402.2</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12479.8</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a:effectLst/>
                        </a:rPr>
                        <a:t>163.7</a:t>
                      </a:r>
                      <a:endParaRPr lang="en-US" sz="20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2000" u="none" strike="noStrike" dirty="0">
                          <a:effectLst/>
                        </a:rPr>
                        <a:t>16649.1</a:t>
                      </a:r>
                      <a:endParaRPr lang="en-US" sz="20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21577453"/>
                  </a:ext>
                </a:extLst>
              </a:tr>
            </a:tbl>
          </a:graphicData>
        </a:graphic>
      </p:graphicFrame>
      <p:graphicFrame>
        <p:nvGraphicFramePr>
          <p:cNvPr id="3" name="Table 2">
            <a:extLst>
              <a:ext uri="{FF2B5EF4-FFF2-40B4-BE49-F238E27FC236}">
                <a16:creationId xmlns:a16="http://schemas.microsoft.com/office/drawing/2014/main" id="{802E6815-13BA-FBE1-53A7-980D146956D5}"/>
              </a:ext>
            </a:extLst>
          </p:cNvPr>
          <p:cNvGraphicFramePr>
            <a:graphicFrameLocks noGrp="1"/>
          </p:cNvGraphicFramePr>
          <p:nvPr/>
        </p:nvGraphicFramePr>
        <p:xfrm>
          <a:off x="3606286" y="4046838"/>
          <a:ext cx="7619828" cy="2739652"/>
        </p:xfrm>
        <a:graphic>
          <a:graphicData uri="http://schemas.openxmlformats.org/drawingml/2006/table">
            <a:tbl>
              <a:tblPr>
                <a:tableStyleId>{5C22544A-7EE6-4342-B048-85BDC9FD1C3A}</a:tableStyleId>
              </a:tblPr>
              <a:tblGrid>
                <a:gridCol w="1426821">
                  <a:extLst>
                    <a:ext uri="{9D8B030D-6E8A-4147-A177-3AD203B41FA5}">
                      <a16:colId xmlns:a16="http://schemas.microsoft.com/office/drawing/2014/main" val="2416984037"/>
                    </a:ext>
                  </a:extLst>
                </a:gridCol>
                <a:gridCol w="1214315">
                  <a:extLst>
                    <a:ext uri="{9D8B030D-6E8A-4147-A177-3AD203B41FA5}">
                      <a16:colId xmlns:a16="http://schemas.microsoft.com/office/drawing/2014/main" val="3872723454"/>
                    </a:ext>
                  </a:extLst>
                </a:gridCol>
                <a:gridCol w="1275031">
                  <a:extLst>
                    <a:ext uri="{9D8B030D-6E8A-4147-A177-3AD203B41FA5}">
                      <a16:colId xmlns:a16="http://schemas.microsoft.com/office/drawing/2014/main" val="874140946"/>
                    </a:ext>
                  </a:extLst>
                </a:gridCol>
                <a:gridCol w="1275031">
                  <a:extLst>
                    <a:ext uri="{9D8B030D-6E8A-4147-A177-3AD203B41FA5}">
                      <a16:colId xmlns:a16="http://schemas.microsoft.com/office/drawing/2014/main" val="3651152146"/>
                    </a:ext>
                  </a:extLst>
                </a:gridCol>
                <a:gridCol w="1214315">
                  <a:extLst>
                    <a:ext uri="{9D8B030D-6E8A-4147-A177-3AD203B41FA5}">
                      <a16:colId xmlns:a16="http://schemas.microsoft.com/office/drawing/2014/main" val="3277780943"/>
                    </a:ext>
                  </a:extLst>
                </a:gridCol>
                <a:gridCol w="1214315">
                  <a:extLst>
                    <a:ext uri="{9D8B030D-6E8A-4147-A177-3AD203B41FA5}">
                      <a16:colId xmlns:a16="http://schemas.microsoft.com/office/drawing/2014/main" val="4227284624"/>
                    </a:ext>
                  </a:extLst>
                </a:gridCol>
              </a:tblGrid>
              <a:tr h="561602">
                <a:tc>
                  <a:txBody>
                    <a:bodyPr/>
                    <a:lstStyle/>
                    <a:p>
                      <a:pPr algn="l" fontAlgn="b">
                        <a:buNone/>
                      </a:pPr>
                      <a:r>
                        <a:rPr lang="en-US" sz="2000" u="none" strike="noStrike" dirty="0">
                          <a:effectLst/>
                        </a:rPr>
                        <a:t>1+1 </a:t>
                      </a:r>
                      <a:r>
                        <a:rPr lang="en-US" sz="2000" u="none" strike="noStrike" dirty="0" err="1">
                          <a:effectLst/>
                        </a:rPr>
                        <a:t>riigiteed</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l" fontAlgn="b">
                        <a:buNone/>
                      </a:pPr>
                      <a:r>
                        <a:rPr lang="en-US" sz="2000" u="none" strike="noStrike" dirty="0">
                          <a:effectLst/>
                        </a:rPr>
                        <a:t>Põhi</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l" fontAlgn="b">
                        <a:buNone/>
                      </a:pPr>
                      <a:r>
                        <a:rPr lang="en-US" sz="2000" u="none" strike="noStrike" dirty="0">
                          <a:effectLst/>
                        </a:rPr>
                        <a:t>Tugi</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l" fontAlgn="b">
                        <a:buNone/>
                      </a:pPr>
                      <a:r>
                        <a:rPr lang="en-US" sz="2000" u="none" strike="noStrike" dirty="0" err="1">
                          <a:effectLst/>
                        </a:rPr>
                        <a:t>Kõrval</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l" fontAlgn="b">
                        <a:buNone/>
                      </a:pPr>
                      <a:r>
                        <a:rPr lang="en-US" sz="2000" u="none" strike="noStrike">
                          <a:effectLst/>
                        </a:rPr>
                        <a:t>Ühendus</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l" fontAlgn="b">
                        <a:buNone/>
                      </a:pPr>
                      <a:r>
                        <a:rPr lang="en-US" sz="2000" u="none" strike="noStrike" dirty="0" err="1">
                          <a:effectLst/>
                        </a:rPr>
                        <a:t>Kokku</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656594561"/>
                  </a:ext>
                </a:extLst>
              </a:tr>
              <a:tr h="304943">
                <a:tc>
                  <a:txBody>
                    <a:bodyPr/>
                    <a:lstStyle/>
                    <a:p>
                      <a:pPr algn="l" fontAlgn="b">
                        <a:buNone/>
                      </a:pPr>
                      <a:r>
                        <a:rPr lang="en-US" sz="2000" u="none" strike="noStrike">
                          <a:effectLst/>
                        </a:rPr>
                        <a:t>14500+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5.5</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1.7</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7.2</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747771578"/>
                  </a:ext>
                </a:extLst>
              </a:tr>
              <a:tr h="304943">
                <a:tc>
                  <a:txBody>
                    <a:bodyPr/>
                    <a:lstStyle/>
                    <a:p>
                      <a:pPr algn="l" fontAlgn="b">
                        <a:buNone/>
                      </a:pPr>
                      <a:r>
                        <a:rPr lang="en-US" sz="2000" u="none" strike="noStrike">
                          <a:effectLst/>
                        </a:rPr>
                        <a:t>6000-14500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263.1</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59.0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70.8</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5.7</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398.6</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4030919166"/>
                  </a:ext>
                </a:extLst>
              </a:tr>
              <a:tr h="304943">
                <a:tc>
                  <a:txBody>
                    <a:bodyPr/>
                    <a:lstStyle/>
                    <a:p>
                      <a:pPr algn="l" fontAlgn="b">
                        <a:buNone/>
                      </a:pPr>
                      <a:r>
                        <a:rPr lang="en-US" sz="2000" u="none" strike="noStrike">
                          <a:effectLst/>
                        </a:rPr>
                        <a:t>3000-6000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496.3</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288.4</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68.6</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18.9</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872.2</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1820070087"/>
                  </a:ext>
                </a:extLst>
              </a:tr>
              <a:tr h="304943">
                <a:tc>
                  <a:txBody>
                    <a:bodyPr/>
                    <a:lstStyle/>
                    <a:p>
                      <a:pPr algn="l" fontAlgn="b">
                        <a:buNone/>
                      </a:pPr>
                      <a:r>
                        <a:rPr lang="en-US" sz="2000" u="none" strike="noStrike">
                          <a:effectLst/>
                        </a:rPr>
                        <a:t>500-3000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517.1</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1782.0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2193.3</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49.2</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4541.6</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702031321"/>
                  </a:ext>
                </a:extLst>
              </a:tr>
              <a:tr h="304943">
                <a:tc>
                  <a:txBody>
                    <a:bodyPr/>
                    <a:lstStyle/>
                    <a:p>
                      <a:pPr algn="l" fontAlgn="b">
                        <a:buNone/>
                      </a:pPr>
                      <a:r>
                        <a:rPr lang="en-US" sz="2000" u="none" strike="noStrike">
                          <a:effectLst/>
                        </a:rPr>
                        <a:t>50-500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1.8</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261.6</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7764.2</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61.0</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8088.7</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2755491213"/>
                  </a:ext>
                </a:extLst>
              </a:tr>
              <a:tr h="304943">
                <a:tc>
                  <a:txBody>
                    <a:bodyPr/>
                    <a:lstStyle/>
                    <a:p>
                      <a:pPr algn="l" fontAlgn="b">
                        <a:buNone/>
                      </a:pPr>
                      <a:r>
                        <a:rPr lang="en-US" sz="2000" u="none" strike="noStrike">
                          <a:effectLst/>
                        </a:rPr>
                        <a:t>0-50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0.0</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3.7</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2384.2</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28.9</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2416.8</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4107854140"/>
                  </a:ext>
                </a:extLst>
              </a:tr>
              <a:tr h="304943">
                <a:tc>
                  <a:txBody>
                    <a:bodyPr/>
                    <a:lstStyle/>
                    <a:p>
                      <a:pPr algn="l" fontAlgn="b">
                        <a:buNone/>
                      </a:pPr>
                      <a:r>
                        <a:rPr lang="en-US" sz="2000" u="none" strike="noStrike">
                          <a:effectLst/>
                        </a:rPr>
                        <a:t>Kokku</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1283.9</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2394.6</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12482.8</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a:effectLst/>
                        </a:rPr>
                        <a:t>163.7</a:t>
                      </a:r>
                      <a:endParaRPr lang="en-US" sz="2000" b="0" i="0" u="none" strike="noStrike">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r" fontAlgn="b">
                        <a:buNone/>
                      </a:pPr>
                      <a:r>
                        <a:rPr lang="en-US" sz="2000" u="none" strike="noStrike" dirty="0">
                          <a:effectLst/>
                        </a:rPr>
                        <a:t>16325.0</a:t>
                      </a:r>
                      <a:endParaRPr lang="en-US"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244311656"/>
                  </a:ext>
                </a:extLst>
              </a:tr>
            </a:tbl>
          </a:graphicData>
        </a:graphic>
      </p:graphicFrame>
      <p:sp>
        <p:nvSpPr>
          <p:cNvPr id="6" name="TextBox 5">
            <a:extLst>
              <a:ext uri="{FF2B5EF4-FFF2-40B4-BE49-F238E27FC236}">
                <a16:creationId xmlns:a16="http://schemas.microsoft.com/office/drawing/2014/main" id="{B49EB686-7F1F-1116-7E58-AE8C4483C17F}"/>
              </a:ext>
            </a:extLst>
          </p:cNvPr>
          <p:cNvSpPr txBox="1"/>
          <p:nvPr/>
        </p:nvSpPr>
        <p:spPr>
          <a:xfrm>
            <a:off x="370703" y="4864273"/>
            <a:ext cx="2944139" cy="646331"/>
          </a:xfrm>
          <a:prstGeom prst="rect">
            <a:avLst/>
          </a:prstGeom>
          <a:solidFill>
            <a:schemeClr val="accent6">
              <a:lumMod val="20000"/>
              <a:lumOff val="80000"/>
            </a:schemeClr>
          </a:solidFill>
        </p:spPr>
        <p:txBody>
          <a:bodyPr wrap="none" rtlCol="0">
            <a:spAutoFit/>
          </a:bodyPr>
          <a:lstStyle/>
          <a:p>
            <a:r>
              <a:rPr lang="en-US" dirty="0" err="1"/>
              <a:t>Huviorbiidil</a:t>
            </a:r>
            <a:r>
              <a:rPr lang="en-US" dirty="0"/>
              <a:t> </a:t>
            </a:r>
            <a:r>
              <a:rPr lang="en-US" dirty="0" err="1"/>
              <a:t>otseselt</a:t>
            </a:r>
            <a:r>
              <a:rPr lang="en-US" dirty="0"/>
              <a:t> 400 km</a:t>
            </a:r>
          </a:p>
          <a:p>
            <a:r>
              <a:rPr lang="en-US" dirty="0" err="1"/>
              <a:t>kaudselt</a:t>
            </a:r>
            <a:r>
              <a:rPr lang="en-US" dirty="0"/>
              <a:t> </a:t>
            </a:r>
            <a:r>
              <a:rPr lang="en-US" dirty="0" err="1"/>
              <a:t>veel</a:t>
            </a:r>
            <a:r>
              <a:rPr lang="en-US" dirty="0"/>
              <a:t> 800 km</a:t>
            </a:r>
          </a:p>
        </p:txBody>
      </p:sp>
      <p:sp>
        <p:nvSpPr>
          <p:cNvPr id="7" name="TextBox 6">
            <a:extLst>
              <a:ext uri="{FF2B5EF4-FFF2-40B4-BE49-F238E27FC236}">
                <a16:creationId xmlns:a16="http://schemas.microsoft.com/office/drawing/2014/main" id="{9027B773-586F-0373-C157-92A44A465C7C}"/>
              </a:ext>
            </a:extLst>
          </p:cNvPr>
          <p:cNvSpPr txBox="1"/>
          <p:nvPr/>
        </p:nvSpPr>
        <p:spPr>
          <a:xfrm>
            <a:off x="58837" y="5657671"/>
            <a:ext cx="3370163" cy="923330"/>
          </a:xfrm>
          <a:prstGeom prst="rect">
            <a:avLst/>
          </a:prstGeom>
          <a:noFill/>
        </p:spPr>
        <p:txBody>
          <a:bodyPr wrap="square" rtlCol="0">
            <a:spAutoFit/>
          </a:bodyPr>
          <a:lstStyle/>
          <a:p>
            <a:r>
              <a:rPr lang="en-US" dirty="0" err="1"/>
              <a:t>Nende</a:t>
            </a:r>
            <a:r>
              <a:rPr lang="en-US" dirty="0"/>
              <a:t> </a:t>
            </a:r>
            <a:r>
              <a:rPr lang="en-US" dirty="0" err="1"/>
              <a:t>alade</a:t>
            </a:r>
            <a:r>
              <a:rPr lang="en-US" dirty="0"/>
              <a:t> </a:t>
            </a:r>
            <a:r>
              <a:rPr lang="en-US" dirty="0" err="1"/>
              <a:t>kohta</a:t>
            </a:r>
            <a:r>
              <a:rPr lang="en-US" dirty="0"/>
              <a:t> </a:t>
            </a:r>
            <a:r>
              <a:rPr lang="en-US" dirty="0" err="1"/>
              <a:t>tuleks</a:t>
            </a:r>
            <a:r>
              <a:rPr lang="en-US" dirty="0"/>
              <a:t> </a:t>
            </a:r>
          </a:p>
          <a:p>
            <a:r>
              <a:rPr lang="en-US" dirty="0" err="1"/>
              <a:t>täpsustada</a:t>
            </a:r>
            <a:r>
              <a:rPr lang="en-US" dirty="0"/>
              <a:t>, kas </a:t>
            </a:r>
            <a:r>
              <a:rPr lang="en-US" dirty="0" err="1"/>
              <a:t>teenindustase</a:t>
            </a:r>
            <a:r>
              <a:rPr lang="en-US" dirty="0"/>
              <a:t> </a:t>
            </a:r>
            <a:r>
              <a:rPr lang="en-US" dirty="0" err="1"/>
              <a:t>vastab</a:t>
            </a:r>
            <a:r>
              <a:rPr lang="en-US" dirty="0"/>
              <a:t> </a:t>
            </a:r>
            <a:r>
              <a:rPr lang="en-US" dirty="0" err="1"/>
              <a:t>eeldatavale</a:t>
            </a:r>
            <a:endParaRPr lang="en-US" dirty="0"/>
          </a:p>
        </p:txBody>
      </p:sp>
      <p:cxnSp>
        <p:nvCxnSpPr>
          <p:cNvPr id="8" name="Straight Arrow Connector 7">
            <a:extLst>
              <a:ext uri="{FF2B5EF4-FFF2-40B4-BE49-F238E27FC236}">
                <a16:creationId xmlns:a16="http://schemas.microsoft.com/office/drawing/2014/main" id="{4A72C785-0EAF-C15B-F1C2-74D3DFFBE357}"/>
              </a:ext>
            </a:extLst>
          </p:cNvPr>
          <p:cNvCxnSpPr/>
          <p:nvPr/>
        </p:nvCxnSpPr>
        <p:spPr>
          <a:xfrm flipH="1">
            <a:off x="11308360" y="4433582"/>
            <a:ext cx="738231" cy="58303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5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D4AE-8FAC-914F-E4C7-3A0E46F9DCBC}"/>
              </a:ext>
            </a:extLst>
          </p:cNvPr>
          <p:cNvSpPr>
            <a:spLocks noGrp="1"/>
          </p:cNvSpPr>
          <p:nvPr>
            <p:ph type="title"/>
          </p:nvPr>
        </p:nvSpPr>
        <p:spPr/>
        <p:txBody>
          <a:bodyPr/>
          <a:lstStyle/>
          <a:p>
            <a:r>
              <a:rPr lang="en-US" dirty="0" err="1"/>
              <a:t>Valitud</a:t>
            </a:r>
            <a:r>
              <a:rPr lang="en-US" dirty="0"/>
              <a:t> teed ja </a:t>
            </a:r>
            <a:r>
              <a:rPr lang="en-US" dirty="0" err="1"/>
              <a:t>loenduspunktid</a:t>
            </a:r>
            <a:endParaRPr lang="et-EE" dirty="0"/>
          </a:p>
        </p:txBody>
      </p:sp>
      <p:sp>
        <p:nvSpPr>
          <p:cNvPr id="3" name="Content Placeholder 2">
            <a:extLst>
              <a:ext uri="{FF2B5EF4-FFF2-40B4-BE49-F238E27FC236}">
                <a16:creationId xmlns:a16="http://schemas.microsoft.com/office/drawing/2014/main" id="{B2E31001-A323-CA39-3769-BD93796BD63E}"/>
              </a:ext>
            </a:extLst>
          </p:cNvPr>
          <p:cNvSpPr>
            <a:spLocks noGrp="1"/>
          </p:cNvSpPr>
          <p:nvPr>
            <p:ph idx="1"/>
          </p:nvPr>
        </p:nvSpPr>
        <p:spPr>
          <a:xfrm>
            <a:off x="838200" y="1825625"/>
            <a:ext cx="10637520" cy="4351338"/>
          </a:xfrm>
        </p:spPr>
        <p:txBody>
          <a:bodyPr>
            <a:normAutofit fontScale="92500" lnSpcReduction="20000"/>
          </a:bodyPr>
          <a:lstStyle/>
          <a:p>
            <a:r>
              <a:rPr lang="en-US" dirty="0"/>
              <a:t>2+2 </a:t>
            </a:r>
            <a:r>
              <a:rPr lang="en-US" dirty="0" err="1"/>
              <a:t>teedel</a:t>
            </a:r>
            <a:r>
              <a:rPr lang="en-US" dirty="0"/>
              <a:t> </a:t>
            </a:r>
            <a:r>
              <a:rPr lang="en-US" dirty="0" err="1"/>
              <a:t>ei</a:t>
            </a:r>
            <a:r>
              <a:rPr lang="en-US" dirty="0"/>
              <a:t> ole </a:t>
            </a:r>
            <a:r>
              <a:rPr lang="en-US" dirty="0" err="1"/>
              <a:t>muret</a:t>
            </a:r>
            <a:endParaRPr lang="en-US" dirty="0"/>
          </a:p>
          <a:p>
            <a:pPr lvl="1"/>
            <a:r>
              <a:rPr lang="en-US" dirty="0"/>
              <a:t>2+1 </a:t>
            </a:r>
            <a:r>
              <a:rPr lang="en-US" dirty="0" err="1"/>
              <a:t>olukord</a:t>
            </a:r>
            <a:r>
              <a:rPr lang="en-US" dirty="0"/>
              <a:t> on ka </a:t>
            </a:r>
            <a:r>
              <a:rPr lang="en-US" dirty="0" err="1"/>
              <a:t>erinev</a:t>
            </a:r>
            <a:r>
              <a:rPr lang="en-US" dirty="0"/>
              <a:t>, </a:t>
            </a:r>
            <a:r>
              <a:rPr lang="en-US" dirty="0" err="1"/>
              <a:t>võimalus</a:t>
            </a:r>
            <a:r>
              <a:rPr lang="en-US" dirty="0"/>
              <a:t> on </a:t>
            </a:r>
            <a:r>
              <a:rPr lang="en-US" dirty="0" err="1"/>
              <a:t>kuigi</a:t>
            </a:r>
            <a:r>
              <a:rPr lang="en-US" dirty="0"/>
              <a:t> </a:t>
            </a:r>
            <a:r>
              <a:rPr lang="en-US" dirty="0" err="1"/>
              <a:t>lisaradade</a:t>
            </a:r>
            <a:r>
              <a:rPr lang="en-US" dirty="0"/>
              <a:t> </a:t>
            </a:r>
            <a:r>
              <a:rPr lang="en-US" dirty="0" err="1"/>
              <a:t>pikkus</a:t>
            </a:r>
            <a:r>
              <a:rPr lang="en-US" dirty="0"/>
              <a:t> pole </a:t>
            </a:r>
            <a:r>
              <a:rPr lang="en-US" dirty="0" err="1"/>
              <a:t>piisav</a:t>
            </a:r>
            <a:r>
              <a:rPr lang="en-US" dirty="0"/>
              <a:t>, </a:t>
            </a:r>
            <a:r>
              <a:rPr lang="en-US" dirty="0" err="1"/>
              <a:t>vastassuund</a:t>
            </a:r>
            <a:r>
              <a:rPr lang="en-US" dirty="0"/>
              <a:t> </a:t>
            </a:r>
            <a:r>
              <a:rPr lang="en-US" dirty="0" err="1"/>
              <a:t>segamas</a:t>
            </a:r>
            <a:r>
              <a:rPr lang="en-US" dirty="0"/>
              <a:t> </a:t>
            </a:r>
            <a:r>
              <a:rPr lang="en-US" dirty="0" err="1"/>
              <a:t>ei</a:t>
            </a:r>
            <a:r>
              <a:rPr lang="en-US" dirty="0"/>
              <a:t> ole ja 15 </a:t>
            </a:r>
            <a:r>
              <a:rPr lang="en-US" dirty="0" err="1"/>
              <a:t>minuti</a:t>
            </a:r>
            <a:r>
              <a:rPr lang="en-US" dirty="0"/>
              <a:t> </a:t>
            </a:r>
            <a:r>
              <a:rPr lang="en-US" dirty="0" err="1"/>
              <a:t>loendus</a:t>
            </a:r>
            <a:r>
              <a:rPr lang="en-US" dirty="0"/>
              <a:t> on </a:t>
            </a:r>
            <a:r>
              <a:rPr lang="en-US" dirty="0" err="1"/>
              <a:t>kasulik</a:t>
            </a:r>
            <a:r>
              <a:rPr lang="en-US" dirty="0"/>
              <a:t> (</a:t>
            </a:r>
            <a:r>
              <a:rPr lang="en-US" dirty="0" err="1"/>
              <a:t>adekvaatne</a:t>
            </a:r>
            <a:r>
              <a:rPr lang="en-US" dirty="0"/>
              <a:t>).</a:t>
            </a:r>
          </a:p>
          <a:p>
            <a:r>
              <a:rPr lang="en-US" dirty="0"/>
              <a:t>1+1 </a:t>
            </a:r>
            <a:r>
              <a:rPr lang="en-US" dirty="0" err="1"/>
              <a:t>teedest</a:t>
            </a:r>
            <a:r>
              <a:rPr lang="en-US" dirty="0"/>
              <a:t> </a:t>
            </a:r>
            <a:r>
              <a:rPr lang="en-US" dirty="0" err="1"/>
              <a:t>valime</a:t>
            </a:r>
            <a:r>
              <a:rPr lang="en-US" dirty="0"/>
              <a:t> need, </a:t>
            </a:r>
            <a:r>
              <a:rPr lang="en-US" dirty="0" err="1"/>
              <a:t>kus</a:t>
            </a:r>
            <a:r>
              <a:rPr lang="en-US" dirty="0"/>
              <a:t> </a:t>
            </a:r>
            <a:r>
              <a:rPr lang="en-US" dirty="0" err="1"/>
              <a:t>liiklus</a:t>
            </a:r>
            <a:r>
              <a:rPr lang="en-US" dirty="0"/>
              <a:t> on </a:t>
            </a:r>
            <a:r>
              <a:rPr lang="en-US" dirty="0" err="1"/>
              <a:t>üle</a:t>
            </a:r>
            <a:r>
              <a:rPr lang="en-US" dirty="0"/>
              <a:t> </a:t>
            </a:r>
            <a:r>
              <a:rPr lang="en-US" dirty="0" err="1"/>
              <a:t>teatud</a:t>
            </a:r>
            <a:r>
              <a:rPr lang="en-US" dirty="0"/>
              <a:t> </a:t>
            </a:r>
            <a:r>
              <a:rPr lang="en-US" dirty="0" err="1"/>
              <a:t>piiri</a:t>
            </a:r>
            <a:r>
              <a:rPr lang="en-US" dirty="0"/>
              <a:t> – 6000 AKÖL</a:t>
            </a:r>
          </a:p>
          <a:p>
            <a:pPr lvl="1"/>
            <a:r>
              <a:rPr lang="en-US" dirty="0"/>
              <a:t>Miks? Just </a:t>
            </a:r>
            <a:r>
              <a:rPr lang="en-US" dirty="0" err="1"/>
              <a:t>siin</a:t>
            </a:r>
            <a:r>
              <a:rPr lang="en-US" dirty="0"/>
              <a:t> on </a:t>
            </a:r>
            <a:r>
              <a:rPr lang="en-US" dirty="0" err="1"/>
              <a:t>küsimus</a:t>
            </a:r>
            <a:r>
              <a:rPr lang="en-US" dirty="0"/>
              <a:t>, </a:t>
            </a:r>
            <a:r>
              <a:rPr lang="en-US" dirty="0" err="1"/>
              <a:t>vajalik</a:t>
            </a:r>
            <a:r>
              <a:rPr lang="en-US" dirty="0"/>
              <a:t> </a:t>
            </a:r>
            <a:r>
              <a:rPr lang="en-US" dirty="0" err="1"/>
              <a:t>põhjendus</a:t>
            </a:r>
            <a:r>
              <a:rPr lang="en-US" dirty="0"/>
              <a:t> KAS </a:t>
            </a:r>
            <a:r>
              <a:rPr lang="en-US" dirty="0" err="1"/>
              <a:t>tuleks</a:t>
            </a:r>
            <a:r>
              <a:rPr lang="en-US" dirty="0"/>
              <a:t> </a:t>
            </a:r>
            <a:r>
              <a:rPr lang="en-US" dirty="0" err="1"/>
              <a:t>teha</a:t>
            </a:r>
            <a:r>
              <a:rPr lang="en-US" dirty="0"/>
              <a:t> 2+1</a:t>
            </a:r>
          </a:p>
          <a:p>
            <a:pPr lvl="1"/>
            <a:r>
              <a:rPr lang="en-US" dirty="0"/>
              <a:t>Kas </a:t>
            </a:r>
            <a:r>
              <a:rPr lang="en-US" dirty="0" err="1"/>
              <a:t>möödasõit</a:t>
            </a:r>
            <a:r>
              <a:rPr lang="en-US" dirty="0"/>
              <a:t> on </a:t>
            </a:r>
            <a:r>
              <a:rPr lang="en-US" dirty="0" err="1"/>
              <a:t>probleem</a:t>
            </a:r>
            <a:r>
              <a:rPr lang="en-US" dirty="0"/>
              <a:t> </a:t>
            </a:r>
            <a:r>
              <a:rPr lang="en-US" dirty="0" err="1"/>
              <a:t>kui</a:t>
            </a:r>
            <a:r>
              <a:rPr lang="en-US" dirty="0"/>
              <a:t> AKÖL&lt;6000? </a:t>
            </a:r>
            <a:r>
              <a:rPr lang="en-US" dirty="0" err="1"/>
              <a:t>Eraldi</a:t>
            </a:r>
            <a:r>
              <a:rPr lang="en-US" dirty="0"/>
              <a:t> </a:t>
            </a:r>
            <a:r>
              <a:rPr lang="en-US" dirty="0" err="1"/>
              <a:t>uurimise</a:t>
            </a:r>
            <a:r>
              <a:rPr lang="en-US" dirty="0"/>
              <a:t> </a:t>
            </a:r>
            <a:r>
              <a:rPr lang="en-US" dirty="0" err="1"/>
              <a:t>objekt</a:t>
            </a:r>
            <a:endParaRPr lang="en-US" dirty="0"/>
          </a:p>
          <a:p>
            <a:pPr lvl="2"/>
            <a:r>
              <a:rPr lang="en-US" dirty="0" err="1"/>
              <a:t>tegemist</a:t>
            </a:r>
            <a:r>
              <a:rPr lang="en-US" dirty="0"/>
              <a:t> on </a:t>
            </a:r>
            <a:r>
              <a:rPr lang="en-US" dirty="0" err="1"/>
              <a:t>teravate</a:t>
            </a:r>
            <a:r>
              <a:rPr lang="en-US" dirty="0"/>
              <a:t> </a:t>
            </a:r>
            <a:r>
              <a:rPr lang="en-US" dirty="0" err="1"/>
              <a:t>tipptundidega</a:t>
            </a:r>
            <a:r>
              <a:rPr lang="en-US" dirty="0"/>
              <a:t> </a:t>
            </a:r>
            <a:r>
              <a:rPr lang="en-US" dirty="0" err="1"/>
              <a:t>ning</a:t>
            </a:r>
            <a:r>
              <a:rPr lang="en-US" dirty="0"/>
              <a:t> </a:t>
            </a:r>
            <a:r>
              <a:rPr lang="en-US" dirty="0" err="1"/>
              <a:t>aastakeskmine</a:t>
            </a:r>
            <a:r>
              <a:rPr lang="en-US" dirty="0"/>
              <a:t> on </a:t>
            </a:r>
            <a:r>
              <a:rPr lang="en-US" dirty="0" err="1"/>
              <a:t>veidi</a:t>
            </a:r>
            <a:r>
              <a:rPr lang="en-US" dirty="0"/>
              <a:t> </a:t>
            </a:r>
            <a:r>
              <a:rPr lang="en-US" dirty="0" err="1"/>
              <a:t>madalam</a:t>
            </a:r>
            <a:endParaRPr lang="en-US" dirty="0"/>
          </a:p>
          <a:p>
            <a:pPr lvl="2"/>
            <a:r>
              <a:rPr lang="en-US" dirty="0" err="1"/>
              <a:t>kolonnis</a:t>
            </a:r>
            <a:r>
              <a:rPr lang="en-US" dirty="0"/>
              <a:t> </a:t>
            </a:r>
            <a:r>
              <a:rPr lang="en-US" dirty="0" err="1"/>
              <a:t>liikumine</a:t>
            </a:r>
            <a:r>
              <a:rPr lang="en-US" dirty="0"/>
              <a:t> </a:t>
            </a:r>
            <a:r>
              <a:rPr lang="en-US" dirty="0" err="1"/>
              <a:t>tuleneb</a:t>
            </a:r>
            <a:r>
              <a:rPr lang="en-US" dirty="0"/>
              <a:t> </a:t>
            </a:r>
            <a:r>
              <a:rPr lang="en-US" dirty="0" err="1"/>
              <a:t>saabuvatest</a:t>
            </a:r>
            <a:r>
              <a:rPr lang="en-US" dirty="0"/>
              <a:t> </a:t>
            </a:r>
            <a:r>
              <a:rPr lang="en-US" dirty="0" err="1"/>
              <a:t>praamidest</a:t>
            </a:r>
            <a:endParaRPr lang="en-US" dirty="0"/>
          </a:p>
          <a:p>
            <a:pPr lvl="2"/>
            <a:r>
              <a:rPr lang="en-US" dirty="0" err="1"/>
              <a:t>Sadama</a:t>
            </a:r>
            <a:r>
              <a:rPr lang="en-US" dirty="0"/>
              <a:t> </a:t>
            </a:r>
            <a:r>
              <a:rPr lang="en-US" dirty="0" err="1"/>
              <a:t>lähiala</a:t>
            </a:r>
            <a:r>
              <a:rPr lang="en-US" dirty="0"/>
              <a:t> on </a:t>
            </a:r>
            <a:r>
              <a:rPr lang="en-US" dirty="0" err="1"/>
              <a:t>probleem</a:t>
            </a:r>
            <a:r>
              <a:rPr lang="en-US" dirty="0"/>
              <a:t> ka </a:t>
            </a:r>
            <a:r>
              <a:rPr lang="en-US" dirty="0" err="1"/>
              <a:t>väiksema</a:t>
            </a:r>
            <a:r>
              <a:rPr lang="en-US" dirty="0"/>
              <a:t> </a:t>
            </a:r>
            <a:r>
              <a:rPr lang="en-US" dirty="0" err="1"/>
              <a:t>liiklussageduse</a:t>
            </a:r>
            <a:r>
              <a:rPr lang="en-US" dirty="0"/>
              <a:t> </a:t>
            </a:r>
            <a:r>
              <a:rPr lang="en-US" dirty="0" err="1"/>
              <a:t>juures</a:t>
            </a:r>
            <a:r>
              <a:rPr lang="en-US" dirty="0"/>
              <a:t>, </a:t>
            </a:r>
            <a:r>
              <a:rPr lang="en-US" dirty="0" err="1"/>
              <a:t>õigustatud</a:t>
            </a:r>
            <a:r>
              <a:rPr lang="en-US"/>
              <a:t> 2+1</a:t>
            </a:r>
            <a:endParaRPr lang="en-US" dirty="0"/>
          </a:p>
          <a:p>
            <a:r>
              <a:rPr lang="en-US" dirty="0" err="1"/>
              <a:t>Loenduspunkti</a:t>
            </a:r>
            <a:r>
              <a:rPr lang="en-US" dirty="0"/>
              <a:t> </a:t>
            </a:r>
            <a:r>
              <a:rPr lang="en-US" dirty="0" err="1"/>
              <a:t>liikluse</a:t>
            </a:r>
            <a:r>
              <a:rPr lang="en-US" dirty="0"/>
              <a:t> </a:t>
            </a:r>
            <a:r>
              <a:rPr lang="en-US" dirty="0" err="1"/>
              <a:t>iseloom</a:t>
            </a:r>
            <a:r>
              <a:rPr lang="en-US" dirty="0"/>
              <a:t> on </a:t>
            </a:r>
            <a:r>
              <a:rPr lang="en-US" dirty="0" err="1"/>
              <a:t>suhteliselt</a:t>
            </a:r>
            <a:r>
              <a:rPr lang="en-US" dirty="0"/>
              <a:t> </a:t>
            </a:r>
            <a:r>
              <a:rPr lang="en-US" dirty="0" err="1"/>
              <a:t>konstantne</a:t>
            </a:r>
            <a:r>
              <a:rPr lang="en-US" dirty="0"/>
              <a:t> </a:t>
            </a:r>
            <a:r>
              <a:rPr lang="en-US" dirty="0" err="1"/>
              <a:t>kogu</a:t>
            </a:r>
            <a:r>
              <a:rPr lang="en-US" dirty="0"/>
              <a:t> </a:t>
            </a:r>
            <a:r>
              <a:rPr lang="en-US" dirty="0" err="1"/>
              <a:t>oluliste</a:t>
            </a:r>
            <a:r>
              <a:rPr lang="en-US" dirty="0"/>
              <a:t> </a:t>
            </a:r>
            <a:r>
              <a:rPr lang="en-US" dirty="0" err="1"/>
              <a:t>ristmike</a:t>
            </a:r>
            <a:r>
              <a:rPr lang="en-US" dirty="0"/>
              <a:t> </a:t>
            </a:r>
            <a:r>
              <a:rPr lang="en-US" dirty="0" err="1"/>
              <a:t>vahelise</a:t>
            </a:r>
            <a:r>
              <a:rPr lang="en-US" dirty="0"/>
              <a:t> </a:t>
            </a:r>
            <a:r>
              <a:rPr lang="en-US" dirty="0" err="1"/>
              <a:t>lõigu</a:t>
            </a:r>
            <a:r>
              <a:rPr lang="en-US" dirty="0"/>
              <a:t> </a:t>
            </a:r>
            <a:r>
              <a:rPr lang="en-US" dirty="0" err="1"/>
              <a:t>osas</a:t>
            </a:r>
            <a:r>
              <a:rPr lang="en-US" dirty="0"/>
              <a:t>. </a:t>
            </a:r>
            <a:r>
              <a:rPr lang="en-US" dirty="0" err="1"/>
              <a:t>Kolonnid</a:t>
            </a:r>
            <a:r>
              <a:rPr lang="en-US" dirty="0"/>
              <a:t> </a:t>
            </a:r>
            <a:r>
              <a:rPr lang="en-US" dirty="0" err="1"/>
              <a:t>koonduvad</a:t>
            </a:r>
            <a:r>
              <a:rPr lang="en-US" dirty="0"/>
              <a:t> </a:t>
            </a:r>
            <a:r>
              <a:rPr lang="en-US" dirty="0" err="1"/>
              <a:t>aeglasema</a:t>
            </a:r>
            <a:r>
              <a:rPr lang="en-US" dirty="0"/>
              <a:t> </a:t>
            </a:r>
            <a:r>
              <a:rPr lang="en-US" dirty="0" err="1"/>
              <a:t>järele</a:t>
            </a:r>
            <a:r>
              <a:rPr lang="en-US" dirty="0"/>
              <a:t> </a:t>
            </a:r>
            <a:r>
              <a:rPr lang="en-US" dirty="0" err="1"/>
              <a:t>kuid</a:t>
            </a:r>
            <a:r>
              <a:rPr lang="en-US" dirty="0"/>
              <a:t> </a:t>
            </a:r>
            <a:r>
              <a:rPr lang="en-US" dirty="0" err="1"/>
              <a:t>liikluse</a:t>
            </a:r>
            <a:r>
              <a:rPr lang="en-US" dirty="0"/>
              <a:t> </a:t>
            </a:r>
            <a:r>
              <a:rPr lang="en-US" dirty="0" err="1"/>
              <a:t>kogused</a:t>
            </a:r>
            <a:r>
              <a:rPr lang="en-US" dirty="0"/>
              <a:t> on </a:t>
            </a:r>
            <a:r>
              <a:rPr lang="en-US" dirty="0" err="1"/>
              <a:t>stabiilsed</a:t>
            </a:r>
            <a:r>
              <a:rPr lang="en-US" dirty="0"/>
              <a:t> </a:t>
            </a:r>
            <a:r>
              <a:rPr lang="en-US" dirty="0" err="1"/>
              <a:t>lõigu</a:t>
            </a:r>
            <a:r>
              <a:rPr lang="en-US" dirty="0"/>
              <a:t> </a:t>
            </a:r>
            <a:r>
              <a:rPr lang="en-US" dirty="0" err="1"/>
              <a:t>ulatuses</a:t>
            </a:r>
            <a:endParaRPr lang="en-US" dirty="0"/>
          </a:p>
          <a:p>
            <a:pPr lvl="1"/>
            <a:r>
              <a:rPr lang="en-US" dirty="0"/>
              <a:t>Kui </a:t>
            </a:r>
            <a:r>
              <a:rPr lang="en-US" dirty="0" err="1"/>
              <a:t>valime</a:t>
            </a:r>
            <a:r>
              <a:rPr lang="en-US" dirty="0"/>
              <a:t> ca 6000+ AKÖL, </a:t>
            </a:r>
            <a:r>
              <a:rPr lang="en-US" dirty="0" err="1"/>
              <a:t>siis</a:t>
            </a:r>
            <a:r>
              <a:rPr lang="en-US" dirty="0"/>
              <a:t> </a:t>
            </a:r>
            <a:r>
              <a:rPr lang="en-US" dirty="0" err="1"/>
              <a:t>võiks</a:t>
            </a:r>
            <a:r>
              <a:rPr lang="en-US" dirty="0"/>
              <a:t> </a:t>
            </a:r>
            <a:r>
              <a:rPr lang="en-US" dirty="0" err="1"/>
              <a:t>eeldada</a:t>
            </a:r>
            <a:r>
              <a:rPr lang="en-US" dirty="0"/>
              <a:t> </a:t>
            </a:r>
            <a:r>
              <a:rPr lang="en-US" dirty="0" err="1"/>
              <a:t>stabiilseks</a:t>
            </a:r>
            <a:r>
              <a:rPr lang="en-US" dirty="0"/>
              <a:t> need </a:t>
            </a:r>
            <a:r>
              <a:rPr lang="en-US" dirty="0" err="1"/>
              <a:t>lõigud</a:t>
            </a:r>
            <a:r>
              <a:rPr lang="en-US" dirty="0"/>
              <a:t>, </a:t>
            </a:r>
            <a:r>
              <a:rPr lang="en-US" dirty="0" err="1"/>
              <a:t>kus</a:t>
            </a:r>
            <a:r>
              <a:rPr lang="en-US" dirty="0"/>
              <a:t> </a:t>
            </a:r>
            <a:r>
              <a:rPr lang="en-US" dirty="0" err="1"/>
              <a:t>kõrvalt</a:t>
            </a:r>
            <a:r>
              <a:rPr lang="en-US" dirty="0"/>
              <a:t> </a:t>
            </a:r>
            <a:r>
              <a:rPr lang="en-US" dirty="0" err="1"/>
              <a:t>juurde</a:t>
            </a:r>
            <a:r>
              <a:rPr lang="en-US" dirty="0"/>
              <a:t> </a:t>
            </a:r>
            <a:r>
              <a:rPr lang="en-US" dirty="0" err="1"/>
              <a:t>ei</a:t>
            </a:r>
            <a:r>
              <a:rPr lang="en-US" dirty="0"/>
              <a:t> tule </a:t>
            </a:r>
            <a:r>
              <a:rPr lang="en-US" dirty="0" err="1"/>
              <a:t>üle</a:t>
            </a:r>
            <a:r>
              <a:rPr lang="en-US" dirty="0"/>
              <a:t> 500 AKÖL </a:t>
            </a:r>
            <a:r>
              <a:rPr lang="en-US" dirty="0" err="1"/>
              <a:t>või</a:t>
            </a:r>
            <a:r>
              <a:rPr lang="en-US" dirty="0"/>
              <a:t> 100 TTL. </a:t>
            </a:r>
            <a:r>
              <a:rPr lang="en-US" dirty="0" err="1"/>
              <a:t>Väiksemad</a:t>
            </a:r>
            <a:r>
              <a:rPr lang="en-US" dirty="0"/>
              <a:t> </a:t>
            </a:r>
            <a:r>
              <a:rPr lang="en-US" dirty="0" err="1"/>
              <a:t>ristmikud</a:t>
            </a:r>
            <a:r>
              <a:rPr lang="en-US" dirty="0"/>
              <a:t> </a:t>
            </a:r>
            <a:r>
              <a:rPr lang="en-US" dirty="0" err="1"/>
              <a:t>ei</a:t>
            </a:r>
            <a:r>
              <a:rPr lang="en-US" dirty="0"/>
              <a:t> </a:t>
            </a:r>
            <a:r>
              <a:rPr lang="en-US" dirty="0" err="1"/>
              <a:t>muuda</a:t>
            </a:r>
            <a:r>
              <a:rPr lang="en-US" dirty="0"/>
              <a:t> </a:t>
            </a:r>
            <a:r>
              <a:rPr lang="en-US" dirty="0" err="1"/>
              <a:t>pilti</a:t>
            </a:r>
            <a:endParaRPr lang="en-US" dirty="0"/>
          </a:p>
        </p:txBody>
      </p:sp>
    </p:spTree>
    <p:extLst>
      <p:ext uri="{BB962C8B-B14F-4D97-AF65-F5344CB8AC3E}">
        <p14:creationId xmlns:p14="http://schemas.microsoft.com/office/powerpoint/2010/main" val="4089596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240C-1892-C3C4-CCE9-103A7ED0513D}"/>
              </a:ext>
            </a:extLst>
          </p:cNvPr>
          <p:cNvSpPr>
            <a:spLocks noGrp="1"/>
          </p:cNvSpPr>
          <p:nvPr>
            <p:ph type="title"/>
          </p:nvPr>
        </p:nvSpPr>
        <p:spPr/>
        <p:txBody>
          <a:bodyPr/>
          <a:lstStyle/>
          <a:p>
            <a:r>
              <a:rPr lang="en-US" dirty="0" err="1"/>
              <a:t>Käesoleva</a:t>
            </a:r>
            <a:r>
              <a:rPr lang="en-US" dirty="0"/>
              <a:t> </a:t>
            </a:r>
            <a:r>
              <a:rPr lang="en-US" dirty="0" err="1"/>
              <a:t>töö</a:t>
            </a:r>
            <a:r>
              <a:rPr lang="en-US" dirty="0"/>
              <a:t> </a:t>
            </a:r>
            <a:r>
              <a:rPr lang="en-US" dirty="0" err="1"/>
              <a:t>fookus</a:t>
            </a:r>
            <a:endParaRPr lang="en-US" dirty="0"/>
          </a:p>
        </p:txBody>
      </p:sp>
      <p:sp>
        <p:nvSpPr>
          <p:cNvPr id="3" name="Content Placeholder 2">
            <a:extLst>
              <a:ext uri="{FF2B5EF4-FFF2-40B4-BE49-F238E27FC236}">
                <a16:creationId xmlns:a16="http://schemas.microsoft.com/office/drawing/2014/main" id="{A9DA3F22-DA2D-B535-A3E5-037FC5CB4F37}"/>
              </a:ext>
            </a:extLst>
          </p:cNvPr>
          <p:cNvSpPr>
            <a:spLocks noGrp="1"/>
          </p:cNvSpPr>
          <p:nvPr>
            <p:ph idx="1"/>
          </p:nvPr>
        </p:nvSpPr>
        <p:spPr/>
        <p:txBody>
          <a:bodyPr>
            <a:normAutofit/>
          </a:bodyPr>
          <a:lstStyle/>
          <a:p>
            <a:r>
              <a:rPr lang="en-US" dirty="0" err="1"/>
              <a:t>Olemasolevate</a:t>
            </a:r>
            <a:r>
              <a:rPr lang="en-US" dirty="0"/>
              <a:t> </a:t>
            </a:r>
            <a:r>
              <a:rPr lang="en-US" dirty="0" err="1"/>
              <a:t>loenduspunktide</a:t>
            </a:r>
            <a:r>
              <a:rPr lang="en-US" dirty="0"/>
              <a:t> </a:t>
            </a:r>
            <a:r>
              <a:rPr lang="en-US" dirty="0" err="1"/>
              <a:t>andmete</a:t>
            </a:r>
            <a:r>
              <a:rPr lang="en-US" dirty="0"/>
              <a:t> </a:t>
            </a:r>
            <a:r>
              <a:rPr lang="en-US" dirty="0" err="1"/>
              <a:t>analüüs</a:t>
            </a:r>
            <a:r>
              <a:rPr lang="en-US" dirty="0"/>
              <a:t> </a:t>
            </a:r>
            <a:r>
              <a:rPr lang="en-US" dirty="0" err="1"/>
              <a:t>eesmärgiga</a:t>
            </a:r>
            <a:r>
              <a:rPr lang="en-US" dirty="0"/>
              <a:t> </a:t>
            </a:r>
            <a:r>
              <a:rPr lang="en-US" dirty="0" err="1"/>
              <a:t>veenduda</a:t>
            </a:r>
            <a:r>
              <a:rPr lang="en-US" dirty="0"/>
              <a:t> </a:t>
            </a:r>
            <a:r>
              <a:rPr lang="en-US" dirty="0" err="1"/>
              <a:t>andmete</a:t>
            </a:r>
            <a:r>
              <a:rPr lang="en-US" dirty="0"/>
              <a:t> </a:t>
            </a:r>
            <a:r>
              <a:rPr lang="en-US" dirty="0" err="1"/>
              <a:t>kasutuskõlblikkuses</a:t>
            </a:r>
            <a:r>
              <a:rPr lang="en-US" dirty="0"/>
              <a:t> </a:t>
            </a:r>
            <a:r>
              <a:rPr lang="en-US" dirty="0" err="1"/>
              <a:t>antud</a:t>
            </a:r>
            <a:r>
              <a:rPr lang="en-US" dirty="0"/>
              <a:t> </a:t>
            </a:r>
            <a:r>
              <a:rPr lang="en-US" dirty="0" err="1"/>
              <a:t>eesmärgi</a:t>
            </a:r>
            <a:r>
              <a:rPr lang="en-US" dirty="0"/>
              <a:t> </a:t>
            </a:r>
            <a:r>
              <a:rPr lang="en-US" dirty="0" err="1"/>
              <a:t>jaoks</a:t>
            </a:r>
            <a:endParaRPr lang="en-US" dirty="0"/>
          </a:p>
          <a:p>
            <a:r>
              <a:rPr lang="en-US" dirty="0" err="1"/>
              <a:t>Lähima</a:t>
            </a:r>
            <a:r>
              <a:rPr lang="en-US" dirty="0"/>
              <a:t> </a:t>
            </a:r>
            <a:r>
              <a:rPr lang="en-US" dirty="0" err="1"/>
              <a:t>püsiloenduspunkti</a:t>
            </a:r>
            <a:r>
              <a:rPr lang="en-US" dirty="0"/>
              <a:t> </a:t>
            </a:r>
            <a:r>
              <a:rPr lang="en-US" dirty="0" err="1"/>
              <a:t>järgi</a:t>
            </a:r>
            <a:r>
              <a:rPr lang="en-US" dirty="0"/>
              <a:t> </a:t>
            </a:r>
            <a:r>
              <a:rPr lang="en-US" dirty="0" err="1"/>
              <a:t>leida</a:t>
            </a:r>
            <a:r>
              <a:rPr lang="en-US" dirty="0"/>
              <a:t> TTL – 30 ja 200 </a:t>
            </a:r>
            <a:r>
              <a:rPr lang="en-US" dirty="0" err="1"/>
              <a:t>tipptund</a:t>
            </a:r>
            <a:endParaRPr lang="en-US" dirty="0"/>
          </a:p>
          <a:p>
            <a:pPr lvl="1"/>
            <a:r>
              <a:rPr lang="en-US" dirty="0"/>
              <a:t>Kui </a:t>
            </a:r>
            <a:r>
              <a:rPr lang="en-US" dirty="0" err="1"/>
              <a:t>palju</a:t>
            </a:r>
            <a:r>
              <a:rPr lang="en-US" dirty="0"/>
              <a:t> </a:t>
            </a:r>
            <a:r>
              <a:rPr lang="en-US" dirty="0" err="1"/>
              <a:t>kasvab</a:t>
            </a:r>
            <a:r>
              <a:rPr lang="en-US" dirty="0"/>
              <a:t> </a:t>
            </a:r>
            <a:r>
              <a:rPr lang="en-US" dirty="0" err="1"/>
              <a:t>liiklus</a:t>
            </a:r>
            <a:r>
              <a:rPr lang="en-US" dirty="0"/>
              <a:t> </a:t>
            </a:r>
            <a:r>
              <a:rPr lang="en-US" dirty="0" err="1"/>
              <a:t>järgmise</a:t>
            </a:r>
            <a:r>
              <a:rPr lang="en-US" dirty="0"/>
              <a:t> 20 </a:t>
            </a:r>
            <a:r>
              <a:rPr lang="en-US" dirty="0" err="1"/>
              <a:t>aastaga</a:t>
            </a:r>
            <a:endParaRPr lang="en-US" dirty="0"/>
          </a:p>
          <a:p>
            <a:r>
              <a:rPr lang="en-US" dirty="0" err="1"/>
              <a:t>Analüüsida</a:t>
            </a:r>
            <a:r>
              <a:rPr lang="en-US" dirty="0"/>
              <a:t> PLP 200nda </a:t>
            </a:r>
            <a:r>
              <a:rPr lang="en-US" dirty="0" err="1"/>
              <a:t>tipptunni</a:t>
            </a:r>
            <a:r>
              <a:rPr lang="en-US" dirty="0"/>
              <a:t> </a:t>
            </a:r>
            <a:r>
              <a:rPr lang="en-US" dirty="0" err="1"/>
              <a:t>juures</a:t>
            </a:r>
            <a:r>
              <a:rPr lang="en-US" dirty="0"/>
              <a:t> </a:t>
            </a:r>
            <a:r>
              <a:rPr lang="en-US" dirty="0" err="1"/>
              <a:t>liikluse</a:t>
            </a:r>
            <a:r>
              <a:rPr lang="en-US" dirty="0"/>
              <a:t> </a:t>
            </a:r>
            <a:r>
              <a:rPr lang="en-US" dirty="0" err="1"/>
              <a:t>asümmeetriat</a:t>
            </a:r>
            <a:endParaRPr lang="en-US" dirty="0"/>
          </a:p>
          <a:p>
            <a:pPr lvl="1"/>
            <a:r>
              <a:rPr lang="en-US" dirty="0" err="1"/>
              <a:t>Lühiajaliste</a:t>
            </a:r>
            <a:r>
              <a:rPr lang="en-US" dirty="0"/>
              <a:t> </a:t>
            </a:r>
            <a:r>
              <a:rPr lang="en-US" dirty="0" err="1"/>
              <a:t>loenduspunktide</a:t>
            </a:r>
            <a:r>
              <a:rPr lang="en-US" dirty="0"/>
              <a:t> </a:t>
            </a:r>
            <a:r>
              <a:rPr lang="en-US" dirty="0" err="1"/>
              <a:t>andmetel</a:t>
            </a:r>
            <a:r>
              <a:rPr lang="en-US" dirty="0"/>
              <a:t> </a:t>
            </a:r>
            <a:r>
              <a:rPr lang="en-US" dirty="0" err="1"/>
              <a:t>sest</a:t>
            </a:r>
            <a:r>
              <a:rPr lang="en-US" dirty="0"/>
              <a:t> </a:t>
            </a:r>
            <a:r>
              <a:rPr lang="en-US" dirty="0" err="1"/>
              <a:t>püsiloenduspunktidest</a:t>
            </a:r>
            <a:r>
              <a:rPr lang="en-US" dirty="0"/>
              <a:t> </a:t>
            </a:r>
            <a:r>
              <a:rPr lang="en-US" dirty="0" err="1"/>
              <a:t>ei</a:t>
            </a:r>
            <a:r>
              <a:rPr lang="en-US" dirty="0"/>
              <a:t> </a:t>
            </a:r>
            <a:r>
              <a:rPr lang="en-US" dirty="0" err="1"/>
              <a:t>salvestata</a:t>
            </a:r>
            <a:r>
              <a:rPr lang="en-US" dirty="0"/>
              <a:t> </a:t>
            </a:r>
            <a:r>
              <a:rPr lang="en-US" dirty="0" err="1"/>
              <a:t>detaile</a:t>
            </a:r>
            <a:r>
              <a:rPr lang="en-US" dirty="0"/>
              <a:t> </a:t>
            </a:r>
            <a:r>
              <a:rPr lang="en-US" dirty="0" err="1"/>
              <a:t>vaid</a:t>
            </a:r>
            <a:r>
              <a:rPr lang="en-US" dirty="0"/>
              <a:t> </a:t>
            </a:r>
            <a:r>
              <a:rPr lang="en-US" dirty="0" err="1"/>
              <a:t>vahekoondid</a:t>
            </a:r>
            <a:endParaRPr lang="en-US" dirty="0"/>
          </a:p>
          <a:p>
            <a:pPr lvl="1"/>
            <a:r>
              <a:rPr lang="en-US" dirty="0"/>
              <a:t>Valida </a:t>
            </a:r>
            <a:r>
              <a:rPr lang="en-US" dirty="0" err="1"/>
              <a:t>lühiajalise</a:t>
            </a:r>
            <a:r>
              <a:rPr lang="en-US" dirty="0"/>
              <a:t> </a:t>
            </a:r>
            <a:r>
              <a:rPr lang="en-US" dirty="0" err="1"/>
              <a:t>loenduspunkti</a:t>
            </a:r>
            <a:r>
              <a:rPr lang="en-US" dirty="0"/>
              <a:t> </a:t>
            </a:r>
            <a:r>
              <a:rPr lang="en-US" dirty="0" err="1"/>
              <a:t>andmetest</a:t>
            </a:r>
            <a:r>
              <a:rPr lang="en-US" dirty="0"/>
              <a:t> 200nda </a:t>
            </a:r>
            <a:r>
              <a:rPr lang="en-US" dirty="0" err="1"/>
              <a:t>tunni</a:t>
            </a:r>
            <a:r>
              <a:rPr lang="en-US" dirty="0"/>
              <a:t> baas</a:t>
            </a:r>
          </a:p>
          <a:p>
            <a:r>
              <a:rPr lang="en-US" dirty="0"/>
              <a:t>See </a:t>
            </a:r>
            <a:r>
              <a:rPr lang="en-US" dirty="0" err="1"/>
              <a:t>piirab</a:t>
            </a:r>
            <a:r>
              <a:rPr lang="en-US" dirty="0"/>
              <a:t> </a:t>
            </a:r>
            <a:r>
              <a:rPr lang="en-US" dirty="0" err="1"/>
              <a:t>analüüsi</a:t>
            </a:r>
            <a:r>
              <a:rPr lang="en-US" dirty="0"/>
              <a:t> </a:t>
            </a:r>
            <a:r>
              <a:rPr lang="en-US" dirty="0" err="1"/>
              <a:t>väga</a:t>
            </a:r>
            <a:r>
              <a:rPr lang="en-US" dirty="0"/>
              <a:t> </a:t>
            </a:r>
            <a:r>
              <a:rPr lang="en-US" dirty="0" err="1"/>
              <a:t>oluliselt</a:t>
            </a:r>
            <a:endParaRPr lang="en-US" dirty="0"/>
          </a:p>
        </p:txBody>
      </p:sp>
    </p:spTree>
    <p:extLst>
      <p:ext uri="{BB962C8B-B14F-4D97-AF65-F5344CB8AC3E}">
        <p14:creationId xmlns:p14="http://schemas.microsoft.com/office/powerpoint/2010/main" val="29940915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A35F-FBFA-0A8F-635E-EBCD4FD37818}"/>
              </a:ext>
            </a:extLst>
          </p:cNvPr>
          <p:cNvSpPr>
            <a:spLocks noGrp="1"/>
          </p:cNvSpPr>
          <p:nvPr>
            <p:ph type="title"/>
          </p:nvPr>
        </p:nvSpPr>
        <p:spPr/>
        <p:txBody>
          <a:bodyPr/>
          <a:lstStyle/>
          <a:p>
            <a:r>
              <a:rPr lang="en-US" dirty="0" err="1"/>
              <a:t>Teenindustaseme</a:t>
            </a:r>
            <a:r>
              <a:rPr lang="en-US" dirty="0"/>
              <a:t> </a:t>
            </a:r>
            <a:r>
              <a:rPr lang="en-US" dirty="0" err="1"/>
              <a:t>eeldus</a:t>
            </a:r>
            <a:r>
              <a:rPr lang="en-US" dirty="0"/>
              <a:t> = 30 ja 200 TT</a:t>
            </a:r>
            <a:endParaRPr lang="et-EE" dirty="0"/>
          </a:p>
        </p:txBody>
      </p:sp>
      <p:sp>
        <p:nvSpPr>
          <p:cNvPr id="3" name="Content Placeholder 2">
            <a:extLst>
              <a:ext uri="{FF2B5EF4-FFF2-40B4-BE49-F238E27FC236}">
                <a16:creationId xmlns:a16="http://schemas.microsoft.com/office/drawing/2014/main" id="{28736E04-A3BC-C4EA-BD29-5D01D9E22FEF}"/>
              </a:ext>
            </a:extLst>
          </p:cNvPr>
          <p:cNvSpPr>
            <a:spLocks noGrp="1"/>
          </p:cNvSpPr>
          <p:nvPr>
            <p:ph idx="1"/>
          </p:nvPr>
        </p:nvSpPr>
        <p:spPr>
          <a:xfrm>
            <a:off x="530352" y="1825625"/>
            <a:ext cx="11301984" cy="4351338"/>
          </a:xfrm>
        </p:spPr>
        <p:txBody>
          <a:bodyPr>
            <a:normAutofit fontScale="92500" lnSpcReduction="10000"/>
          </a:bodyPr>
          <a:lstStyle/>
          <a:p>
            <a:r>
              <a:rPr lang="en-US" dirty="0" err="1"/>
              <a:t>Valime</a:t>
            </a:r>
            <a:r>
              <a:rPr lang="en-US" dirty="0"/>
              <a:t> </a:t>
            </a:r>
            <a:r>
              <a:rPr lang="en-US" dirty="0" err="1"/>
              <a:t>liikluse</a:t>
            </a:r>
            <a:r>
              <a:rPr lang="en-US" dirty="0"/>
              <a:t> </a:t>
            </a:r>
            <a:r>
              <a:rPr lang="en-US" dirty="0" err="1"/>
              <a:t>perioodid</a:t>
            </a:r>
            <a:r>
              <a:rPr lang="en-US" dirty="0"/>
              <a:t> HTT ja ÕTT mis </a:t>
            </a:r>
            <a:r>
              <a:rPr lang="en-US" dirty="0" err="1"/>
              <a:t>vastaksid</a:t>
            </a:r>
            <a:r>
              <a:rPr lang="en-US" dirty="0"/>
              <a:t> 200ndale </a:t>
            </a:r>
            <a:r>
              <a:rPr lang="en-US" dirty="0" err="1"/>
              <a:t>tunnile</a:t>
            </a:r>
            <a:endParaRPr lang="en-US" dirty="0"/>
          </a:p>
          <a:p>
            <a:pPr lvl="1"/>
            <a:r>
              <a:rPr lang="en-US" dirty="0"/>
              <a:t>30ndal </a:t>
            </a:r>
            <a:r>
              <a:rPr lang="en-US" dirty="0" err="1"/>
              <a:t>tipptunnil</a:t>
            </a:r>
            <a:r>
              <a:rPr lang="en-US" dirty="0"/>
              <a:t> </a:t>
            </a:r>
            <a:r>
              <a:rPr lang="en-US" dirty="0" err="1"/>
              <a:t>ei</a:t>
            </a:r>
            <a:r>
              <a:rPr lang="en-US" dirty="0"/>
              <a:t> tohi </a:t>
            </a:r>
            <a:r>
              <a:rPr lang="en-US" dirty="0" err="1"/>
              <a:t>ummikut</a:t>
            </a:r>
            <a:r>
              <a:rPr lang="en-US" dirty="0"/>
              <a:t> olla (</a:t>
            </a:r>
            <a:r>
              <a:rPr lang="en-US" dirty="0" err="1"/>
              <a:t>keskmine</a:t>
            </a:r>
            <a:r>
              <a:rPr lang="en-US" dirty="0"/>
              <a:t> </a:t>
            </a:r>
            <a:r>
              <a:rPr lang="en-US" dirty="0" err="1"/>
              <a:t>kiirus</a:t>
            </a:r>
            <a:r>
              <a:rPr lang="en-US" dirty="0"/>
              <a:t>  all </a:t>
            </a:r>
            <a:r>
              <a:rPr lang="en-US" dirty="0" err="1"/>
              <a:t>rohkem</a:t>
            </a:r>
            <a:r>
              <a:rPr lang="en-US" dirty="0"/>
              <a:t> </a:t>
            </a:r>
            <a:r>
              <a:rPr lang="en-US" dirty="0" err="1"/>
              <a:t>kui</a:t>
            </a:r>
            <a:r>
              <a:rPr lang="en-US" dirty="0"/>
              <a:t> 30 km/h)</a:t>
            </a:r>
          </a:p>
          <a:p>
            <a:pPr lvl="1"/>
            <a:r>
              <a:rPr lang="en-US" dirty="0"/>
              <a:t>EVS </a:t>
            </a:r>
            <a:r>
              <a:rPr lang="en-US" dirty="0" err="1"/>
              <a:t>erandlik</a:t>
            </a:r>
            <a:r>
              <a:rPr lang="en-US" dirty="0"/>
              <a:t> on </a:t>
            </a:r>
            <a:r>
              <a:rPr lang="en-US" dirty="0" err="1"/>
              <a:t>nt</a:t>
            </a:r>
            <a:r>
              <a:rPr lang="en-US" dirty="0"/>
              <a:t> 90 alas 60…70 </a:t>
            </a:r>
            <a:r>
              <a:rPr lang="en-US" dirty="0" err="1"/>
              <a:t>kiirus</a:t>
            </a:r>
            <a:r>
              <a:rPr lang="en-US" dirty="0"/>
              <a:t>, F on </a:t>
            </a:r>
            <a:r>
              <a:rPr lang="en-US" dirty="0" err="1"/>
              <a:t>siis</a:t>
            </a:r>
            <a:r>
              <a:rPr lang="en-US" dirty="0"/>
              <a:t> </a:t>
            </a:r>
            <a:r>
              <a:rPr lang="en-US" dirty="0" err="1"/>
              <a:t>kui</a:t>
            </a:r>
            <a:r>
              <a:rPr lang="en-US" dirty="0"/>
              <a:t> </a:t>
            </a:r>
            <a:r>
              <a:rPr lang="en-US" dirty="0" err="1"/>
              <a:t>ei</a:t>
            </a:r>
            <a:r>
              <a:rPr lang="en-US" dirty="0"/>
              <a:t> </a:t>
            </a:r>
            <a:r>
              <a:rPr lang="en-US" dirty="0" err="1"/>
              <a:t>mahu</a:t>
            </a:r>
            <a:r>
              <a:rPr lang="en-US" dirty="0"/>
              <a:t> </a:t>
            </a:r>
            <a:r>
              <a:rPr lang="en-US" dirty="0" err="1"/>
              <a:t>erandlikuks</a:t>
            </a:r>
            <a:endParaRPr lang="en-US" dirty="0"/>
          </a:p>
          <a:p>
            <a:r>
              <a:rPr lang="en-US" dirty="0" err="1"/>
              <a:t>Reaalselt</a:t>
            </a:r>
            <a:r>
              <a:rPr lang="en-US" dirty="0"/>
              <a:t> </a:t>
            </a:r>
            <a:r>
              <a:rPr lang="en-US" dirty="0" err="1"/>
              <a:t>võib</a:t>
            </a:r>
            <a:r>
              <a:rPr lang="en-US" dirty="0"/>
              <a:t> see 200 TT </a:t>
            </a:r>
            <a:r>
              <a:rPr lang="en-US" dirty="0" err="1"/>
              <a:t>moodustuda</a:t>
            </a:r>
            <a:r>
              <a:rPr lang="en-US" dirty="0"/>
              <a:t> </a:t>
            </a:r>
            <a:r>
              <a:rPr lang="en-US" dirty="0" err="1"/>
              <a:t>erineva</a:t>
            </a:r>
            <a:r>
              <a:rPr lang="en-US" dirty="0"/>
              <a:t> </a:t>
            </a:r>
            <a:r>
              <a:rPr lang="en-US" dirty="0" err="1"/>
              <a:t>asümmeetriaga</a:t>
            </a:r>
            <a:endParaRPr lang="en-US" dirty="0"/>
          </a:p>
          <a:p>
            <a:r>
              <a:rPr lang="en-US" dirty="0" err="1"/>
              <a:t>Möödasõit</a:t>
            </a:r>
            <a:r>
              <a:rPr lang="en-US" dirty="0"/>
              <a:t> pole </a:t>
            </a:r>
            <a:r>
              <a:rPr lang="en-US" dirty="0" err="1"/>
              <a:t>inimõigus</a:t>
            </a:r>
            <a:r>
              <a:rPr lang="en-US" dirty="0"/>
              <a:t>, </a:t>
            </a:r>
            <a:r>
              <a:rPr lang="en-US" dirty="0" err="1"/>
              <a:t>kuid</a:t>
            </a:r>
            <a:r>
              <a:rPr lang="en-US" dirty="0"/>
              <a:t> </a:t>
            </a:r>
            <a:r>
              <a:rPr lang="en-US" dirty="0" err="1"/>
              <a:t>möödasõiduvõimaluste</a:t>
            </a:r>
            <a:r>
              <a:rPr lang="en-US" dirty="0"/>
              <a:t> </a:t>
            </a:r>
            <a:r>
              <a:rPr lang="en-US" dirty="0" err="1"/>
              <a:t>mitteloomise</a:t>
            </a:r>
            <a:r>
              <a:rPr lang="en-US" dirty="0"/>
              <a:t> </a:t>
            </a:r>
            <a:r>
              <a:rPr lang="en-US" dirty="0" err="1"/>
              <a:t>põhjenduseks</a:t>
            </a:r>
            <a:r>
              <a:rPr lang="en-US" dirty="0"/>
              <a:t> </a:t>
            </a:r>
            <a:r>
              <a:rPr lang="en-US" dirty="0" err="1"/>
              <a:t>riigieelarve</a:t>
            </a:r>
            <a:r>
              <a:rPr lang="en-US" dirty="0"/>
              <a:t> </a:t>
            </a:r>
            <a:r>
              <a:rPr lang="en-US" dirty="0" err="1"/>
              <a:t>prioriteetide</a:t>
            </a:r>
            <a:r>
              <a:rPr lang="en-US" dirty="0"/>
              <a:t> </a:t>
            </a:r>
            <a:r>
              <a:rPr lang="en-US" dirty="0" err="1"/>
              <a:t>toomine</a:t>
            </a:r>
            <a:r>
              <a:rPr lang="en-US" dirty="0"/>
              <a:t> </a:t>
            </a:r>
            <a:r>
              <a:rPr lang="en-US" dirty="0" err="1"/>
              <a:t>ei</a:t>
            </a:r>
            <a:r>
              <a:rPr lang="en-US" dirty="0"/>
              <a:t> ole </a:t>
            </a:r>
            <a:r>
              <a:rPr lang="en-US" dirty="0" err="1"/>
              <a:t>inseneeria</a:t>
            </a:r>
            <a:endParaRPr lang="en-US" dirty="0"/>
          </a:p>
          <a:p>
            <a:pPr lvl="1"/>
            <a:r>
              <a:rPr lang="en-US" dirty="0" err="1"/>
              <a:t>Rahalise</a:t>
            </a:r>
            <a:r>
              <a:rPr lang="en-US" dirty="0"/>
              <a:t> </a:t>
            </a:r>
            <a:r>
              <a:rPr lang="en-US" dirty="0" err="1"/>
              <a:t>võimetuse</a:t>
            </a:r>
            <a:r>
              <a:rPr lang="en-US" dirty="0"/>
              <a:t> </a:t>
            </a:r>
            <a:r>
              <a:rPr lang="en-US" dirty="0" err="1"/>
              <a:t>tõttu</a:t>
            </a:r>
            <a:r>
              <a:rPr lang="en-US" dirty="0"/>
              <a:t> </a:t>
            </a:r>
            <a:r>
              <a:rPr lang="en-US" dirty="0" err="1"/>
              <a:t>ei</a:t>
            </a:r>
            <a:r>
              <a:rPr lang="en-US" dirty="0"/>
              <a:t> </a:t>
            </a:r>
            <a:r>
              <a:rPr lang="en-US" dirty="0" err="1"/>
              <a:t>tasu</a:t>
            </a:r>
            <a:r>
              <a:rPr lang="en-US" dirty="0"/>
              <a:t> </a:t>
            </a:r>
            <a:r>
              <a:rPr lang="en-US" dirty="0" err="1"/>
              <a:t>loobuda</a:t>
            </a:r>
            <a:r>
              <a:rPr lang="en-US" dirty="0"/>
              <a:t> </a:t>
            </a:r>
            <a:r>
              <a:rPr lang="en-US" dirty="0" err="1"/>
              <a:t>teenindustaseme</a:t>
            </a:r>
            <a:r>
              <a:rPr lang="en-US" dirty="0"/>
              <a:t> </a:t>
            </a:r>
            <a:r>
              <a:rPr lang="en-US" dirty="0" err="1"/>
              <a:t>arvutustest</a:t>
            </a:r>
            <a:endParaRPr lang="en-US" dirty="0"/>
          </a:p>
          <a:p>
            <a:pPr lvl="1"/>
            <a:r>
              <a:rPr lang="en-US" dirty="0"/>
              <a:t>Jah, me </a:t>
            </a:r>
            <a:r>
              <a:rPr lang="en-US" dirty="0" err="1"/>
              <a:t>lepime</a:t>
            </a:r>
            <a:r>
              <a:rPr lang="en-US" dirty="0"/>
              <a:t> </a:t>
            </a:r>
            <a:r>
              <a:rPr lang="en-US" dirty="0" err="1"/>
              <a:t>madalama</a:t>
            </a:r>
            <a:r>
              <a:rPr lang="en-US" dirty="0"/>
              <a:t> </a:t>
            </a:r>
            <a:r>
              <a:rPr lang="en-US" dirty="0" err="1"/>
              <a:t>teenindustasemega</a:t>
            </a:r>
            <a:r>
              <a:rPr lang="en-US" dirty="0"/>
              <a:t>, KUID me </a:t>
            </a:r>
            <a:r>
              <a:rPr lang="en-US" dirty="0" err="1"/>
              <a:t>peaksime</a:t>
            </a:r>
            <a:r>
              <a:rPr lang="en-US" dirty="0"/>
              <a:t> </a:t>
            </a:r>
            <a:r>
              <a:rPr lang="en-US" dirty="0" err="1"/>
              <a:t>seda</a:t>
            </a:r>
            <a:r>
              <a:rPr lang="en-US" dirty="0"/>
              <a:t> </a:t>
            </a:r>
            <a:r>
              <a:rPr lang="en-US" dirty="0" err="1"/>
              <a:t>siiski</a:t>
            </a:r>
            <a:r>
              <a:rPr lang="en-US" dirty="0"/>
              <a:t> </a:t>
            </a:r>
            <a:r>
              <a:rPr lang="en-US" dirty="0" err="1"/>
              <a:t>arvestama</a:t>
            </a:r>
            <a:r>
              <a:rPr lang="en-US" dirty="0"/>
              <a:t> ja </a:t>
            </a:r>
            <a:r>
              <a:rPr lang="en-US" dirty="0" err="1"/>
              <a:t>lihtsalt</a:t>
            </a:r>
            <a:r>
              <a:rPr lang="en-US" dirty="0"/>
              <a:t> </a:t>
            </a:r>
            <a:r>
              <a:rPr lang="en-US" dirty="0" err="1"/>
              <a:t>tunnistama</a:t>
            </a:r>
            <a:r>
              <a:rPr lang="en-US" dirty="0"/>
              <a:t>. Mitte </a:t>
            </a:r>
            <a:r>
              <a:rPr lang="en-US" dirty="0" err="1"/>
              <a:t>selle</a:t>
            </a:r>
            <a:r>
              <a:rPr lang="en-US" dirty="0"/>
              <a:t> </a:t>
            </a:r>
            <a:r>
              <a:rPr lang="en-US" dirty="0" err="1"/>
              <a:t>tõttu</a:t>
            </a:r>
            <a:r>
              <a:rPr lang="en-US" dirty="0"/>
              <a:t> </a:t>
            </a:r>
            <a:r>
              <a:rPr lang="en-US" dirty="0" err="1"/>
              <a:t>normidest</a:t>
            </a:r>
            <a:r>
              <a:rPr lang="en-US" dirty="0"/>
              <a:t> </a:t>
            </a:r>
            <a:r>
              <a:rPr lang="en-US" dirty="0" err="1"/>
              <a:t>probleemseid</a:t>
            </a:r>
            <a:r>
              <a:rPr lang="en-US" dirty="0"/>
              <a:t> </a:t>
            </a:r>
            <a:r>
              <a:rPr lang="en-US" dirty="0" err="1"/>
              <a:t>kohti</a:t>
            </a:r>
            <a:r>
              <a:rPr lang="en-US" dirty="0"/>
              <a:t> </a:t>
            </a:r>
            <a:r>
              <a:rPr lang="en-US" dirty="0" err="1"/>
              <a:t>välja</a:t>
            </a:r>
            <a:r>
              <a:rPr lang="en-US" dirty="0"/>
              <a:t> </a:t>
            </a:r>
            <a:r>
              <a:rPr lang="en-US" dirty="0" err="1"/>
              <a:t>lõikama</a:t>
            </a:r>
            <a:r>
              <a:rPr lang="en-US" dirty="0"/>
              <a:t> </a:t>
            </a:r>
            <a:r>
              <a:rPr lang="en-US" dirty="0" err="1"/>
              <a:t>mille</a:t>
            </a:r>
            <a:r>
              <a:rPr lang="en-US" dirty="0"/>
              <a:t> </a:t>
            </a:r>
            <a:r>
              <a:rPr lang="en-US" dirty="0" err="1"/>
              <a:t>lahendamine</a:t>
            </a:r>
            <a:r>
              <a:rPr lang="en-US" dirty="0"/>
              <a:t> HETKEL </a:t>
            </a:r>
            <a:r>
              <a:rPr lang="en-US" dirty="0" err="1"/>
              <a:t>üle</a:t>
            </a:r>
            <a:r>
              <a:rPr lang="en-US" dirty="0"/>
              <a:t> </a:t>
            </a:r>
            <a:r>
              <a:rPr lang="en-US" dirty="0" err="1"/>
              <a:t>jõu</a:t>
            </a:r>
            <a:r>
              <a:rPr lang="en-US" dirty="0"/>
              <a:t> </a:t>
            </a:r>
            <a:r>
              <a:rPr lang="en-US" dirty="0" err="1"/>
              <a:t>käib</a:t>
            </a:r>
            <a:r>
              <a:rPr lang="en-US" dirty="0"/>
              <a:t>.</a:t>
            </a:r>
          </a:p>
          <a:p>
            <a:pPr lvl="1"/>
            <a:r>
              <a:rPr lang="en-US" dirty="0"/>
              <a:t>Ka (</a:t>
            </a:r>
            <a:r>
              <a:rPr lang="en-US" dirty="0" err="1"/>
              <a:t>uus</a:t>
            </a:r>
            <a:r>
              <a:rPr lang="en-US" dirty="0"/>
              <a:t>) HCM </a:t>
            </a:r>
            <a:r>
              <a:rPr lang="en-US" dirty="0" err="1"/>
              <a:t>sisaldab</a:t>
            </a:r>
            <a:r>
              <a:rPr lang="en-US" dirty="0"/>
              <a:t> </a:t>
            </a:r>
            <a:r>
              <a:rPr lang="en-US" dirty="0" err="1"/>
              <a:t>erinevat</a:t>
            </a:r>
            <a:r>
              <a:rPr lang="en-US" dirty="0"/>
              <a:t> </a:t>
            </a:r>
            <a:r>
              <a:rPr lang="en-US" dirty="0" err="1"/>
              <a:t>käsitlust</a:t>
            </a:r>
            <a:r>
              <a:rPr lang="en-US" dirty="0"/>
              <a:t> </a:t>
            </a:r>
            <a:r>
              <a:rPr lang="en-US" dirty="0" err="1"/>
              <a:t>vaba</a:t>
            </a:r>
            <a:r>
              <a:rPr lang="en-US" dirty="0"/>
              <a:t> </a:t>
            </a:r>
            <a:r>
              <a:rPr lang="en-US" dirty="0" err="1"/>
              <a:t>voo</a:t>
            </a:r>
            <a:r>
              <a:rPr lang="en-US" dirty="0"/>
              <a:t> </a:t>
            </a:r>
            <a:r>
              <a:rPr lang="en-US" dirty="0" err="1"/>
              <a:t>maanteedest</a:t>
            </a:r>
            <a:r>
              <a:rPr lang="en-US" dirty="0"/>
              <a:t> ja </a:t>
            </a:r>
            <a:r>
              <a:rPr lang="en-US" dirty="0" err="1"/>
              <a:t>tiheasustust</a:t>
            </a:r>
            <a:r>
              <a:rPr lang="en-US" dirty="0"/>
              <a:t> </a:t>
            </a:r>
            <a:r>
              <a:rPr lang="en-US" dirty="0" err="1"/>
              <a:t>läbivatest</a:t>
            </a:r>
            <a:r>
              <a:rPr lang="en-US" dirty="0"/>
              <a:t> </a:t>
            </a:r>
            <a:r>
              <a:rPr lang="en-US" dirty="0" err="1"/>
              <a:t>lõikudest</a:t>
            </a:r>
            <a:endParaRPr lang="et-EE" dirty="0"/>
          </a:p>
          <a:p>
            <a:endParaRPr lang="et-EE" dirty="0"/>
          </a:p>
        </p:txBody>
      </p:sp>
    </p:spTree>
    <p:extLst>
      <p:ext uri="{BB962C8B-B14F-4D97-AF65-F5344CB8AC3E}">
        <p14:creationId xmlns:p14="http://schemas.microsoft.com/office/powerpoint/2010/main" val="24850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4018C-ACFC-1CC8-E889-71E665F276D2}"/>
              </a:ext>
            </a:extLst>
          </p:cNvPr>
          <p:cNvSpPr>
            <a:spLocks noGrp="1"/>
          </p:cNvSpPr>
          <p:nvPr>
            <p:ph type="title"/>
          </p:nvPr>
        </p:nvSpPr>
        <p:spPr/>
        <p:txBody>
          <a:bodyPr/>
          <a:lstStyle/>
          <a:p>
            <a:r>
              <a:rPr lang="et-EE" noProof="0" dirty="0"/>
              <a:t>HCM v7 (2022) – p15 </a:t>
            </a:r>
            <a:r>
              <a:rPr lang="et-EE" sz="3200" noProof="0" dirty="0"/>
              <a:t>(1+1 teed = </a:t>
            </a:r>
            <a:r>
              <a:rPr lang="et-EE" sz="3200" noProof="0" dirty="0" err="1"/>
              <a:t>two-lane-highways</a:t>
            </a:r>
            <a:r>
              <a:rPr lang="et-EE" sz="3200" noProof="0" dirty="0"/>
              <a:t>)</a:t>
            </a:r>
            <a:endParaRPr lang="et-EE" noProof="0" dirty="0"/>
          </a:p>
        </p:txBody>
      </p:sp>
      <p:sp>
        <p:nvSpPr>
          <p:cNvPr id="3" name="Content Placeholder 2">
            <a:extLst>
              <a:ext uri="{FF2B5EF4-FFF2-40B4-BE49-F238E27FC236}">
                <a16:creationId xmlns:a16="http://schemas.microsoft.com/office/drawing/2014/main" id="{BC940FD4-3BBA-1689-03D1-DBB192A634C8}"/>
              </a:ext>
            </a:extLst>
          </p:cNvPr>
          <p:cNvSpPr>
            <a:spLocks noGrp="1"/>
          </p:cNvSpPr>
          <p:nvPr>
            <p:ph idx="1"/>
          </p:nvPr>
        </p:nvSpPr>
        <p:spPr/>
        <p:txBody>
          <a:bodyPr/>
          <a:lstStyle/>
          <a:p>
            <a:r>
              <a:rPr lang="et-EE" noProof="0" dirty="0"/>
              <a:t>Teenindustaset saame rehkendada, kui reguleeritud ristmike (foor) või ringristmike vahekaugus on suurem kui 2 miili (3</a:t>
            </a:r>
            <a:r>
              <a:rPr lang="en-US" noProof="0" dirty="0"/>
              <a:t>,2</a:t>
            </a:r>
            <a:r>
              <a:rPr lang="et-EE" noProof="0" dirty="0"/>
              <a:t> km) – tihedama sageduse puhul tuleb kasutada linnaliikluse reglementi</a:t>
            </a:r>
          </a:p>
          <a:p>
            <a:pPr lvl="1"/>
            <a:r>
              <a:rPr lang="et-EE" noProof="0" dirty="0"/>
              <a:t>Reeglina linnaliikluses vastassuuna kaudu möödasõitu ei tohiks esineda</a:t>
            </a:r>
          </a:p>
          <a:p>
            <a:pPr lvl="1"/>
            <a:r>
              <a:rPr lang="et-EE" noProof="0" dirty="0"/>
              <a:t>Põhierisus üldreeglites on möödasõit, sest see toimub vastassuunas ning saab kasutada vaid sobivaid aknaid liikluses</a:t>
            </a:r>
          </a:p>
          <a:p>
            <a:pPr lvl="1"/>
            <a:r>
              <a:rPr lang="et-EE" noProof="0" dirty="0"/>
              <a:t>Siit tulenevalt, vajab 1+1 tee rekonstrueerimist kaugelt enne läbilaskevõime ammendumist</a:t>
            </a:r>
            <a:endParaRPr lang="en-US" noProof="0" dirty="0"/>
          </a:p>
          <a:p>
            <a:r>
              <a:rPr lang="en-US" dirty="0"/>
              <a:t>1 ft = 0,305 m  1 mi = 1,61 km (50mi/h = 80 km/h)</a:t>
            </a:r>
            <a:endParaRPr lang="et-EE" noProof="0" dirty="0"/>
          </a:p>
          <a:p>
            <a:endParaRPr lang="et-EE" noProof="0" dirty="0"/>
          </a:p>
        </p:txBody>
      </p:sp>
    </p:spTree>
    <p:extLst>
      <p:ext uri="{BB962C8B-B14F-4D97-AF65-F5344CB8AC3E}">
        <p14:creationId xmlns:p14="http://schemas.microsoft.com/office/powerpoint/2010/main" val="41948057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157D9-B92D-D4A8-B3E2-8DC51E66CE6E}"/>
              </a:ext>
            </a:extLst>
          </p:cNvPr>
          <p:cNvSpPr>
            <a:spLocks noGrp="1"/>
          </p:cNvSpPr>
          <p:nvPr>
            <p:ph type="title"/>
          </p:nvPr>
        </p:nvSpPr>
        <p:spPr/>
        <p:txBody>
          <a:bodyPr/>
          <a:lstStyle/>
          <a:p>
            <a:r>
              <a:rPr lang="en-US" dirty="0"/>
              <a:t>1+1 </a:t>
            </a:r>
            <a:r>
              <a:rPr lang="en-US" dirty="0" err="1"/>
              <a:t>baasväärtused</a:t>
            </a:r>
            <a:endParaRPr lang="en-US" dirty="0"/>
          </a:p>
        </p:txBody>
      </p:sp>
      <p:sp>
        <p:nvSpPr>
          <p:cNvPr id="3" name="Content Placeholder 2">
            <a:extLst>
              <a:ext uri="{FF2B5EF4-FFF2-40B4-BE49-F238E27FC236}">
                <a16:creationId xmlns:a16="http://schemas.microsoft.com/office/drawing/2014/main" id="{22C7793E-B90F-DBE7-80FE-CD952AB487A8}"/>
              </a:ext>
            </a:extLst>
          </p:cNvPr>
          <p:cNvSpPr>
            <a:spLocks noGrp="1"/>
          </p:cNvSpPr>
          <p:nvPr>
            <p:ph idx="1"/>
          </p:nvPr>
        </p:nvSpPr>
        <p:spPr>
          <a:xfrm>
            <a:off x="466165" y="1804548"/>
            <a:ext cx="10515600" cy="4351338"/>
          </a:xfrm>
        </p:spPr>
        <p:txBody>
          <a:bodyPr>
            <a:normAutofit fontScale="70000" lnSpcReduction="20000"/>
          </a:bodyPr>
          <a:lstStyle/>
          <a:p>
            <a:r>
              <a:rPr lang="en-US" dirty="0" err="1"/>
              <a:t>Üldeeldused</a:t>
            </a:r>
            <a:r>
              <a:rPr lang="en-US" dirty="0"/>
              <a:t> </a:t>
            </a:r>
            <a:r>
              <a:rPr lang="en-US" sz="2000" dirty="0"/>
              <a:t>(</a:t>
            </a:r>
            <a:r>
              <a:rPr lang="en-US" sz="2000" dirty="0" err="1"/>
              <a:t>mille</a:t>
            </a:r>
            <a:r>
              <a:rPr lang="en-US" sz="2000" dirty="0"/>
              <a:t> </a:t>
            </a:r>
            <a:r>
              <a:rPr lang="en-US" sz="2000" dirty="0" err="1"/>
              <a:t>puudumine</a:t>
            </a:r>
            <a:r>
              <a:rPr lang="en-US" sz="2000" dirty="0"/>
              <a:t> </a:t>
            </a:r>
            <a:r>
              <a:rPr lang="en-US" sz="2000" dirty="0" err="1"/>
              <a:t>langetab</a:t>
            </a:r>
            <a:r>
              <a:rPr lang="en-US" sz="2000" dirty="0"/>
              <a:t> TT </a:t>
            </a:r>
            <a:r>
              <a:rPr lang="en-US" sz="2000" dirty="0" err="1"/>
              <a:t>väärtust</a:t>
            </a:r>
            <a:r>
              <a:rPr lang="en-US" sz="2000" dirty="0"/>
              <a:t>)</a:t>
            </a:r>
            <a:endParaRPr lang="en-US" dirty="0"/>
          </a:p>
          <a:p>
            <a:pPr lvl="1"/>
            <a:r>
              <a:rPr lang="en-US" dirty="0" err="1"/>
              <a:t>Sõiduraja</a:t>
            </a:r>
            <a:r>
              <a:rPr lang="en-US" dirty="0"/>
              <a:t> </a:t>
            </a:r>
            <a:r>
              <a:rPr lang="en-US" dirty="0" err="1"/>
              <a:t>laius</a:t>
            </a:r>
            <a:r>
              <a:rPr lang="en-US" dirty="0"/>
              <a:t> – </a:t>
            </a:r>
            <a:r>
              <a:rPr lang="en-US" dirty="0" err="1"/>
              <a:t>vähemalt</a:t>
            </a:r>
            <a:r>
              <a:rPr lang="en-US" dirty="0"/>
              <a:t> 12 ft (3.66)</a:t>
            </a:r>
          </a:p>
          <a:p>
            <a:pPr lvl="1"/>
            <a:r>
              <a:rPr lang="en-US" dirty="0" err="1"/>
              <a:t>Takistustevaba</a:t>
            </a:r>
            <a:r>
              <a:rPr lang="en-US" dirty="0"/>
              <a:t> </a:t>
            </a:r>
            <a:r>
              <a:rPr lang="en-US" dirty="0" err="1"/>
              <a:t>kaetud</a:t>
            </a:r>
            <a:r>
              <a:rPr lang="en-US" dirty="0"/>
              <a:t> </a:t>
            </a:r>
            <a:r>
              <a:rPr lang="en-US" dirty="0" err="1"/>
              <a:t>peenar</a:t>
            </a:r>
            <a:r>
              <a:rPr lang="en-US" dirty="0"/>
              <a:t> – </a:t>
            </a:r>
            <a:r>
              <a:rPr lang="en-US" dirty="0" err="1"/>
              <a:t>vähemalt</a:t>
            </a:r>
            <a:r>
              <a:rPr lang="en-US" dirty="0"/>
              <a:t> 6 ft (1.83)</a:t>
            </a:r>
          </a:p>
          <a:p>
            <a:pPr lvl="1"/>
            <a:r>
              <a:rPr lang="en-US" dirty="0" err="1"/>
              <a:t>Liiklus</a:t>
            </a:r>
            <a:r>
              <a:rPr lang="en-US" dirty="0"/>
              <a:t> </a:t>
            </a:r>
            <a:r>
              <a:rPr lang="en-US" dirty="0" err="1"/>
              <a:t>ainult</a:t>
            </a:r>
            <a:r>
              <a:rPr lang="en-US" dirty="0"/>
              <a:t> </a:t>
            </a:r>
            <a:r>
              <a:rPr lang="en-US" dirty="0" err="1"/>
              <a:t>sõiduautod</a:t>
            </a:r>
            <a:endParaRPr lang="en-US" dirty="0"/>
          </a:p>
          <a:p>
            <a:pPr lvl="1"/>
            <a:r>
              <a:rPr lang="en-US" dirty="0"/>
              <a:t>Tasane </a:t>
            </a:r>
            <a:r>
              <a:rPr lang="en-US" dirty="0" err="1"/>
              <a:t>maastik</a:t>
            </a:r>
            <a:r>
              <a:rPr lang="en-US" dirty="0"/>
              <a:t> (</a:t>
            </a:r>
            <a:r>
              <a:rPr lang="en-US" dirty="0" err="1"/>
              <a:t>sirged</a:t>
            </a:r>
            <a:r>
              <a:rPr lang="en-US" dirty="0"/>
              <a:t>, </a:t>
            </a:r>
            <a:r>
              <a:rPr lang="en-US" dirty="0" err="1"/>
              <a:t>kõver</a:t>
            </a:r>
            <a:r>
              <a:rPr lang="en-US" dirty="0"/>
              <a:t> min 2550 ft – R778)</a:t>
            </a:r>
          </a:p>
          <a:p>
            <a:pPr lvl="1"/>
            <a:r>
              <a:rPr lang="en-US" dirty="0" err="1"/>
              <a:t>Raskeliiklus</a:t>
            </a:r>
            <a:r>
              <a:rPr lang="en-US" dirty="0"/>
              <a:t> </a:t>
            </a:r>
            <a:r>
              <a:rPr lang="en-US" dirty="0" err="1"/>
              <a:t>kuni</a:t>
            </a:r>
            <a:r>
              <a:rPr lang="en-US" dirty="0"/>
              <a:t> 6%</a:t>
            </a:r>
          </a:p>
          <a:p>
            <a:pPr lvl="1"/>
            <a:r>
              <a:rPr lang="en-US" dirty="0" err="1"/>
              <a:t>Tipptunnitegur</a:t>
            </a:r>
            <a:r>
              <a:rPr lang="en-US" dirty="0"/>
              <a:t> 0,94</a:t>
            </a:r>
          </a:p>
          <a:p>
            <a:pPr lvl="1"/>
            <a:r>
              <a:rPr lang="en-US" dirty="0" err="1"/>
              <a:t>Arvestusperiood</a:t>
            </a:r>
            <a:r>
              <a:rPr lang="en-US" dirty="0"/>
              <a:t> – 15 </a:t>
            </a:r>
            <a:r>
              <a:rPr lang="en-US" dirty="0" err="1"/>
              <a:t>minutit</a:t>
            </a:r>
            <a:endParaRPr lang="en-US" dirty="0"/>
          </a:p>
          <a:p>
            <a:pPr lvl="1"/>
            <a:r>
              <a:rPr lang="en-US" dirty="0"/>
              <a:t>Tasane maa – </a:t>
            </a:r>
            <a:r>
              <a:rPr lang="en-US" dirty="0" err="1"/>
              <a:t>pikikalle</a:t>
            </a:r>
            <a:r>
              <a:rPr lang="en-US" dirty="0"/>
              <a:t> </a:t>
            </a:r>
            <a:r>
              <a:rPr lang="en-US" dirty="0" err="1"/>
              <a:t>tõusul</a:t>
            </a:r>
            <a:r>
              <a:rPr lang="en-US" dirty="0"/>
              <a:t> (</a:t>
            </a:r>
            <a:r>
              <a:rPr lang="en-US" dirty="0" err="1"/>
              <a:t>langusel</a:t>
            </a:r>
            <a:r>
              <a:rPr lang="en-US" dirty="0"/>
              <a:t>) ja </a:t>
            </a:r>
            <a:r>
              <a:rPr lang="en-US" dirty="0" err="1"/>
              <a:t>kui</a:t>
            </a:r>
            <a:r>
              <a:rPr lang="en-US" dirty="0"/>
              <a:t> </a:t>
            </a:r>
            <a:r>
              <a:rPr lang="en-US" dirty="0" err="1"/>
              <a:t>pikal</a:t>
            </a:r>
            <a:r>
              <a:rPr lang="en-US" dirty="0"/>
              <a:t> </a:t>
            </a:r>
            <a:r>
              <a:rPr lang="en-US" dirty="0" err="1"/>
              <a:t>lõigul</a:t>
            </a:r>
            <a:r>
              <a:rPr lang="en-US" dirty="0"/>
              <a:t> – </a:t>
            </a:r>
            <a:r>
              <a:rPr lang="en-US" dirty="0" err="1"/>
              <a:t>vt</a:t>
            </a:r>
            <a:r>
              <a:rPr lang="en-US" dirty="0"/>
              <a:t> </a:t>
            </a:r>
            <a:r>
              <a:rPr lang="en-US" dirty="0" err="1"/>
              <a:t>tabel</a:t>
            </a:r>
            <a:r>
              <a:rPr lang="en-US" dirty="0"/>
              <a:t> – </a:t>
            </a:r>
            <a:r>
              <a:rPr lang="en-US" dirty="0" err="1"/>
              <a:t>vertikaali</a:t>
            </a:r>
            <a:r>
              <a:rPr lang="en-US" dirty="0"/>
              <a:t> </a:t>
            </a:r>
            <a:r>
              <a:rPr lang="en-US" dirty="0" err="1"/>
              <a:t>klassid</a:t>
            </a:r>
            <a:r>
              <a:rPr lang="en-US" dirty="0"/>
              <a:t> 1…5</a:t>
            </a:r>
          </a:p>
          <a:p>
            <a:r>
              <a:rPr lang="en-US" dirty="0" err="1"/>
              <a:t>Möödasõidukontekst</a:t>
            </a:r>
            <a:r>
              <a:rPr lang="en-US" dirty="0"/>
              <a:t> ja </a:t>
            </a:r>
            <a:r>
              <a:rPr lang="en-US" dirty="0" err="1"/>
              <a:t>tsoonid</a:t>
            </a:r>
            <a:r>
              <a:rPr lang="en-US" dirty="0"/>
              <a:t> </a:t>
            </a:r>
            <a:r>
              <a:rPr lang="en-US" sz="2600" dirty="0"/>
              <a:t>– </a:t>
            </a:r>
            <a:r>
              <a:rPr lang="en-US" sz="2600" dirty="0" err="1"/>
              <a:t>pikkused</a:t>
            </a:r>
            <a:r>
              <a:rPr lang="en-US" sz="2600" dirty="0"/>
              <a:t> </a:t>
            </a:r>
            <a:r>
              <a:rPr lang="en-US" sz="2600" dirty="0" err="1"/>
              <a:t>tabelist</a:t>
            </a:r>
            <a:endParaRPr lang="en-US" dirty="0"/>
          </a:p>
          <a:p>
            <a:pPr lvl="1"/>
            <a:r>
              <a:rPr lang="en-US" dirty="0"/>
              <a:t>Passing Constrained – </a:t>
            </a:r>
            <a:r>
              <a:rPr lang="en-US" sz="2000" dirty="0" err="1"/>
              <a:t>möödasõidukeeld</a:t>
            </a:r>
            <a:r>
              <a:rPr lang="en-US" sz="2000" dirty="0"/>
              <a:t> </a:t>
            </a:r>
            <a:r>
              <a:rPr lang="en-US" sz="2000" dirty="0" err="1"/>
              <a:t>või</a:t>
            </a:r>
            <a:r>
              <a:rPr lang="en-US" sz="2000" dirty="0"/>
              <a:t> </a:t>
            </a:r>
            <a:r>
              <a:rPr lang="en-US" sz="2000" dirty="0" err="1"/>
              <a:t>puudulik</a:t>
            </a:r>
            <a:r>
              <a:rPr lang="en-US" sz="2000" dirty="0"/>
              <a:t> </a:t>
            </a:r>
            <a:r>
              <a:rPr lang="en-US" sz="2000" dirty="0" err="1"/>
              <a:t>nähtavus</a:t>
            </a:r>
            <a:endParaRPr lang="en-US" sz="2000" dirty="0"/>
          </a:p>
          <a:p>
            <a:pPr lvl="1"/>
            <a:r>
              <a:rPr lang="en-US" dirty="0"/>
              <a:t>Passing Zone – </a:t>
            </a:r>
            <a:r>
              <a:rPr lang="en-US" sz="2000" dirty="0" err="1"/>
              <a:t>möödasõit</a:t>
            </a:r>
            <a:r>
              <a:rPr lang="en-US" sz="2000" dirty="0"/>
              <a:t> </a:t>
            </a:r>
            <a:r>
              <a:rPr lang="en-US" sz="2000" dirty="0" err="1"/>
              <a:t>lubatud</a:t>
            </a:r>
            <a:r>
              <a:rPr lang="en-US" sz="2000" dirty="0"/>
              <a:t> </a:t>
            </a:r>
            <a:r>
              <a:rPr lang="en-US" sz="2000" dirty="0" err="1"/>
              <a:t>kuid</a:t>
            </a:r>
            <a:r>
              <a:rPr lang="en-US" sz="2000" dirty="0"/>
              <a:t> </a:t>
            </a:r>
            <a:r>
              <a:rPr lang="en-US" sz="2000" dirty="0" err="1"/>
              <a:t>nähtavus</a:t>
            </a:r>
            <a:r>
              <a:rPr lang="en-US" sz="2000" dirty="0"/>
              <a:t> </a:t>
            </a:r>
            <a:r>
              <a:rPr lang="en-US" sz="2000" dirty="0" err="1"/>
              <a:t>peab</a:t>
            </a:r>
            <a:r>
              <a:rPr lang="en-US" sz="2000" dirty="0"/>
              <a:t> </a:t>
            </a:r>
            <a:r>
              <a:rPr lang="en-US" sz="2000" dirty="0" err="1"/>
              <a:t>olema</a:t>
            </a:r>
            <a:r>
              <a:rPr lang="en-US" sz="2000" dirty="0"/>
              <a:t> </a:t>
            </a:r>
            <a:r>
              <a:rPr lang="en-US" sz="2000" dirty="0" err="1"/>
              <a:t>piisav</a:t>
            </a:r>
            <a:endParaRPr lang="en-US" dirty="0"/>
          </a:p>
          <a:p>
            <a:pPr lvl="1"/>
            <a:r>
              <a:rPr lang="en-US" dirty="0"/>
              <a:t>Passing &amp; Climbing Lanes – </a:t>
            </a:r>
            <a:r>
              <a:rPr lang="en-US" dirty="0" err="1"/>
              <a:t>lisarajad</a:t>
            </a:r>
            <a:r>
              <a:rPr lang="en-US" dirty="0"/>
              <a:t> </a:t>
            </a:r>
            <a:r>
              <a:rPr lang="en-US" sz="2000" dirty="0"/>
              <a:t>(</a:t>
            </a:r>
            <a:r>
              <a:rPr lang="en-US" sz="2000" dirty="0" err="1"/>
              <a:t>möödasõiduks</a:t>
            </a:r>
            <a:r>
              <a:rPr lang="en-US" sz="2000" dirty="0"/>
              <a:t> &amp; </a:t>
            </a:r>
            <a:r>
              <a:rPr lang="en-US" sz="2000" dirty="0" err="1"/>
              <a:t>roomamiseks</a:t>
            </a:r>
            <a:r>
              <a:rPr lang="en-US" sz="2000" dirty="0"/>
              <a:t>)</a:t>
            </a:r>
          </a:p>
          <a:p>
            <a:r>
              <a:rPr lang="en-US" dirty="0" err="1"/>
              <a:t>Ühenduspunktid</a:t>
            </a:r>
            <a:r>
              <a:rPr lang="en-US" dirty="0"/>
              <a:t> (</a:t>
            </a:r>
            <a:r>
              <a:rPr lang="en-US" dirty="0" err="1"/>
              <a:t>ristmikud</a:t>
            </a:r>
            <a:r>
              <a:rPr lang="en-US" dirty="0"/>
              <a:t>)</a:t>
            </a:r>
          </a:p>
          <a:p>
            <a:pPr lvl="1"/>
            <a:r>
              <a:rPr lang="en-US" dirty="0" err="1"/>
              <a:t>Reeglina</a:t>
            </a:r>
            <a:r>
              <a:rPr lang="en-US" dirty="0"/>
              <a:t> </a:t>
            </a:r>
            <a:r>
              <a:rPr lang="en-US" dirty="0" err="1"/>
              <a:t>ei</a:t>
            </a:r>
            <a:r>
              <a:rPr lang="en-US" dirty="0"/>
              <a:t> </a:t>
            </a:r>
            <a:r>
              <a:rPr lang="en-US" dirty="0" err="1"/>
              <a:t>arvestata</a:t>
            </a:r>
            <a:r>
              <a:rPr lang="en-US" dirty="0"/>
              <a:t> </a:t>
            </a:r>
            <a:r>
              <a:rPr lang="en-US" dirty="0" err="1"/>
              <a:t>selliseid</a:t>
            </a:r>
            <a:r>
              <a:rPr lang="en-US" dirty="0"/>
              <a:t>, </a:t>
            </a:r>
            <a:r>
              <a:rPr lang="en-US" dirty="0" err="1"/>
              <a:t>kus</a:t>
            </a:r>
            <a:r>
              <a:rPr lang="en-US" dirty="0"/>
              <a:t> AKÖL &lt;20</a:t>
            </a:r>
          </a:p>
          <a:p>
            <a:pPr lvl="1"/>
            <a:r>
              <a:rPr lang="en-US" dirty="0" err="1"/>
              <a:t>Homogeenne</a:t>
            </a:r>
            <a:r>
              <a:rPr lang="en-US" dirty="0"/>
              <a:t> </a:t>
            </a:r>
            <a:r>
              <a:rPr lang="en-US" dirty="0" err="1"/>
              <a:t>liiklus</a:t>
            </a:r>
            <a:r>
              <a:rPr lang="en-US" dirty="0"/>
              <a:t> </a:t>
            </a:r>
            <a:r>
              <a:rPr lang="en-US" dirty="0" err="1"/>
              <a:t>kui</a:t>
            </a:r>
            <a:r>
              <a:rPr lang="en-US" dirty="0"/>
              <a:t> </a:t>
            </a:r>
            <a:r>
              <a:rPr lang="en-US" dirty="0" err="1"/>
              <a:t>erisus</a:t>
            </a:r>
            <a:r>
              <a:rPr lang="en-US" dirty="0"/>
              <a:t> </a:t>
            </a:r>
            <a:r>
              <a:rPr lang="en-US" dirty="0" err="1"/>
              <a:t>lõikudes</a:t>
            </a:r>
            <a:r>
              <a:rPr lang="en-US" dirty="0"/>
              <a:t> </a:t>
            </a:r>
            <a:r>
              <a:rPr lang="en-US" dirty="0" err="1"/>
              <a:t>ei</a:t>
            </a:r>
            <a:r>
              <a:rPr lang="en-US" dirty="0"/>
              <a:t> </a:t>
            </a:r>
            <a:r>
              <a:rPr lang="en-US" dirty="0" err="1"/>
              <a:t>ületa</a:t>
            </a:r>
            <a:r>
              <a:rPr lang="en-US" dirty="0"/>
              <a:t> 10%</a:t>
            </a:r>
          </a:p>
        </p:txBody>
      </p:sp>
      <p:pic>
        <p:nvPicPr>
          <p:cNvPr id="9" name="Picture 8" descr="The provided text appears to be a segmented data table, possibly representing the distribution of segment lengths categorized by their percentages and grade ranges. Each segment length is followed by a count or frequency of occurrences. The table seems to be structured in ascending order, starting from segment lengths greater than 9 miles down to less than 0.1 miles, with each row corresponding to a specific segment length and the number of occurrences within a particular grade range.&#10;&#10;The image description in one sentence: The image displays a segmented distribution chart, showing the frequency of various segment lengths categorized by grade ranges from 0.1 to 0.9 miles.&#10;&#10;AI-generated content may be incorrect.">
            <a:extLst>
              <a:ext uri="{FF2B5EF4-FFF2-40B4-BE49-F238E27FC236}">
                <a16:creationId xmlns:a16="http://schemas.microsoft.com/office/drawing/2014/main" id="{E53E8E3C-069F-1B85-59E6-0AF09B05197F}"/>
              </a:ext>
            </a:extLst>
          </p:cNvPr>
          <p:cNvPicPr>
            <a:picLocks noChangeAspect="1"/>
          </p:cNvPicPr>
          <p:nvPr/>
        </p:nvPicPr>
        <p:blipFill>
          <a:blip r:embed="rId2"/>
          <a:stretch>
            <a:fillRect/>
          </a:stretch>
        </p:blipFill>
        <p:spPr>
          <a:xfrm>
            <a:off x="6095846" y="216082"/>
            <a:ext cx="5956724" cy="2522636"/>
          </a:xfrm>
          <a:prstGeom prst="rect">
            <a:avLst/>
          </a:prstGeom>
        </p:spPr>
      </p:pic>
      <p:pic>
        <p:nvPicPr>
          <p:cNvPr id="11" name="Picture 10" descr="The diagram presents a table detailing the minimum and maximum passing zones in miles for different vertical classes, indicating the distance allowed for passing at various speeds.&#10;&#10;AI-generated content may be incorrect.">
            <a:extLst>
              <a:ext uri="{FF2B5EF4-FFF2-40B4-BE49-F238E27FC236}">
                <a16:creationId xmlns:a16="http://schemas.microsoft.com/office/drawing/2014/main" id="{0713246D-8078-3772-3142-ACE8F937C20D}"/>
              </a:ext>
            </a:extLst>
          </p:cNvPr>
          <p:cNvPicPr>
            <a:picLocks noChangeAspect="1"/>
          </p:cNvPicPr>
          <p:nvPr/>
        </p:nvPicPr>
        <p:blipFill>
          <a:blip r:embed="rId3"/>
          <a:stretch>
            <a:fillRect/>
          </a:stretch>
        </p:blipFill>
        <p:spPr>
          <a:xfrm>
            <a:off x="6570480" y="5221715"/>
            <a:ext cx="5567732" cy="1367224"/>
          </a:xfrm>
          <a:prstGeom prst="rect">
            <a:avLst/>
          </a:prstGeom>
        </p:spPr>
      </p:pic>
    </p:spTree>
    <p:extLst>
      <p:ext uri="{BB962C8B-B14F-4D97-AF65-F5344CB8AC3E}">
        <p14:creationId xmlns:p14="http://schemas.microsoft.com/office/powerpoint/2010/main" val="2578351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FD0C-3E3A-1077-9EBC-5B178F88BD2E}"/>
              </a:ext>
            </a:extLst>
          </p:cNvPr>
          <p:cNvSpPr>
            <a:spLocks noGrp="1"/>
          </p:cNvSpPr>
          <p:nvPr>
            <p:ph type="title"/>
          </p:nvPr>
        </p:nvSpPr>
        <p:spPr/>
        <p:txBody>
          <a:bodyPr/>
          <a:lstStyle/>
          <a:p>
            <a:r>
              <a:rPr lang="en-US" dirty="0" err="1"/>
              <a:t>Olulised</a:t>
            </a:r>
            <a:r>
              <a:rPr lang="en-US" dirty="0"/>
              <a:t> </a:t>
            </a:r>
            <a:r>
              <a:rPr lang="en-US" dirty="0" err="1"/>
              <a:t>arvestuslikud</a:t>
            </a:r>
            <a:br>
              <a:rPr lang="en-US" dirty="0"/>
            </a:br>
            <a:r>
              <a:rPr lang="en-US" dirty="0"/>
              <a:t> </a:t>
            </a:r>
            <a:r>
              <a:rPr lang="en-US" dirty="0" err="1"/>
              <a:t>väärtused</a:t>
            </a:r>
            <a:r>
              <a:rPr lang="en-US" dirty="0"/>
              <a:t>/</a:t>
            </a:r>
            <a:r>
              <a:rPr lang="en-US" dirty="0" err="1"/>
              <a:t>seosed</a:t>
            </a:r>
            <a:endParaRPr lang="en-US" dirty="0"/>
          </a:p>
        </p:txBody>
      </p:sp>
      <p:sp>
        <p:nvSpPr>
          <p:cNvPr id="3" name="Content Placeholder 2">
            <a:extLst>
              <a:ext uri="{FF2B5EF4-FFF2-40B4-BE49-F238E27FC236}">
                <a16:creationId xmlns:a16="http://schemas.microsoft.com/office/drawing/2014/main" id="{8ED41C33-28F1-DEC0-E95B-D05511F5FD5B}"/>
              </a:ext>
            </a:extLst>
          </p:cNvPr>
          <p:cNvSpPr>
            <a:spLocks noGrp="1"/>
          </p:cNvSpPr>
          <p:nvPr>
            <p:ph idx="1"/>
          </p:nvPr>
        </p:nvSpPr>
        <p:spPr>
          <a:xfrm>
            <a:off x="288255" y="1727013"/>
            <a:ext cx="7862047" cy="4351338"/>
          </a:xfrm>
        </p:spPr>
        <p:txBody>
          <a:bodyPr/>
          <a:lstStyle/>
          <a:p>
            <a:r>
              <a:rPr lang="en-US" dirty="0" err="1"/>
              <a:t>Keskmine</a:t>
            </a:r>
            <a:r>
              <a:rPr lang="en-US" dirty="0"/>
              <a:t> </a:t>
            </a:r>
            <a:r>
              <a:rPr lang="en-US" dirty="0" err="1"/>
              <a:t>kiirus</a:t>
            </a:r>
            <a:r>
              <a:rPr lang="en-US" dirty="0"/>
              <a:t> (</a:t>
            </a:r>
            <a:r>
              <a:rPr lang="en-US" dirty="0" err="1"/>
              <a:t>kui</a:t>
            </a:r>
            <a:r>
              <a:rPr lang="en-US" dirty="0"/>
              <a:t> &lt;100 a/h, </a:t>
            </a:r>
            <a:r>
              <a:rPr lang="en-US" dirty="0" err="1"/>
              <a:t>siis</a:t>
            </a:r>
            <a:r>
              <a:rPr lang="en-US" dirty="0"/>
              <a:t> FFS)</a:t>
            </a:r>
          </a:p>
          <a:p>
            <a:pPr lvl="1"/>
            <a:r>
              <a:rPr lang="en-US" sz="2000" dirty="0" err="1"/>
              <a:t>Vaba</a:t>
            </a:r>
            <a:r>
              <a:rPr lang="en-US" sz="2000" dirty="0"/>
              <a:t> </a:t>
            </a:r>
            <a:r>
              <a:rPr lang="en-US" sz="2000" dirty="0" err="1"/>
              <a:t>voo</a:t>
            </a:r>
            <a:r>
              <a:rPr lang="en-US" sz="2000" dirty="0"/>
              <a:t> </a:t>
            </a:r>
            <a:r>
              <a:rPr lang="en-US" sz="2000" dirty="0" err="1"/>
              <a:t>baaskiirus</a:t>
            </a:r>
            <a:r>
              <a:rPr lang="en-US" sz="2000" dirty="0"/>
              <a:t> BFFS </a:t>
            </a:r>
            <a:r>
              <a:rPr lang="en-US" sz="2000" dirty="0" err="1"/>
              <a:t>reeglina</a:t>
            </a:r>
            <a:r>
              <a:rPr lang="en-US" sz="2000" dirty="0"/>
              <a:t> 14% </a:t>
            </a:r>
            <a:r>
              <a:rPr lang="en-US" sz="2000" dirty="0" err="1"/>
              <a:t>suurem</a:t>
            </a:r>
            <a:r>
              <a:rPr lang="en-US" sz="2000" dirty="0"/>
              <a:t> </a:t>
            </a:r>
            <a:r>
              <a:rPr lang="en-US" sz="2000" dirty="0" err="1"/>
              <a:t>piirangust</a:t>
            </a:r>
            <a:endParaRPr lang="en-US" sz="2000" dirty="0"/>
          </a:p>
          <a:p>
            <a:r>
              <a:rPr lang="en-US" dirty="0" err="1"/>
              <a:t>Kolonnis</a:t>
            </a:r>
            <a:r>
              <a:rPr lang="en-US" dirty="0"/>
              <a:t> </a:t>
            </a:r>
            <a:r>
              <a:rPr lang="en-US" dirty="0" err="1"/>
              <a:t>sõitmine</a:t>
            </a:r>
            <a:r>
              <a:rPr lang="en-US" dirty="0"/>
              <a:t> (</a:t>
            </a:r>
            <a:r>
              <a:rPr lang="en-US" dirty="0" err="1"/>
              <a:t>järgijate</a:t>
            </a:r>
            <a:r>
              <a:rPr lang="en-US" dirty="0"/>
              <a:t> %, </a:t>
            </a:r>
            <a:r>
              <a:rPr lang="en-US" dirty="0" err="1"/>
              <a:t>vahe</a:t>
            </a:r>
            <a:r>
              <a:rPr lang="en-US" dirty="0"/>
              <a:t> &lt;2,5 s)</a:t>
            </a:r>
          </a:p>
          <a:p>
            <a:r>
              <a:rPr lang="en-US" dirty="0" err="1"/>
              <a:t>Kolonni</a:t>
            </a:r>
            <a:r>
              <a:rPr lang="en-US" dirty="0"/>
              <a:t> </a:t>
            </a:r>
            <a:r>
              <a:rPr lang="en-US" dirty="0" err="1"/>
              <a:t>tihedus</a:t>
            </a:r>
            <a:endParaRPr lang="en-US" dirty="0"/>
          </a:p>
          <a:p>
            <a:pPr lvl="1"/>
            <a:r>
              <a:rPr lang="en-US" sz="2000" dirty="0" err="1"/>
              <a:t>kolonnis</a:t>
            </a:r>
            <a:r>
              <a:rPr lang="en-US" sz="2000" dirty="0"/>
              <a:t> </a:t>
            </a:r>
            <a:r>
              <a:rPr lang="en-US" sz="2000" dirty="0" err="1"/>
              <a:t>sõitjate</a:t>
            </a:r>
            <a:r>
              <a:rPr lang="en-US" sz="2000" dirty="0"/>
              <a:t> </a:t>
            </a:r>
            <a:r>
              <a:rPr lang="en-US" sz="2000" dirty="0" err="1"/>
              <a:t>arv</a:t>
            </a:r>
            <a:r>
              <a:rPr lang="en-US" sz="2000" dirty="0"/>
              <a:t> </a:t>
            </a:r>
            <a:r>
              <a:rPr lang="en-US" sz="2000" dirty="0" err="1"/>
              <a:t>teepikkuse</a:t>
            </a:r>
            <a:r>
              <a:rPr lang="en-US" sz="2000" dirty="0"/>
              <a:t> </a:t>
            </a:r>
            <a:r>
              <a:rPr lang="en-US" sz="2000" dirty="0" err="1"/>
              <a:t>miili</a:t>
            </a:r>
            <a:r>
              <a:rPr lang="en-US" sz="2000" dirty="0"/>
              <a:t> </a:t>
            </a:r>
            <a:r>
              <a:rPr lang="en-US" sz="2000" dirty="0" err="1"/>
              <a:t>ehk</a:t>
            </a:r>
            <a:r>
              <a:rPr lang="en-US" sz="2000" dirty="0"/>
              <a:t> km </a:t>
            </a:r>
            <a:r>
              <a:rPr lang="en-US" sz="2000" dirty="0" err="1"/>
              <a:t>kohta</a:t>
            </a:r>
            <a:endParaRPr lang="en-US" sz="2000" dirty="0"/>
          </a:p>
          <a:p>
            <a:r>
              <a:rPr lang="en-US" dirty="0" err="1"/>
              <a:t>Sõiduraja</a:t>
            </a:r>
            <a:r>
              <a:rPr lang="en-US" dirty="0"/>
              <a:t> </a:t>
            </a:r>
            <a:r>
              <a:rPr lang="en-US" dirty="0" err="1"/>
              <a:t>läbilaskvus</a:t>
            </a:r>
            <a:r>
              <a:rPr lang="en-US" dirty="0"/>
              <a:t> 1700 a/h/</a:t>
            </a:r>
            <a:r>
              <a:rPr lang="en-US" dirty="0" err="1"/>
              <a:t>rajale</a:t>
            </a:r>
            <a:endParaRPr lang="en-US" dirty="0"/>
          </a:p>
          <a:p>
            <a:pPr lvl="1"/>
            <a:r>
              <a:rPr lang="en-US" sz="2000" dirty="0" err="1"/>
              <a:t>Kehtib</a:t>
            </a:r>
            <a:r>
              <a:rPr lang="en-US" sz="2000" dirty="0"/>
              <a:t> </a:t>
            </a:r>
            <a:r>
              <a:rPr lang="en-US" sz="2000" dirty="0" err="1"/>
              <a:t>kui</a:t>
            </a:r>
            <a:r>
              <a:rPr lang="en-US" sz="2000" dirty="0"/>
              <a:t> </a:t>
            </a:r>
            <a:r>
              <a:rPr lang="en-US" sz="2000" dirty="0" err="1"/>
              <a:t>suuri</a:t>
            </a:r>
            <a:r>
              <a:rPr lang="en-US" sz="2000" dirty="0"/>
              <a:t> </a:t>
            </a:r>
            <a:r>
              <a:rPr lang="en-US" sz="2000" dirty="0" err="1"/>
              <a:t>raskesõidukeid</a:t>
            </a:r>
            <a:r>
              <a:rPr lang="en-US" sz="2000" dirty="0"/>
              <a:t> </a:t>
            </a:r>
            <a:r>
              <a:rPr lang="en-US" sz="2000" dirty="0" err="1"/>
              <a:t>kuni</a:t>
            </a:r>
            <a:r>
              <a:rPr lang="en-US" sz="2000" dirty="0"/>
              <a:t> 5% </a:t>
            </a:r>
            <a:r>
              <a:rPr lang="en-US" sz="2000" dirty="0" err="1"/>
              <a:t>liiklusest</a:t>
            </a:r>
            <a:endParaRPr lang="en-US" sz="2000" dirty="0"/>
          </a:p>
        </p:txBody>
      </p:sp>
      <p:pic>
        <p:nvPicPr>
          <p:cNvPr id="5" name="Picture 4" descr="The graph shows a linear relationship between average speed (mi/h) and flow rate (veh/h), indicating that as flow rate increases, the average speed also increases proportionally.&#10;&#10;AI-generated content may be incorrect.">
            <a:extLst>
              <a:ext uri="{FF2B5EF4-FFF2-40B4-BE49-F238E27FC236}">
                <a16:creationId xmlns:a16="http://schemas.microsoft.com/office/drawing/2014/main" id="{4BD2CEBE-0295-6550-87D3-EFA66AAEEF8C}"/>
              </a:ext>
            </a:extLst>
          </p:cNvPr>
          <p:cNvPicPr>
            <a:picLocks noChangeAspect="1"/>
          </p:cNvPicPr>
          <p:nvPr/>
        </p:nvPicPr>
        <p:blipFill>
          <a:blip r:embed="rId3"/>
          <a:stretch>
            <a:fillRect/>
          </a:stretch>
        </p:blipFill>
        <p:spPr>
          <a:xfrm>
            <a:off x="8739675" y="61809"/>
            <a:ext cx="3452325" cy="2499383"/>
          </a:xfrm>
          <a:prstGeom prst="rect">
            <a:avLst/>
          </a:prstGeom>
        </p:spPr>
      </p:pic>
      <p:pic>
        <p:nvPicPr>
          <p:cNvPr id="7" name="Picture 6" descr="The image depicts a linear relationship between the flow rate of vehicles (in vehicles per hour) and the percentage of followers, showing a direct correlation where flow rate increases as the percentage of followers decreases.&#10;&#10;AI-generated content may be incorrect.">
            <a:extLst>
              <a:ext uri="{FF2B5EF4-FFF2-40B4-BE49-F238E27FC236}">
                <a16:creationId xmlns:a16="http://schemas.microsoft.com/office/drawing/2014/main" id="{6DDBA939-DC3D-FBDE-3F27-C03034333779}"/>
              </a:ext>
            </a:extLst>
          </p:cNvPr>
          <p:cNvPicPr>
            <a:picLocks noChangeAspect="1"/>
          </p:cNvPicPr>
          <p:nvPr/>
        </p:nvPicPr>
        <p:blipFill>
          <a:blip r:embed="rId4"/>
          <a:stretch>
            <a:fillRect/>
          </a:stretch>
        </p:blipFill>
        <p:spPr>
          <a:xfrm>
            <a:off x="8847252" y="2561192"/>
            <a:ext cx="3300098" cy="2398058"/>
          </a:xfrm>
          <a:prstGeom prst="rect">
            <a:avLst/>
          </a:prstGeom>
        </p:spPr>
      </p:pic>
      <p:pic>
        <p:nvPicPr>
          <p:cNvPr id="9" name="Picture 8" descr="The diagram illustrates a linear relationship between flow rate (vehicles per hour) and follower density (followers per mile), showing how traffic flow increases with more vehicles on the road.&#10;&#10;AI-generated content may be incorrect.">
            <a:extLst>
              <a:ext uri="{FF2B5EF4-FFF2-40B4-BE49-F238E27FC236}">
                <a16:creationId xmlns:a16="http://schemas.microsoft.com/office/drawing/2014/main" id="{D1AB59CF-C0A3-B330-ADFE-A4E7448745C3}"/>
              </a:ext>
            </a:extLst>
          </p:cNvPr>
          <p:cNvPicPr>
            <a:picLocks noChangeAspect="1"/>
          </p:cNvPicPr>
          <p:nvPr/>
        </p:nvPicPr>
        <p:blipFill>
          <a:blip r:embed="rId5"/>
          <a:stretch>
            <a:fillRect/>
          </a:stretch>
        </p:blipFill>
        <p:spPr>
          <a:xfrm>
            <a:off x="8847252" y="5098141"/>
            <a:ext cx="3344747" cy="1766257"/>
          </a:xfrm>
          <a:prstGeom prst="rect">
            <a:avLst/>
          </a:prstGeom>
        </p:spPr>
      </p:pic>
      <p:pic>
        <p:nvPicPr>
          <p:cNvPr id="11" name="Picture 10" descr="The image illustrates a flow rate table for heavy vehicles, detailing maximum vehicle per hour (veh/h) capacities for different vertical classifications and merge point capacities.&#10;&#10;AI-generated content may be incorrect.">
            <a:extLst>
              <a:ext uri="{FF2B5EF4-FFF2-40B4-BE49-F238E27FC236}">
                <a16:creationId xmlns:a16="http://schemas.microsoft.com/office/drawing/2014/main" id="{006CF0DF-DAFF-2F12-36D1-19AA1603DAD8}"/>
              </a:ext>
            </a:extLst>
          </p:cNvPr>
          <p:cNvPicPr>
            <a:picLocks noChangeAspect="1"/>
          </p:cNvPicPr>
          <p:nvPr/>
        </p:nvPicPr>
        <p:blipFill>
          <a:blip r:embed="rId6"/>
          <a:stretch>
            <a:fillRect/>
          </a:stretch>
        </p:blipFill>
        <p:spPr>
          <a:xfrm>
            <a:off x="887978" y="4812034"/>
            <a:ext cx="7359551" cy="1957885"/>
          </a:xfrm>
          <a:prstGeom prst="rect">
            <a:avLst/>
          </a:prstGeom>
        </p:spPr>
      </p:pic>
    </p:spTree>
    <p:extLst>
      <p:ext uri="{BB962C8B-B14F-4D97-AF65-F5344CB8AC3E}">
        <p14:creationId xmlns:p14="http://schemas.microsoft.com/office/powerpoint/2010/main" val="1801039120"/>
      </p:ext>
    </p:extLst>
  </p:cSld>
  <p:clrMapOvr>
    <a:masterClrMapping/>
  </p:clrMapOvr>
  <p:extLst>
    <p:ext uri="{6950BFC3-D8DA-4A85-94F7-54DA5524770B}">
      <p188:commentRel xmlns:p188="http://schemas.microsoft.com/office/powerpoint/2018/8/main" r:id="rId2"/>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7969-4308-F0CC-33B1-C4909261316B}"/>
              </a:ext>
            </a:extLst>
          </p:cNvPr>
          <p:cNvSpPr>
            <a:spLocks noGrp="1"/>
          </p:cNvSpPr>
          <p:nvPr>
            <p:ph type="title"/>
          </p:nvPr>
        </p:nvSpPr>
        <p:spPr/>
        <p:txBody>
          <a:bodyPr/>
          <a:lstStyle/>
          <a:p>
            <a:r>
              <a:rPr lang="en-US" dirty="0"/>
              <a:t>FFS </a:t>
            </a:r>
            <a:r>
              <a:rPr lang="en-US" dirty="0" err="1"/>
              <a:t>ehk</a:t>
            </a:r>
            <a:r>
              <a:rPr lang="en-US" dirty="0"/>
              <a:t> </a:t>
            </a:r>
            <a:r>
              <a:rPr lang="en-US" dirty="0" err="1"/>
              <a:t>vaba</a:t>
            </a:r>
            <a:r>
              <a:rPr lang="en-US" dirty="0"/>
              <a:t> </a:t>
            </a:r>
            <a:r>
              <a:rPr lang="en-US" dirty="0" err="1"/>
              <a:t>voo</a:t>
            </a:r>
            <a:r>
              <a:rPr lang="en-US" dirty="0"/>
              <a:t> </a:t>
            </a:r>
            <a:r>
              <a:rPr lang="en-US" dirty="0" err="1"/>
              <a:t>kiirus</a:t>
            </a:r>
            <a:endParaRPr lang="en-US" dirty="0"/>
          </a:p>
        </p:txBody>
      </p:sp>
      <p:sp>
        <p:nvSpPr>
          <p:cNvPr id="3" name="Content Placeholder 2">
            <a:extLst>
              <a:ext uri="{FF2B5EF4-FFF2-40B4-BE49-F238E27FC236}">
                <a16:creationId xmlns:a16="http://schemas.microsoft.com/office/drawing/2014/main" id="{64B4A427-6F14-A686-40E3-080BB22F4385}"/>
              </a:ext>
            </a:extLst>
          </p:cNvPr>
          <p:cNvSpPr>
            <a:spLocks noGrp="1"/>
          </p:cNvSpPr>
          <p:nvPr>
            <p:ph idx="1"/>
          </p:nvPr>
        </p:nvSpPr>
        <p:spPr/>
        <p:txBody>
          <a:bodyPr/>
          <a:lstStyle/>
          <a:p>
            <a:r>
              <a:rPr lang="en-US" dirty="0" err="1"/>
              <a:t>Baaskiirusest</a:t>
            </a:r>
            <a:r>
              <a:rPr lang="en-US" dirty="0"/>
              <a:t> maha </a:t>
            </a:r>
            <a:r>
              <a:rPr lang="en-US" dirty="0" err="1"/>
              <a:t>võtta</a:t>
            </a:r>
            <a:r>
              <a:rPr lang="en-US" dirty="0"/>
              <a:t> </a:t>
            </a:r>
            <a:r>
              <a:rPr lang="en-US" dirty="0" err="1"/>
              <a:t>raskeveokite</a:t>
            </a:r>
            <a:r>
              <a:rPr lang="en-US" dirty="0"/>
              <a:t> </a:t>
            </a:r>
            <a:r>
              <a:rPr lang="en-US" dirty="0" err="1"/>
              <a:t>mõju</a:t>
            </a:r>
            <a:r>
              <a:rPr lang="en-US" dirty="0"/>
              <a:t> (HV% </a:t>
            </a:r>
            <a:r>
              <a:rPr lang="en-US" dirty="0" err="1"/>
              <a:t>kui</a:t>
            </a:r>
            <a:r>
              <a:rPr lang="en-US" dirty="0"/>
              <a:t> </a:t>
            </a:r>
            <a:r>
              <a:rPr lang="en-US" dirty="0" err="1"/>
              <a:t>üle</a:t>
            </a:r>
            <a:r>
              <a:rPr lang="en-US" dirty="0"/>
              <a:t> 5%), </a:t>
            </a:r>
            <a:r>
              <a:rPr lang="en-US" dirty="0" err="1"/>
              <a:t>sõiduraja</a:t>
            </a:r>
            <a:r>
              <a:rPr lang="en-US" dirty="0"/>
              <a:t> ja </a:t>
            </a:r>
            <a:r>
              <a:rPr lang="en-US" dirty="0" err="1"/>
              <a:t>peenra</a:t>
            </a:r>
            <a:r>
              <a:rPr lang="en-US" dirty="0"/>
              <a:t> </a:t>
            </a:r>
            <a:r>
              <a:rPr lang="en-US" dirty="0" err="1"/>
              <a:t>laiuse</a:t>
            </a:r>
            <a:r>
              <a:rPr lang="en-US" dirty="0"/>
              <a:t> </a:t>
            </a:r>
            <a:r>
              <a:rPr lang="en-US" dirty="0" err="1"/>
              <a:t>parandus</a:t>
            </a:r>
            <a:r>
              <a:rPr lang="en-US" dirty="0"/>
              <a:t> (</a:t>
            </a:r>
            <a:r>
              <a:rPr lang="en-US" dirty="0" err="1"/>
              <a:t>f</a:t>
            </a:r>
            <a:r>
              <a:rPr lang="en-US" baseline="-25000" dirty="0" err="1"/>
              <a:t>LS</a:t>
            </a:r>
            <a:r>
              <a:rPr lang="en-US" dirty="0"/>
              <a:t>) ja </a:t>
            </a:r>
            <a:r>
              <a:rPr lang="en-US" dirty="0" err="1"/>
              <a:t>ristmikeparandus</a:t>
            </a:r>
            <a:r>
              <a:rPr lang="en-US" dirty="0"/>
              <a:t> (</a:t>
            </a:r>
            <a:r>
              <a:rPr lang="en-US" dirty="0" err="1"/>
              <a:t>f</a:t>
            </a:r>
            <a:r>
              <a:rPr lang="en-US" baseline="-25000" dirty="0" err="1"/>
              <a:t>A</a:t>
            </a:r>
            <a:r>
              <a:rPr lang="en-US" dirty="0"/>
              <a:t>)</a:t>
            </a:r>
          </a:p>
          <a:p>
            <a:r>
              <a:rPr lang="en-US" dirty="0"/>
              <a:t>LW </a:t>
            </a:r>
            <a:r>
              <a:rPr lang="en-US" dirty="0" err="1"/>
              <a:t>sõidurada</a:t>
            </a:r>
            <a:r>
              <a:rPr lang="en-US" dirty="0"/>
              <a:t>, SW </a:t>
            </a:r>
            <a:r>
              <a:rPr lang="en-US" dirty="0" err="1"/>
              <a:t>peenar</a:t>
            </a:r>
            <a:endParaRPr lang="en-US" dirty="0"/>
          </a:p>
          <a:p>
            <a:r>
              <a:rPr lang="en-US" dirty="0"/>
              <a:t>APD = access point density, p/mi</a:t>
            </a:r>
          </a:p>
          <a:p>
            <a:r>
              <a:rPr lang="en-US" dirty="0" err="1"/>
              <a:t>Kiirusest</a:t>
            </a:r>
            <a:r>
              <a:rPr lang="en-US" dirty="0"/>
              <a:t> </a:t>
            </a:r>
            <a:r>
              <a:rPr lang="en-US" dirty="0" err="1"/>
              <a:t>võetakse</a:t>
            </a:r>
            <a:r>
              <a:rPr lang="en-US" dirty="0"/>
              <a:t> maha </a:t>
            </a:r>
            <a:r>
              <a:rPr lang="en-US" dirty="0" err="1"/>
              <a:t>pikikalde</a:t>
            </a:r>
            <a:r>
              <a:rPr lang="en-US" dirty="0"/>
              <a:t> </a:t>
            </a:r>
            <a:r>
              <a:rPr lang="en-US" dirty="0" err="1"/>
              <a:t>parandus</a:t>
            </a:r>
            <a:endParaRPr lang="en-US" dirty="0"/>
          </a:p>
          <a:p>
            <a:endParaRPr lang="en-US" dirty="0"/>
          </a:p>
          <a:p>
            <a:endParaRPr lang="en-US" dirty="0"/>
          </a:p>
        </p:txBody>
      </p:sp>
      <p:pic>
        <p:nvPicPr>
          <p:cNvPr id="5" name="Picture 4" descr="The text describes a mathematical expression where FFS is defined in terms of BFFS, with various coefficients and a function of variables like HV%, L, and Vo, subject to a maximum constraint.&#10;&#10;AI-generated content may be incorrect.">
            <a:extLst>
              <a:ext uri="{FF2B5EF4-FFF2-40B4-BE49-F238E27FC236}">
                <a16:creationId xmlns:a16="http://schemas.microsoft.com/office/drawing/2014/main" id="{D92BD4DC-56D4-0B3A-2C7C-1BA652E00FF4}"/>
              </a:ext>
            </a:extLst>
          </p:cNvPr>
          <p:cNvPicPr>
            <a:picLocks noChangeAspect="1"/>
          </p:cNvPicPr>
          <p:nvPr/>
        </p:nvPicPr>
        <p:blipFill>
          <a:blip r:embed="rId2"/>
          <a:stretch>
            <a:fillRect/>
          </a:stretch>
        </p:blipFill>
        <p:spPr>
          <a:xfrm>
            <a:off x="6580094" y="300213"/>
            <a:ext cx="5570468" cy="1571928"/>
          </a:xfrm>
          <a:prstGeom prst="rect">
            <a:avLst/>
          </a:prstGeom>
        </p:spPr>
      </p:pic>
      <p:pic>
        <p:nvPicPr>
          <p:cNvPr id="7" name="Picture 6" descr="The image depicts an algebraic expression with two variables, LW and SW, and two constants, 0.6 and 0.7, with the equation set to equal zero.&#10;&#10;AI-generated content may be incorrect.">
            <a:extLst>
              <a:ext uri="{FF2B5EF4-FFF2-40B4-BE49-F238E27FC236}">
                <a16:creationId xmlns:a16="http://schemas.microsoft.com/office/drawing/2014/main" id="{00FBEC38-BA86-C2A8-467A-A9DD0935951C}"/>
              </a:ext>
            </a:extLst>
          </p:cNvPr>
          <p:cNvPicPr>
            <a:picLocks noChangeAspect="1"/>
          </p:cNvPicPr>
          <p:nvPr/>
        </p:nvPicPr>
        <p:blipFill>
          <a:blip r:embed="rId3"/>
          <a:stretch>
            <a:fillRect/>
          </a:stretch>
        </p:blipFill>
        <p:spPr>
          <a:xfrm>
            <a:off x="6140824" y="2851120"/>
            <a:ext cx="5178940" cy="539844"/>
          </a:xfrm>
          <a:prstGeom prst="rect">
            <a:avLst/>
          </a:prstGeom>
        </p:spPr>
      </p:pic>
      <p:pic>
        <p:nvPicPr>
          <p:cNvPr id="9" name="Picture 8" descr="The image depicts a mathematical formula where 'fA' is set equal to the minimum value, and the numbers '4' and '10' are likely placeholders or part of a larger context.&#10;&#10;AI-generated content may be incorrect.">
            <a:extLst>
              <a:ext uri="{FF2B5EF4-FFF2-40B4-BE49-F238E27FC236}">
                <a16:creationId xmlns:a16="http://schemas.microsoft.com/office/drawing/2014/main" id="{49232149-C53D-572A-0293-23118933F714}"/>
              </a:ext>
            </a:extLst>
          </p:cNvPr>
          <p:cNvPicPr>
            <a:picLocks noChangeAspect="1"/>
          </p:cNvPicPr>
          <p:nvPr/>
        </p:nvPicPr>
        <p:blipFill>
          <a:blip r:embed="rId4"/>
          <a:stretch>
            <a:fillRect/>
          </a:stretch>
        </p:blipFill>
        <p:spPr>
          <a:xfrm>
            <a:off x="8646459" y="3519188"/>
            <a:ext cx="2489829" cy="682225"/>
          </a:xfrm>
          <a:prstGeom prst="rect">
            <a:avLst/>
          </a:prstGeom>
        </p:spPr>
      </p:pic>
    </p:spTree>
    <p:extLst>
      <p:ext uri="{BB962C8B-B14F-4D97-AF65-F5344CB8AC3E}">
        <p14:creationId xmlns:p14="http://schemas.microsoft.com/office/powerpoint/2010/main" val="35507067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BC3C8-3F52-6ECB-F65F-9D573875A35C}"/>
              </a:ext>
            </a:extLst>
          </p:cNvPr>
          <p:cNvSpPr>
            <a:spLocks noGrp="1"/>
          </p:cNvSpPr>
          <p:nvPr>
            <p:ph type="title"/>
          </p:nvPr>
        </p:nvSpPr>
        <p:spPr/>
        <p:txBody>
          <a:bodyPr>
            <a:normAutofit fontScale="90000"/>
          </a:bodyPr>
          <a:lstStyle/>
          <a:p>
            <a:r>
              <a:rPr lang="en-US" dirty="0" err="1"/>
              <a:t>Sõidukite</a:t>
            </a:r>
            <a:r>
              <a:rPr lang="en-US" dirty="0"/>
              <a:t> </a:t>
            </a:r>
            <a:r>
              <a:rPr lang="en-US" dirty="0" err="1"/>
              <a:t>liigitus</a:t>
            </a:r>
            <a:r>
              <a:rPr lang="en-US" dirty="0"/>
              <a:t> (FHWA)</a:t>
            </a:r>
            <a:br>
              <a:rPr lang="en-US" dirty="0"/>
            </a:br>
            <a:r>
              <a:rPr lang="en-US" sz="3600" dirty="0" err="1"/>
              <a:t>arvutusaluseks</a:t>
            </a:r>
            <a:r>
              <a:rPr lang="en-US" sz="3600" dirty="0"/>
              <a:t> on </a:t>
            </a:r>
            <a:r>
              <a:rPr lang="en-US" sz="3600" dirty="0" err="1"/>
              <a:t>sõiduk</a:t>
            </a:r>
            <a:r>
              <a:rPr lang="en-US" sz="3600" dirty="0"/>
              <a:t>, </a:t>
            </a:r>
            <a:r>
              <a:rPr lang="en-US" sz="3600" dirty="0" err="1"/>
              <a:t>mitte</a:t>
            </a:r>
            <a:r>
              <a:rPr lang="en-US" sz="3600" dirty="0"/>
              <a:t> </a:t>
            </a:r>
            <a:r>
              <a:rPr lang="en-US" sz="3600" dirty="0" err="1"/>
              <a:t>sõiduautodeks</a:t>
            </a:r>
            <a:r>
              <a:rPr lang="en-US" sz="3600" dirty="0"/>
              <a:t> </a:t>
            </a:r>
            <a:r>
              <a:rPr lang="en-US" sz="3600" dirty="0" err="1"/>
              <a:t>taandatu</a:t>
            </a:r>
            <a:endParaRPr lang="en-US" sz="3600" dirty="0"/>
          </a:p>
        </p:txBody>
      </p:sp>
      <p:sp>
        <p:nvSpPr>
          <p:cNvPr id="3" name="Content Placeholder 2">
            <a:extLst>
              <a:ext uri="{FF2B5EF4-FFF2-40B4-BE49-F238E27FC236}">
                <a16:creationId xmlns:a16="http://schemas.microsoft.com/office/drawing/2014/main" id="{83A9568D-90FA-7305-DE71-259F89990A5B}"/>
              </a:ext>
            </a:extLst>
          </p:cNvPr>
          <p:cNvSpPr>
            <a:spLocks noGrp="1"/>
          </p:cNvSpPr>
          <p:nvPr>
            <p:ph idx="1"/>
          </p:nvPr>
        </p:nvSpPr>
        <p:spPr>
          <a:xfrm>
            <a:off x="498491" y="1825625"/>
            <a:ext cx="10855309" cy="4351338"/>
          </a:xfrm>
        </p:spPr>
        <p:txBody>
          <a:bodyPr>
            <a:normAutofit fontScale="85000" lnSpcReduction="20000"/>
          </a:bodyPr>
          <a:lstStyle/>
          <a:p>
            <a:r>
              <a:rPr lang="en-US" dirty="0" err="1"/>
              <a:t>Raskesõiduk</a:t>
            </a:r>
            <a:r>
              <a:rPr lang="en-US" dirty="0"/>
              <a:t> - </a:t>
            </a:r>
            <a:r>
              <a:rPr lang="en-US" dirty="0" err="1"/>
              <a:t>rattaid</a:t>
            </a:r>
            <a:r>
              <a:rPr lang="en-US" dirty="0"/>
              <a:t> </a:t>
            </a:r>
            <a:r>
              <a:rPr lang="en-US" dirty="0" err="1"/>
              <a:t>rohkem</a:t>
            </a:r>
            <a:r>
              <a:rPr lang="en-US" dirty="0"/>
              <a:t> </a:t>
            </a:r>
            <a:r>
              <a:rPr lang="en-US" dirty="0" err="1"/>
              <a:t>kui</a:t>
            </a:r>
            <a:r>
              <a:rPr lang="en-US" dirty="0"/>
              <a:t> </a:t>
            </a:r>
            <a:r>
              <a:rPr lang="en-US" dirty="0" err="1"/>
              <a:t>neli</a:t>
            </a:r>
            <a:endParaRPr lang="en-US" dirty="0"/>
          </a:p>
          <a:p>
            <a:pPr lvl="1"/>
            <a:r>
              <a:rPr lang="en-US" dirty="0"/>
              <a:t>USA </a:t>
            </a:r>
            <a:r>
              <a:rPr lang="en-US" dirty="0" err="1"/>
              <a:t>eripära</a:t>
            </a:r>
            <a:r>
              <a:rPr lang="en-US" dirty="0"/>
              <a:t> – </a:t>
            </a:r>
            <a:r>
              <a:rPr lang="en-US" dirty="0" err="1"/>
              <a:t>telg</a:t>
            </a:r>
            <a:r>
              <a:rPr lang="en-US" dirty="0"/>
              <a:t> 8 </a:t>
            </a:r>
            <a:r>
              <a:rPr lang="en-US" dirty="0" err="1"/>
              <a:t>tonnine</a:t>
            </a:r>
            <a:r>
              <a:rPr lang="en-US" dirty="0"/>
              <a:t>, </a:t>
            </a:r>
            <a:r>
              <a:rPr lang="en-US" dirty="0" err="1"/>
              <a:t>Euroopa</a:t>
            </a:r>
            <a:r>
              <a:rPr lang="en-US" dirty="0"/>
              <a:t> </a:t>
            </a:r>
            <a:r>
              <a:rPr lang="en-US" dirty="0" err="1"/>
              <a:t>mandrialal</a:t>
            </a:r>
            <a:r>
              <a:rPr lang="en-US" dirty="0"/>
              <a:t> 10 </a:t>
            </a:r>
            <a:r>
              <a:rPr lang="en-US" dirty="0" err="1"/>
              <a:t>tonnine</a:t>
            </a:r>
            <a:endParaRPr lang="en-US" dirty="0"/>
          </a:p>
          <a:p>
            <a:r>
              <a:rPr lang="en-US" dirty="0"/>
              <a:t>3 USA </a:t>
            </a:r>
            <a:r>
              <a:rPr lang="en-US" dirty="0" err="1"/>
              <a:t>raskesõiduki</a:t>
            </a:r>
            <a:r>
              <a:rPr lang="en-US" dirty="0"/>
              <a:t> </a:t>
            </a:r>
            <a:r>
              <a:rPr lang="en-US" dirty="0" err="1"/>
              <a:t>kategooriat</a:t>
            </a:r>
            <a:r>
              <a:rPr lang="en-US" dirty="0"/>
              <a:t>:</a:t>
            </a:r>
          </a:p>
          <a:p>
            <a:pPr lvl="1"/>
            <a:r>
              <a:rPr lang="en-US" dirty="0" err="1"/>
              <a:t>Väike</a:t>
            </a:r>
            <a:r>
              <a:rPr lang="en-US" dirty="0"/>
              <a:t> (FHWA 4-7) – 50%</a:t>
            </a:r>
          </a:p>
          <a:p>
            <a:pPr lvl="2"/>
            <a:r>
              <a:rPr lang="en-US" dirty="0"/>
              <a:t>5 </a:t>
            </a:r>
            <a:r>
              <a:rPr lang="en-US" dirty="0" err="1"/>
              <a:t>võib</a:t>
            </a:r>
            <a:r>
              <a:rPr lang="en-US" dirty="0"/>
              <a:t> </a:t>
            </a:r>
            <a:r>
              <a:rPr lang="en-US" dirty="0" err="1"/>
              <a:t>sisaldada</a:t>
            </a:r>
            <a:r>
              <a:rPr lang="en-US" dirty="0"/>
              <a:t> ka alla 3,5-tonniseid</a:t>
            </a:r>
          </a:p>
          <a:p>
            <a:pPr lvl="1"/>
            <a:r>
              <a:rPr lang="en-US" dirty="0" err="1"/>
              <a:t>Keskmine</a:t>
            </a:r>
            <a:r>
              <a:rPr lang="en-US" dirty="0"/>
              <a:t> (FHWA 8) – 25%</a:t>
            </a:r>
          </a:p>
          <a:p>
            <a:pPr lvl="2"/>
            <a:r>
              <a:rPr lang="en-US" dirty="0" err="1"/>
              <a:t>Suhteliselt</a:t>
            </a:r>
            <a:r>
              <a:rPr lang="en-US" dirty="0"/>
              <a:t> </a:t>
            </a:r>
            <a:r>
              <a:rPr lang="en-US" dirty="0" err="1"/>
              <a:t>vähe</a:t>
            </a:r>
            <a:r>
              <a:rPr lang="en-US" dirty="0"/>
              <a:t> </a:t>
            </a:r>
            <a:r>
              <a:rPr lang="en-US" dirty="0" err="1"/>
              <a:t>esinev</a:t>
            </a:r>
            <a:r>
              <a:rPr lang="en-US" dirty="0"/>
              <a:t> </a:t>
            </a:r>
            <a:r>
              <a:rPr lang="en-US" dirty="0" err="1"/>
              <a:t>kategooria</a:t>
            </a:r>
            <a:endParaRPr lang="en-US" dirty="0"/>
          </a:p>
          <a:p>
            <a:pPr lvl="1"/>
            <a:r>
              <a:rPr lang="en-US" dirty="0" err="1"/>
              <a:t>Suur</a:t>
            </a:r>
            <a:r>
              <a:rPr lang="en-US" dirty="0"/>
              <a:t> (FHWA 9, 10) – 25%</a:t>
            </a:r>
          </a:p>
          <a:p>
            <a:pPr lvl="2"/>
            <a:r>
              <a:rPr lang="en-US" dirty="0" err="1"/>
              <a:t>Enamlevinud</a:t>
            </a:r>
            <a:r>
              <a:rPr lang="en-US" dirty="0"/>
              <a:t> </a:t>
            </a:r>
            <a:r>
              <a:rPr lang="en-US" dirty="0" err="1"/>
              <a:t>autorongide</a:t>
            </a:r>
            <a:r>
              <a:rPr lang="en-US" dirty="0"/>
              <a:t> </a:t>
            </a:r>
            <a:r>
              <a:rPr lang="en-US" dirty="0" err="1"/>
              <a:t>kategooria</a:t>
            </a:r>
            <a:endParaRPr lang="en-US" dirty="0"/>
          </a:p>
          <a:p>
            <a:pPr lvl="1"/>
            <a:r>
              <a:rPr lang="en-US" dirty="0" err="1"/>
              <a:t>Kategooriad</a:t>
            </a:r>
            <a:r>
              <a:rPr lang="en-US" dirty="0"/>
              <a:t> 11-13 </a:t>
            </a:r>
            <a:r>
              <a:rPr lang="en-US" dirty="0" err="1"/>
              <a:t>suhteliselt</a:t>
            </a:r>
            <a:r>
              <a:rPr lang="en-US" dirty="0"/>
              <a:t> </a:t>
            </a:r>
            <a:r>
              <a:rPr lang="en-US" dirty="0" err="1"/>
              <a:t>haruldased</a:t>
            </a:r>
            <a:endParaRPr lang="en-US" dirty="0"/>
          </a:p>
          <a:p>
            <a:pPr lvl="2"/>
            <a:r>
              <a:rPr lang="en-US" dirty="0"/>
              <a:t>EMS </a:t>
            </a:r>
            <a:r>
              <a:rPr lang="en-US" dirty="0" err="1"/>
              <a:t>jt</a:t>
            </a:r>
            <a:r>
              <a:rPr lang="en-US" dirty="0"/>
              <a:t> </a:t>
            </a:r>
            <a:r>
              <a:rPr lang="en-US" dirty="0" err="1"/>
              <a:t>üle</a:t>
            </a:r>
            <a:r>
              <a:rPr lang="en-US" dirty="0"/>
              <a:t> 52 </a:t>
            </a:r>
            <a:r>
              <a:rPr lang="en-US" dirty="0" err="1"/>
              <a:t>tonnise</a:t>
            </a:r>
            <a:r>
              <a:rPr lang="en-US" dirty="0"/>
              <a:t> </a:t>
            </a:r>
            <a:r>
              <a:rPr lang="en-US" dirty="0" err="1"/>
              <a:t>täismassiga</a:t>
            </a:r>
            <a:r>
              <a:rPr lang="en-US" dirty="0"/>
              <a:t> </a:t>
            </a:r>
            <a:r>
              <a:rPr lang="en-US" dirty="0" err="1"/>
              <a:t>sõidukid</a:t>
            </a:r>
            <a:endParaRPr lang="en-US" dirty="0"/>
          </a:p>
          <a:p>
            <a:r>
              <a:rPr lang="en-US" dirty="0" err="1"/>
              <a:t>Eestis</a:t>
            </a:r>
            <a:r>
              <a:rPr lang="en-US" dirty="0"/>
              <a:t> </a:t>
            </a:r>
            <a:r>
              <a:rPr lang="en-US" dirty="0" err="1"/>
              <a:t>enamkasutatud</a:t>
            </a:r>
            <a:r>
              <a:rPr lang="en-US" dirty="0"/>
              <a:t> </a:t>
            </a:r>
            <a:r>
              <a:rPr lang="en-US" dirty="0" err="1"/>
              <a:t>jaotus</a:t>
            </a:r>
            <a:endParaRPr lang="en-US" dirty="0"/>
          </a:p>
          <a:p>
            <a:pPr lvl="1"/>
            <a:r>
              <a:rPr lang="en-US" dirty="0"/>
              <a:t>SAPA - ≤3,5 </a:t>
            </a:r>
            <a:r>
              <a:rPr lang="en-US" dirty="0" err="1"/>
              <a:t>tonni</a:t>
            </a:r>
            <a:r>
              <a:rPr lang="en-US" dirty="0"/>
              <a:t> </a:t>
            </a:r>
            <a:r>
              <a:rPr lang="en-US" dirty="0" err="1"/>
              <a:t>sõidu</a:t>
            </a:r>
            <a:r>
              <a:rPr lang="en-US" dirty="0"/>
              <a:t>- ja </a:t>
            </a:r>
            <a:r>
              <a:rPr lang="en-US" dirty="0" err="1"/>
              <a:t>pakiautod</a:t>
            </a:r>
            <a:endParaRPr lang="en-US" dirty="0"/>
          </a:p>
          <a:p>
            <a:pPr lvl="1"/>
            <a:r>
              <a:rPr lang="en-US" dirty="0"/>
              <a:t>VAAB – </a:t>
            </a:r>
            <a:r>
              <a:rPr lang="en-US" dirty="0" err="1"/>
              <a:t>kuni</a:t>
            </a:r>
            <a:r>
              <a:rPr lang="en-US" dirty="0"/>
              <a:t> 12 </a:t>
            </a:r>
            <a:r>
              <a:rPr lang="en-US" dirty="0" err="1"/>
              <a:t>meetrit</a:t>
            </a:r>
            <a:r>
              <a:rPr lang="en-US" dirty="0"/>
              <a:t>, </a:t>
            </a:r>
            <a:r>
              <a:rPr lang="en-US" dirty="0" err="1"/>
              <a:t>soolo-veokid</a:t>
            </a:r>
            <a:r>
              <a:rPr lang="en-US" dirty="0"/>
              <a:t> ja </a:t>
            </a:r>
            <a:r>
              <a:rPr lang="en-US" dirty="0" err="1"/>
              <a:t>bussid</a:t>
            </a:r>
            <a:endParaRPr lang="en-US" dirty="0"/>
          </a:p>
          <a:p>
            <a:pPr lvl="1"/>
            <a:r>
              <a:rPr lang="en-US" dirty="0"/>
              <a:t>AR – </a:t>
            </a:r>
            <a:r>
              <a:rPr lang="en-US" dirty="0" err="1"/>
              <a:t>üle</a:t>
            </a:r>
            <a:r>
              <a:rPr lang="en-US" dirty="0"/>
              <a:t> 12 </a:t>
            </a:r>
            <a:r>
              <a:rPr lang="en-US" dirty="0" err="1"/>
              <a:t>meetri</a:t>
            </a:r>
            <a:r>
              <a:rPr lang="en-US" dirty="0"/>
              <a:t>, </a:t>
            </a:r>
            <a:r>
              <a:rPr lang="en-US" dirty="0" err="1"/>
              <a:t>autorongid</a:t>
            </a:r>
            <a:endParaRPr lang="en-US" dirty="0"/>
          </a:p>
        </p:txBody>
      </p:sp>
      <p:pic>
        <p:nvPicPr>
          <p:cNvPr id="4" name="Picture 3" descr="2: FHWA 13 vehicle classification Source: FHWA (2013), Figs 1.1 &amp; C1 ...">
            <a:extLst>
              <a:ext uri="{FF2B5EF4-FFF2-40B4-BE49-F238E27FC236}">
                <a16:creationId xmlns:a16="http://schemas.microsoft.com/office/drawing/2014/main" id="{89816B18-2D56-4351-0A0D-370540B35C1C}"/>
              </a:ext>
            </a:extLst>
          </p:cNvPr>
          <p:cNvPicPr>
            <a:picLocks noChangeAspect="1"/>
          </p:cNvPicPr>
          <p:nvPr/>
        </p:nvPicPr>
        <p:blipFill>
          <a:blip r:embed="rId2"/>
          <a:stretch>
            <a:fillRect/>
          </a:stretch>
        </p:blipFill>
        <p:spPr>
          <a:xfrm>
            <a:off x="8139603" y="1714500"/>
            <a:ext cx="4007922" cy="5143500"/>
          </a:xfrm>
          <a:prstGeom prst="rect">
            <a:avLst/>
          </a:prstGeom>
        </p:spPr>
      </p:pic>
    </p:spTree>
    <p:extLst>
      <p:ext uri="{BB962C8B-B14F-4D97-AF65-F5344CB8AC3E}">
        <p14:creationId xmlns:p14="http://schemas.microsoft.com/office/powerpoint/2010/main" val="2801661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0FB4-6974-2954-630E-63175D838496}"/>
              </a:ext>
            </a:extLst>
          </p:cNvPr>
          <p:cNvSpPr>
            <a:spLocks noGrp="1"/>
          </p:cNvSpPr>
          <p:nvPr>
            <p:ph type="title"/>
          </p:nvPr>
        </p:nvSpPr>
        <p:spPr/>
        <p:txBody>
          <a:bodyPr/>
          <a:lstStyle/>
          <a:p>
            <a:r>
              <a:rPr lang="en-US" dirty="0"/>
              <a:t>HCM – LOS – </a:t>
            </a:r>
            <a:r>
              <a:rPr lang="en-US" dirty="0" err="1"/>
              <a:t>kolonnis</a:t>
            </a:r>
            <a:r>
              <a:rPr lang="en-US" dirty="0"/>
              <a:t> </a:t>
            </a:r>
            <a:r>
              <a:rPr lang="en-US" dirty="0" err="1"/>
              <a:t>sõitmise</a:t>
            </a:r>
            <a:r>
              <a:rPr lang="en-US" dirty="0"/>
              <a:t> </a:t>
            </a:r>
            <a:r>
              <a:rPr lang="en-US" dirty="0" err="1"/>
              <a:t>tingimus</a:t>
            </a:r>
            <a:endParaRPr lang="en-US" dirty="0"/>
          </a:p>
        </p:txBody>
      </p:sp>
      <p:sp>
        <p:nvSpPr>
          <p:cNvPr id="3" name="Content Placeholder 2">
            <a:extLst>
              <a:ext uri="{FF2B5EF4-FFF2-40B4-BE49-F238E27FC236}">
                <a16:creationId xmlns:a16="http://schemas.microsoft.com/office/drawing/2014/main" id="{D6CF6699-94D0-8E1B-B500-4634010DCD56}"/>
              </a:ext>
            </a:extLst>
          </p:cNvPr>
          <p:cNvSpPr>
            <a:spLocks noGrp="1"/>
          </p:cNvSpPr>
          <p:nvPr>
            <p:ph idx="1"/>
          </p:nvPr>
        </p:nvSpPr>
        <p:spPr>
          <a:xfrm>
            <a:off x="838200" y="1825625"/>
            <a:ext cx="10515600" cy="1325563"/>
          </a:xfrm>
        </p:spPr>
        <p:txBody>
          <a:bodyPr>
            <a:normAutofit/>
          </a:bodyPr>
          <a:lstStyle/>
          <a:p>
            <a:r>
              <a:rPr lang="en-US" dirty="0"/>
              <a:t>A – </a:t>
            </a:r>
            <a:r>
              <a:rPr lang="en-US" dirty="0" err="1"/>
              <a:t>kiirus</a:t>
            </a:r>
            <a:r>
              <a:rPr lang="en-US" dirty="0"/>
              <a:t> </a:t>
            </a:r>
            <a:r>
              <a:rPr lang="en-US" dirty="0" err="1"/>
              <a:t>lubatu</a:t>
            </a:r>
            <a:r>
              <a:rPr lang="en-US" dirty="0"/>
              <a:t> </a:t>
            </a:r>
            <a:r>
              <a:rPr lang="en-US" dirty="0" err="1"/>
              <a:t>lähedal</a:t>
            </a:r>
            <a:r>
              <a:rPr lang="en-US" dirty="0"/>
              <a:t>, </a:t>
            </a:r>
            <a:r>
              <a:rPr lang="en-US" dirty="0" err="1"/>
              <a:t>möödasõit</a:t>
            </a:r>
            <a:r>
              <a:rPr lang="en-US" dirty="0"/>
              <a:t> </a:t>
            </a:r>
            <a:r>
              <a:rPr lang="en-US" dirty="0" err="1"/>
              <a:t>lihtne</a:t>
            </a:r>
            <a:endParaRPr lang="en-US" dirty="0"/>
          </a:p>
          <a:p>
            <a:r>
              <a:rPr lang="en-US" dirty="0"/>
              <a:t>E – </a:t>
            </a:r>
            <a:r>
              <a:rPr lang="en-US" dirty="0" err="1"/>
              <a:t>kiirus</a:t>
            </a:r>
            <a:r>
              <a:rPr lang="en-US" dirty="0"/>
              <a:t> OK, </a:t>
            </a:r>
            <a:r>
              <a:rPr lang="en-US" dirty="0" err="1"/>
              <a:t>kuid</a:t>
            </a:r>
            <a:r>
              <a:rPr lang="en-US" dirty="0"/>
              <a:t> </a:t>
            </a:r>
            <a:r>
              <a:rPr lang="en-US" dirty="0" err="1"/>
              <a:t>kolonnid</a:t>
            </a:r>
            <a:r>
              <a:rPr lang="en-US" dirty="0"/>
              <a:t> ja </a:t>
            </a:r>
            <a:r>
              <a:rPr lang="en-US" dirty="0" err="1"/>
              <a:t>möödasõit</a:t>
            </a:r>
            <a:r>
              <a:rPr lang="en-US" dirty="0"/>
              <a:t> </a:t>
            </a:r>
            <a:r>
              <a:rPr lang="en-US" dirty="0" err="1"/>
              <a:t>praktiliselt</a:t>
            </a:r>
            <a:r>
              <a:rPr lang="en-US" dirty="0"/>
              <a:t> </a:t>
            </a:r>
            <a:r>
              <a:rPr lang="en-US" dirty="0" err="1"/>
              <a:t>võimatu</a:t>
            </a:r>
            <a:endParaRPr lang="en-US" dirty="0"/>
          </a:p>
        </p:txBody>
      </p:sp>
      <p:pic>
        <p:nvPicPr>
          <p:cNvPr id="8" name="Picture 7" descr="The diagram illustrates different speed limit categories (A to F) and their corresponding follower density ranges (in vehicles per mile) for various highway types, indicating how traffic demand compares to capacity.&#10;&#10;AI-generated content may be incorrect.">
            <a:extLst>
              <a:ext uri="{FF2B5EF4-FFF2-40B4-BE49-F238E27FC236}">
                <a16:creationId xmlns:a16="http://schemas.microsoft.com/office/drawing/2014/main" id="{A99A804B-B811-B7C4-E24D-FFE197FD585A}"/>
              </a:ext>
            </a:extLst>
          </p:cNvPr>
          <p:cNvPicPr>
            <a:picLocks noChangeAspect="1"/>
          </p:cNvPicPr>
          <p:nvPr/>
        </p:nvPicPr>
        <p:blipFill>
          <a:blip r:embed="rId2"/>
          <a:stretch>
            <a:fillRect/>
          </a:stretch>
        </p:blipFill>
        <p:spPr>
          <a:xfrm>
            <a:off x="1324292" y="2807775"/>
            <a:ext cx="8948028" cy="2513367"/>
          </a:xfrm>
          <a:prstGeom prst="rect">
            <a:avLst/>
          </a:prstGeom>
        </p:spPr>
      </p:pic>
      <p:sp>
        <p:nvSpPr>
          <p:cNvPr id="9" name="TextBox 8">
            <a:extLst>
              <a:ext uri="{FF2B5EF4-FFF2-40B4-BE49-F238E27FC236}">
                <a16:creationId xmlns:a16="http://schemas.microsoft.com/office/drawing/2014/main" id="{BBB087C9-D084-6D67-56D6-B13911940A6B}"/>
              </a:ext>
            </a:extLst>
          </p:cNvPr>
          <p:cNvSpPr txBox="1"/>
          <p:nvPr/>
        </p:nvSpPr>
        <p:spPr>
          <a:xfrm>
            <a:off x="371204" y="5481665"/>
            <a:ext cx="11694163" cy="1200329"/>
          </a:xfrm>
          <a:prstGeom prst="rect">
            <a:avLst/>
          </a:prstGeom>
          <a:noFill/>
        </p:spPr>
        <p:txBody>
          <a:bodyPr wrap="none" rtlCol="0">
            <a:spAutoFit/>
          </a:bodyPr>
          <a:lstStyle/>
          <a:p>
            <a:r>
              <a:rPr lang="en-US" dirty="0"/>
              <a:t>50 mi/h = 80 km/h, </a:t>
            </a:r>
            <a:r>
              <a:rPr lang="en-US" dirty="0" err="1"/>
              <a:t>seega</a:t>
            </a:r>
            <a:r>
              <a:rPr lang="en-US" dirty="0"/>
              <a:t> – 90 ala vs 70 ala … </a:t>
            </a:r>
            <a:r>
              <a:rPr lang="en-US" dirty="0" err="1"/>
              <a:t>kolonn</a:t>
            </a:r>
            <a:r>
              <a:rPr lang="en-US" dirty="0"/>
              <a:t> = </a:t>
            </a:r>
            <a:r>
              <a:rPr lang="en-US" dirty="0" err="1"/>
              <a:t>kuni</a:t>
            </a:r>
            <a:r>
              <a:rPr lang="en-US" dirty="0"/>
              <a:t> 2,5 </a:t>
            </a:r>
            <a:r>
              <a:rPr lang="en-US" dirty="0" err="1"/>
              <a:t>sek</a:t>
            </a:r>
            <a:r>
              <a:rPr lang="en-US" dirty="0"/>
              <a:t> </a:t>
            </a:r>
            <a:r>
              <a:rPr lang="en-US" dirty="0" err="1"/>
              <a:t>sõidukite</a:t>
            </a:r>
            <a:r>
              <a:rPr lang="en-US" dirty="0"/>
              <a:t> </a:t>
            </a:r>
            <a:r>
              <a:rPr lang="en-US" dirty="0" err="1"/>
              <a:t>vaheline</a:t>
            </a:r>
            <a:r>
              <a:rPr lang="en-US" dirty="0"/>
              <a:t> </a:t>
            </a:r>
            <a:r>
              <a:rPr lang="en-US" dirty="0" err="1"/>
              <a:t>tühik</a:t>
            </a:r>
            <a:r>
              <a:rPr lang="en-US" dirty="0"/>
              <a:t> </a:t>
            </a:r>
          </a:p>
          <a:p>
            <a:r>
              <a:rPr lang="en-US" dirty="0"/>
              <a:t>90 alas 12 </a:t>
            </a:r>
            <a:r>
              <a:rPr lang="en-US" dirty="0" err="1"/>
              <a:t>järgijat</a:t>
            </a:r>
            <a:r>
              <a:rPr lang="en-US" dirty="0"/>
              <a:t> </a:t>
            </a:r>
            <a:r>
              <a:rPr lang="en-US" dirty="0" err="1"/>
              <a:t>miilile</a:t>
            </a:r>
            <a:r>
              <a:rPr lang="en-US" dirty="0"/>
              <a:t> … 1610 m / 25 m/s = 65 </a:t>
            </a:r>
            <a:r>
              <a:rPr lang="en-US" dirty="0" err="1"/>
              <a:t>sekundit</a:t>
            </a:r>
            <a:r>
              <a:rPr lang="en-US" dirty="0"/>
              <a:t> </a:t>
            </a:r>
            <a:r>
              <a:rPr lang="en-US" dirty="0" err="1"/>
              <a:t>miilile</a:t>
            </a:r>
            <a:r>
              <a:rPr lang="en-US" dirty="0"/>
              <a:t> </a:t>
            </a:r>
            <a:r>
              <a:rPr lang="en-US" dirty="0" err="1"/>
              <a:t>mahtuvad</a:t>
            </a:r>
            <a:r>
              <a:rPr lang="en-US" dirty="0"/>
              <a:t> </a:t>
            </a:r>
            <a:r>
              <a:rPr lang="en-US" dirty="0" err="1"/>
              <a:t>sõidukid</a:t>
            </a:r>
            <a:r>
              <a:rPr lang="en-US" dirty="0"/>
              <a:t> … </a:t>
            </a:r>
            <a:r>
              <a:rPr lang="en-US" dirty="0" err="1"/>
              <a:t>veerandtunni</a:t>
            </a:r>
            <a:r>
              <a:rPr lang="en-US" dirty="0"/>
              <a:t> </a:t>
            </a:r>
            <a:r>
              <a:rPr lang="en-US" dirty="0" err="1"/>
              <a:t>keskmine</a:t>
            </a:r>
            <a:r>
              <a:rPr lang="en-US" dirty="0"/>
              <a:t> </a:t>
            </a:r>
            <a:r>
              <a:rPr lang="en-US" dirty="0" err="1"/>
              <a:t>näitaja</a:t>
            </a:r>
            <a:endParaRPr lang="en-US" dirty="0"/>
          </a:p>
          <a:p>
            <a:r>
              <a:rPr lang="en-US" dirty="0" err="1"/>
              <a:t>Teenindustase</a:t>
            </a:r>
            <a:r>
              <a:rPr lang="en-US" dirty="0"/>
              <a:t> on E </a:t>
            </a:r>
            <a:r>
              <a:rPr lang="en-US" dirty="0" err="1"/>
              <a:t>kui</a:t>
            </a:r>
            <a:r>
              <a:rPr lang="en-US" dirty="0"/>
              <a:t> 65 </a:t>
            </a:r>
            <a:r>
              <a:rPr lang="en-US" dirty="0" err="1"/>
              <a:t>sekundiga</a:t>
            </a:r>
            <a:r>
              <a:rPr lang="en-US" dirty="0"/>
              <a:t> </a:t>
            </a:r>
            <a:r>
              <a:rPr lang="en-US" dirty="0" err="1"/>
              <a:t>läbib</a:t>
            </a:r>
            <a:r>
              <a:rPr lang="en-US" dirty="0"/>
              <a:t> </a:t>
            </a:r>
            <a:r>
              <a:rPr lang="en-US" dirty="0" err="1"/>
              <a:t>loendurit</a:t>
            </a:r>
            <a:r>
              <a:rPr lang="en-US" dirty="0"/>
              <a:t> </a:t>
            </a:r>
            <a:r>
              <a:rPr lang="en-US" dirty="0" err="1"/>
              <a:t>ühes</a:t>
            </a:r>
            <a:r>
              <a:rPr lang="en-US" dirty="0"/>
              <a:t> </a:t>
            </a:r>
            <a:r>
              <a:rPr lang="en-US" dirty="0" err="1"/>
              <a:t>suunas</a:t>
            </a:r>
            <a:r>
              <a:rPr lang="en-US" dirty="0"/>
              <a:t>/rajas </a:t>
            </a:r>
            <a:r>
              <a:rPr lang="en-US" dirty="0" err="1"/>
              <a:t>vähemalt</a:t>
            </a:r>
            <a:r>
              <a:rPr lang="en-US" dirty="0"/>
              <a:t> 12 </a:t>
            </a:r>
            <a:r>
              <a:rPr lang="en-US" dirty="0" err="1"/>
              <a:t>kuni</a:t>
            </a:r>
            <a:r>
              <a:rPr lang="en-US" dirty="0"/>
              <a:t> 2,5 </a:t>
            </a:r>
            <a:r>
              <a:rPr lang="en-US" dirty="0" err="1"/>
              <a:t>sekundise</a:t>
            </a:r>
            <a:r>
              <a:rPr lang="en-US" dirty="0"/>
              <a:t> </a:t>
            </a:r>
            <a:r>
              <a:rPr lang="en-US" dirty="0" err="1"/>
              <a:t>vahega</a:t>
            </a:r>
            <a:endParaRPr lang="en-US" dirty="0"/>
          </a:p>
          <a:p>
            <a:r>
              <a:rPr lang="en-US" dirty="0" err="1"/>
              <a:t>Veerandtunnis</a:t>
            </a:r>
            <a:r>
              <a:rPr lang="en-US" dirty="0"/>
              <a:t> 166 </a:t>
            </a:r>
            <a:r>
              <a:rPr lang="en-US" dirty="0" err="1"/>
              <a:t>sabanuusutajat</a:t>
            </a:r>
            <a:r>
              <a:rPr lang="en-US" dirty="0"/>
              <a:t> = E; 110 = D; 55 = C</a:t>
            </a:r>
          </a:p>
        </p:txBody>
      </p:sp>
    </p:spTree>
    <p:extLst>
      <p:ext uri="{BB962C8B-B14F-4D97-AF65-F5344CB8AC3E}">
        <p14:creationId xmlns:p14="http://schemas.microsoft.com/office/powerpoint/2010/main" val="21692112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9156C-4010-71A3-06FE-AF56AE24EE15}"/>
              </a:ext>
            </a:extLst>
          </p:cNvPr>
          <p:cNvSpPr>
            <a:spLocks noGrp="1"/>
          </p:cNvSpPr>
          <p:nvPr>
            <p:ph type="title"/>
          </p:nvPr>
        </p:nvSpPr>
        <p:spPr/>
        <p:txBody>
          <a:bodyPr/>
          <a:lstStyle/>
          <a:p>
            <a:r>
              <a:rPr lang="en-US" dirty="0" err="1"/>
              <a:t>Lähenemisviis</a:t>
            </a:r>
            <a:endParaRPr lang="en-US" dirty="0"/>
          </a:p>
        </p:txBody>
      </p:sp>
      <p:sp>
        <p:nvSpPr>
          <p:cNvPr id="3" name="Content Placeholder 2">
            <a:extLst>
              <a:ext uri="{FF2B5EF4-FFF2-40B4-BE49-F238E27FC236}">
                <a16:creationId xmlns:a16="http://schemas.microsoft.com/office/drawing/2014/main" id="{F3FC6B26-4131-D564-FCB6-545C6EDCFC0D}"/>
              </a:ext>
            </a:extLst>
          </p:cNvPr>
          <p:cNvSpPr>
            <a:spLocks noGrp="1"/>
          </p:cNvSpPr>
          <p:nvPr>
            <p:ph idx="1"/>
          </p:nvPr>
        </p:nvSpPr>
        <p:spPr>
          <a:xfrm>
            <a:off x="838200" y="1825625"/>
            <a:ext cx="10843470" cy="4351338"/>
          </a:xfrm>
        </p:spPr>
        <p:txBody>
          <a:bodyPr/>
          <a:lstStyle/>
          <a:p>
            <a:r>
              <a:rPr lang="en-US" dirty="0" err="1"/>
              <a:t>Teame</a:t>
            </a:r>
            <a:r>
              <a:rPr lang="en-US" dirty="0"/>
              <a:t>, </a:t>
            </a:r>
            <a:r>
              <a:rPr lang="en-US" dirty="0" err="1"/>
              <a:t>mitu</a:t>
            </a:r>
            <a:r>
              <a:rPr lang="en-US" dirty="0"/>
              <a:t> </a:t>
            </a:r>
            <a:r>
              <a:rPr lang="en-US" dirty="0" err="1"/>
              <a:t>sekundit</a:t>
            </a:r>
            <a:r>
              <a:rPr lang="en-US" dirty="0"/>
              <a:t> </a:t>
            </a:r>
            <a:r>
              <a:rPr lang="en-US" dirty="0" err="1"/>
              <a:t>peab</a:t>
            </a:r>
            <a:r>
              <a:rPr lang="en-US" dirty="0"/>
              <a:t> </a:t>
            </a:r>
            <a:r>
              <a:rPr lang="en-US" dirty="0" err="1"/>
              <a:t>olema</a:t>
            </a:r>
            <a:r>
              <a:rPr lang="en-US" dirty="0"/>
              <a:t> </a:t>
            </a:r>
            <a:r>
              <a:rPr lang="en-US" dirty="0" err="1"/>
              <a:t>möödasõidul</a:t>
            </a:r>
            <a:r>
              <a:rPr lang="en-US" dirty="0"/>
              <a:t> </a:t>
            </a:r>
            <a:r>
              <a:rPr lang="en-US" dirty="0" err="1"/>
              <a:t>sõiduk</a:t>
            </a:r>
            <a:r>
              <a:rPr lang="en-US" dirty="0"/>
              <a:t> </a:t>
            </a:r>
            <a:r>
              <a:rPr lang="en-US" dirty="0" err="1"/>
              <a:t>vastassuunas</a:t>
            </a:r>
            <a:r>
              <a:rPr lang="en-US" dirty="0"/>
              <a:t> (</a:t>
            </a:r>
            <a:r>
              <a:rPr lang="en-US" dirty="0" err="1"/>
              <a:t>eeldusel</a:t>
            </a:r>
            <a:r>
              <a:rPr lang="en-US" dirty="0"/>
              <a:t>, et </a:t>
            </a:r>
            <a:r>
              <a:rPr lang="en-US" dirty="0" err="1"/>
              <a:t>kiiruste</a:t>
            </a:r>
            <a:r>
              <a:rPr lang="en-US" dirty="0"/>
              <a:t> </a:t>
            </a:r>
            <a:r>
              <a:rPr lang="en-US" dirty="0" err="1"/>
              <a:t>vahe</a:t>
            </a:r>
            <a:r>
              <a:rPr lang="en-US" dirty="0"/>
              <a:t> on 20 km/h </a:t>
            </a:r>
            <a:r>
              <a:rPr lang="en-US" dirty="0" err="1"/>
              <a:t>või</a:t>
            </a:r>
            <a:r>
              <a:rPr lang="en-US" dirty="0"/>
              <a:t> 20%)</a:t>
            </a:r>
          </a:p>
          <a:p>
            <a:r>
              <a:rPr lang="en-US" dirty="0" err="1"/>
              <a:t>Hindame</a:t>
            </a:r>
            <a:r>
              <a:rPr lang="en-US" dirty="0"/>
              <a:t> </a:t>
            </a:r>
            <a:r>
              <a:rPr lang="en-US" dirty="0" err="1"/>
              <a:t>iga</a:t>
            </a:r>
            <a:r>
              <a:rPr lang="en-US" dirty="0"/>
              <a:t> </a:t>
            </a:r>
            <a:r>
              <a:rPr lang="en-US" dirty="0" err="1"/>
              <a:t>sõiduki</a:t>
            </a:r>
            <a:r>
              <a:rPr lang="en-US" dirty="0"/>
              <a:t>, </a:t>
            </a:r>
            <a:r>
              <a:rPr lang="en-US" dirty="0" err="1"/>
              <a:t>mille</a:t>
            </a:r>
            <a:r>
              <a:rPr lang="en-US" dirty="0"/>
              <a:t> </a:t>
            </a:r>
            <a:r>
              <a:rPr lang="en-US" dirty="0" err="1"/>
              <a:t>vahe</a:t>
            </a:r>
            <a:r>
              <a:rPr lang="en-US" dirty="0"/>
              <a:t> </a:t>
            </a:r>
            <a:r>
              <a:rPr lang="en-US" dirty="0" err="1"/>
              <a:t>eessõitjaga</a:t>
            </a:r>
            <a:r>
              <a:rPr lang="en-US" dirty="0"/>
              <a:t> </a:t>
            </a:r>
            <a:r>
              <a:rPr lang="en-US" dirty="0" err="1"/>
              <a:t>ei</a:t>
            </a:r>
            <a:r>
              <a:rPr lang="en-US" dirty="0"/>
              <a:t> ole </a:t>
            </a:r>
            <a:r>
              <a:rPr lang="en-US" dirty="0" err="1"/>
              <a:t>üle</a:t>
            </a:r>
            <a:r>
              <a:rPr lang="en-US" dirty="0"/>
              <a:t> 2,5 </a:t>
            </a:r>
            <a:r>
              <a:rPr lang="en-US" dirty="0" err="1"/>
              <a:t>sekundi</a:t>
            </a:r>
            <a:r>
              <a:rPr lang="en-US" dirty="0"/>
              <a:t>, </a:t>
            </a:r>
            <a:r>
              <a:rPr lang="en-US" dirty="0" err="1"/>
              <a:t>möödasõiduvõimalust</a:t>
            </a:r>
            <a:r>
              <a:rPr lang="en-US" dirty="0"/>
              <a:t> </a:t>
            </a:r>
            <a:r>
              <a:rPr lang="en-US" dirty="0" err="1"/>
              <a:t>ehk</a:t>
            </a:r>
            <a:r>
              <a:rPr lang="en-US" dirty="0"/>
              <a:t> </a:t>
            </a:r>
            <a:r>
              <a:rPr lang="en-US" dirty="0" err="1"/>
              <a:t>aega</a:t>
            </a:r>
            <a:r>
              <a:rPr lang="en-US" dirty="0"/>
              <a:t>, mis on </a:t>
            </a:r>
            <a:r>
              <a:rPr lang="en-US" dirty="0" err="1"/>
              <a:t>vastassuunast</a:t>
            </a:r>
            <a:r>
              <a:rPr lang="en-US" dirty="0"/>
              <a:t> </a:t>
            </a:r>
            <a:r>
              <a:rPr lang="en-US" dirty="0" err="1"/>
              <a:t>tulijatest</a:t>
            </a:r>
            <a:r>
              <a:rPr lang="en-US" dirty="0"/>
              <a:t> </a:t>
            </a:r>
            <a:r>
              <a:rPr lang="en-US" dirty="0" err="1"/>
              <a:t>vaba</a:t>
            </a:r>
            <a:r>
              <a:rPr lang="en-US" dirty="0"/>
              <a:t> </a:t>
            </a:r>
            <a:r>
              <a:rPr lang="en-US" sz="2000" dirty="0"/>
              <a:t>(</a:t>
            </a:r>
            <a:r>
              <a:rPr lang="en-US" sz="2000" dirty="0" err="1"/>
              <a:t>arvestamata</a:t>
            </a:r>
            <a:r>
              <a:rPr lang="en-US" sz="2000" dirty="0"/>
              <a:t> </a:t>
            </a:r>
            <a:r>
              <a:rPr lang="en-US" sz="2000" dirty="0" err="1"/>
              <a:t>seejuures</a:t>
            </a:r>
            <a:r>
              <a:rPr lang="en-US" sz="2000" dirty="0"/>
              <a:t> </a:t>
            </a:r>
            <a:r>
              <a:rPr lang="en-US" sz="2000" dirty="0" err="1"/>
              <a:t>tegelikku</a:t>
            </a:r>
            <a:r>
              <a:rPr lang="en-US" sz="2000" dirty="0"/>
              <a:t> </a:t>
            </a:r>
            <a:r>
              <a:rPr lang="en-US" sz="2000" dirty="0" err="1"/>
              <a:t>nähtavust</a:t>
            </a:r>
            <a:r>
              <a:rPr lang="en-US" sz="2000" dirty="0"/>
              <a:t>)</a:t>
            </a:r>
            <a:endParaRPr lang="en-US" dirty="0"/>
          </a:p>
          <a:p>
            <a:pPr lvl="1"/>
            <a:r>
              <a:rPr lang="en-US" dirty="0"/>
              <a:t>Kui </a:t>
            </a:r>
            <a:r>
              <a:rPr lang="en-US" dirty="0" err="1"/>
              <a:t>lähedale</a:t>
            </a:r>
            <a:r>
              <a:rPr lang="en-US" dirty="0"/>
              <a:t> </a:t>
            </a:r>
            <a:r>
              <a:rPr lang="en-US" dirty="0" err="1"/>
              <a:t>enne</a:t>
            </a:r>
            <a:r>
              <a:rPr lang="en-US" dirty="0"/>
              <a:t> </a:t>
            </a:r>
            <a:r>
              <a:rPr lang="en-US" dirty="0" err="1"/>
              <a:t>möödasõitu</a:t>
            </a:r>
            <a:r>
              <a:rPr lang="en-US" dirty="0"/>
              <a:t> </a:t>
            </a:r>
            <a:r>
              <a:rPr lang="en-US" dirty="0" err="1"/>
              <a:t>tohiks</a:t>
            </a:r>
            <a:r>
              <a:rPr lang="en-US" dirty="0"/>
              <a:t> – 1,6 </a:t>
            </a:r>
            <a:r>
              <a:rPr lang="en-US" dirty="0" err="1"/>
              <a:t>sekundit</a:t>
            </a:r>
            <a:r>
              <a:rPr lang="en-US" dirty="0"/>
              <a:t> </a:t>
            </a:r>
            <a:r>
              <a:rPr lang="en-US" dirty="0" err="1"/>
              <a:t>reaktsiooniaeg</a:t>
            </a:r>
            <a:endParaRPr lang="en-US" dirty="0"/>
          </a:p>
          <a:p>
            <a:pPr lvl="2"/>
            <a:r>
              <a:rPr lang="en-US" dirty="0" err="1"/>
              <a:t>parem</a:t>
            </a:r>
            <a:r>
              <a:rPr lang="en-US" dirty="0"/>
              <a:t> </a:t>
            </a:r>
            <a:r>
              <a:rPr lang="en-US" dirty="0" err="1"/>
              <a:t>peegel</a:t>
            </a:r>
            <a:r>
              <a:rPr lang="en-US" dirty="0"/>
              <a:t> </a:t>
            </a:r>
            <a:r>
              <a:rPr lang="en-US" dirty="0" err="1"/>
              <a:t>näitab</a:t>
            </a:r>
            <a:r>
              <a:rPr lang="en-US" dirty="0"/>
              <a:t> </a:t>
            </a:r>
            <a:r>
              <a:rPr lang="en-US" dirty="0" err="1"/>
              <a:t>möödasõidetava</a:t>
            </a:r>
            <a:r>
              <a:rPr lang="en-US" dirty="0"/>
              <a:t> </a:t>
            </a:r>
            <a:r>
              <a:rPr lang="en-US" dirty="0" err="1"/>
              <a:t>paremat</a:t>
            </a:r>
            <a:r>
              <a:rPr lang="en-US" dirty="0"/>
              <a:t> </a:t>
            </a:r>
            <a:r>
              <a:rPr lang="en-US" dirty="0" err="1"/>
              <a:t>nurka</a:t>
            </a:r>
            <a:r>
              <a:rPr lang="en-US" dirty="0"/>
              <a:t>.</a:t>
            </a:r>
          </a:p>
          <a:p>
            <a:pPr lvl="2"/>
            <a:r>
              <a:rPr lang="en-US" dirty="0"/>
              <a:t>10 m </a:t>
            </a:r>
            <a:r>
              <a:rPr lang="en-US" dirty="0" err="1"/>
              <a:t>platooningu</a:t>
            </a:r>
            <a:r>
              <a:rPr lang="en-US" dirty="0"/>
              <a:t> </a:t>
            </a:r>
            <a:r>
              <a:rPr lang="en-US" dirty="0" err="1"/>
              <a:t>vahekaugus</a:t>
            </a:r>
            <a:r>
              <a:rPr lang="en-US" dirty="0"/>
              <a:t> – </a:t>
            </a:r>
            <a:r>
              <a:rPr lang="en-US" dirty="0" err="1"/>
              <a:t>kuid</a:t>
            </a:r>
            <a:r>
              <a:rPr lang="en-US" dirty="0"/>
              <a:t> see </a:t>
            </a:r>
            <a:r>
              <a:rPr lang="en-US" dirty="0" err="1"/>
              <a:t>ei</a:t>
            </a:r>
            <a:r>
              <a:rPr lang="en-US" dirty="0"/>
              <a:t> peaks </a:t>
            </a:r>
            <a:r>
              <a:rPr lang="en-US" dirty="0" err="1"/>
              <a:t>kujunema</a:t>
            </a:r>
            <a:r>
              <a:rPr lang="en-US" dirty="0"/>
              <a:t> </a:t>
            </a:r>
            <a:r>
              <a:rPr lang="en-US" dirty="0" err="1"/>
              <a:t>teemaks</a:t>
            </a:r>
            <a:r>
              <a:rPr lang="en-US" dirty="0"/>
              <a:t> 1+1 </a:t>
            </a:r>
            <a:r>
              <a:rPr lang="en-US" dirty="0" err="1"/>
              <a:t>teedel</a:t>
            </a:r>
            <a:endParaRPr lang="en-US" dirty="0"/>
          </a:p>
          <a:p>
            <a:pPr lvl="1"/>
            <a:r>
              <a:rPr lang="en-US" dirty="0"/>
              <a:t>Kui </a:t>
            </a:r>
            <a:r>
              <a:rPr lang="en-US" dirty="0" err="1"/>
              <a:t>lähedale</a:t>
            </a:r>
            <a:r>
              <a:rPr lang="en-US" dirty="0"/>
              <a:t> </a:t>
            </a:r>
            <a:r>
              <a:rPr lang="en-US" dirty="0" err="1"/>
              <a:t>tohiks</a:t>
            </a:r>
            <a:r>
              <a:rPr lang="en-US" dirty="0"/>
              <a:t> </a:t>
            </a:r>
            <a:r>
              <a:rPr lang="en-US" dirty="0" err="1"/>
              <a:t>tagasi</a:t>
            </a:r>
            <a:r>
              <a:rPr lang="en-US" dirty="0"/>
              <a:t> </a:t>
            </a:r>
            <a:r>
              <a:rPr lang="en-US" dirty="0" err="1"/>
              <a:t>reastuda</a:t>
            </a:r>
            <a:r>
              <a:rPr lang="en-US" dirty="0"/>
              <a:t> – </a:t>
            </a:r>
            <a:r>
              <a:rPr lang="en-US" dirty="0" err="1"/>
              <a:t>sama</a:t>
            </a:r>
            <a:r>
              <a:rPr lang="en-US" dirty="0"/>
              <a:t> 1,6 </a:t>
            </a:r>
            <a:r>
              <a:rPr lang="en-US" dirty="0" err="1"/>
              <a:t>sekundit</a:t>
            </a:r>
            <a:endParaRPr lang="en-US" dirty="0"/>
          </a:p>
          <a:p>
            <a:pPr lvl="1"/>
            <a:r>
              <a:rPr lang="en-US" dirty="0"/>
              <a:t>Kaks </a:t>
            </a:r>
            <a:r>
              <a:rPr lang="en-US" dirty="0" err="1"/>
              <a:t>reaktsiooniaega</a:t>
            </a:r>
            <a:r>
              <a:rPr lang="en-US" dirty="0"/>
              <a:t> on </a:t>
            </a:r>
            <a:r>
              <a:rPr lang="en-US" dirty="0" err="1"/>
              <a:t>vastutulija</a:t>
            </a:r>
            <a:r>
              <a:rPr lang="en-US" dirty="0"/>
              <a:t> </a:t>
            </a:r>
            <a:r>
              <a:rPr lang="en-US" dirty="0" err="1"/>
              <a:t>vahekaugus</a:t>
            </a:r>
            <a:r>
              <a:rPr lang="en-US" dirty="0"/>
              <a:t> </a:t>
            </a:r>
            <a:r>
              <a:rPr lang="en-US" sz="2000" dirty="0"/>
              <a:t>(chicken distance)</a:t>
            </a:r>
          </a:p>
          <a:p>
            <a:endParaRPr lang="en-US" sz="2400" dirty="0"/>
          </a:p>
          <a:p>
            <a:endParaRPr lang="en-US" dirty="0"/>
          </a:p>
          <a:p>
            <a:pPr lvl="1"/>
            <a:endParaRPr lang="en-US" dirty="0"/>
          </a:p>
          <a:p>
            <a:pPr lvl="1"/>
            <a:endParaRPr lang="en-US" dirty="0"/>
          </a:p>
        </p:txBody>
      </p:sp>
    </p:spTree>
    <p:extLst>
      <p:ext uri="{BB962C8B-B14F-4D97-AF65-F5344CB8AC3E}">
        <p14:creationId xmlns:p14="http://schemas.microsoft.com/office/powerpoint/2010/main" val="30058607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F431-2070-A5B2-1731-B16EBB4B36C6}"/>
              </a:ext>
            </a:extLst>
          </p:cNvPr>
          <p:cNvSpPr>
            <a:spLocks noGrp="1"/>
          </p:cNvSpPr>
          <p:nvPr>
            <p:ph type="title"/>
          </p:nvPr>
        </p:nvSpPr>
        <p:spPr/>
        <p:txBody>
          <a:bodyPr/>
          <a:lstStyle/>
          <a:p>
            <a:r>
              <a:rPr lang="en-US" dirty="0" err="1"/>
              <a:t>Kaasnev</a:t>
            </a:r>
            <a:r>
              <a:rPr lang="en-US" dirty="0"/>
              <a:t> </a:t>
            </a:r>
            <a:r>
              <a:rPr lang="en-US" dirty="0" err="1"/>
              <a:t>teave</a:t>
            </a:r>
            <a:endParaRPr lang="en-US" dirty="0"/>
          </a:p>
        </p:txBody>
      </p:sp>
      <p:sp>
        <p:nvSpPr>
          <p:cNvPr id="3" name="Content Placeholder 2">
            <a:extLst>
              <a:ext uri="{FF2B5EF4-FFF2-40B4-BE49-F238E27FC236}">
                <a16:creationId xmlns:a16="http://schemas.microsoft.com/office/drawing/2014/main" id="{C0E92EE7-1654-1ABD-28AA-BD2BFE54B57C}"/>
              </a:ext>
            </a:extLst>
          </p:cNvPr>
          <p:cNvSpPr>
            <a:spLocks noGrp="1"/>
          </p:cNvSpPr>
          <p:nvPr>
            <p:ph idx="1"/>
          </p:nvPr>
        </p:nvSpPr>
        <p:spPr>
          <a:xfrm>
            <a:off x="465589" y="1825625"/>
            <a:ext cx="10888211" cy="4351338"/>
          </a:xfrm>
        </p:spPr>
        <p:txBody>
          <a:bodyPr/>
          <a:lstStyle/>
          <a:p>
            <a:r>
              <a:rPr lang="en-US" dirty="0" err="1"/>
              <a:t>Millised</a:t>
            </a:r>
            <a:r>
              <a:rPr lang="en-US" dirty="0"/>
              <a:t> on TEGELIKUD </a:t>
            </a:r>
            <a:r>
              <a:rPr lang="en-US" dirty="0" err="1"/>
              <a:t>pikivahed</a:t>
            </a:r>
            <a:r>
              <a:rPr lang="en-US" dirty="0"/>
              <a:t>, </a:t>
            </a:r>
            <a:r>
              <a:rPr lang="en-US" dirty="0" err="1"/>
              <a:t>arvestades</a:t>
            </a:r>
            <a:r>
              <a:rPr lang="en-US" dirty="0"/>
              <a:t> ka </a:t>
            </a:r>
            <a:r>
              <a:rPr lang="en-US" dirty="0" err="1"/>
              <a:t>sõidukite</a:t>
            </a:r>
            <a:r>
              <a:rPr lang="en-US" dirty="0"/>
              <a:t> </a:t>
            </a:r>
            <a:r>
              <a:rPr lang="en-US" dirty="0" err="1"/>
              <a:t>pikkusi</a:t>
            </a:r>
            <a:r>
              <a:rPr lang="en-US" dirty="0"/>
              <a:t>?</a:t>
            </a:r>
          </a:p>
          <a:p>
            <a:pPr lvl="1"/>
            <a:r>
              <a:rPr lang="en-US" dirty="0" err="1"/>
              <a:t>Ilmselt</a:t>
            </a:r>
            <a:r>
              <a:rPr lang="en-US" dirty="0"/>
              <a:t> alla 3 </a:t>
            </a:r>
            <a:r>
              <a:rPr lang="en-US" dirty="0" err="1"/>
              <a:t>sekundi</a:t>
            </a:r>
            <a:r>
              <a:rPr lang="en-US" dirty="0"/>
              <a:t>, </a:t>
            </a:r>
            <a:r>
              <a:rPr lang="en-US" dirty="0" err="1"/>
              <a:t>kuid</a:t>
            </a:r>
            <a:r>
              <a:rPr lang="en-US" dirty="0"/>
              <a:t> </a:t>
            </a:r>
            <a:r>
              <a:rPr lang="en-US" dirty="0" err="1"/>
              <a:t>kuidas</a:t>
            </a:r>
            <a:r>
              <a:rPr lang="en-US" dirty="0"/>
              <a:t> need </a:t>
            </a:r>
            <a:r>
              <a:rPr lang="en-US" dirty="0" err="1"/>
              <a:t>jagunevad</a:t>
            </a:r>
            <a:endParaRPr lang="en-US" dirty="0"/>
          </a:p>
          <a:p>
            <a:r>
              <a:rPr lang="en-US" dirty="0"/>
              <a:t>Milline on </a:t>
            </a:r>
            <a:r>
              <a:rPr lang="en-US" dirty="0" err="1"/>
              <a:t>keskmise</a:t>
            </a:r>
            <a:r>
              <a:rPr lang="en-US" dirty="0"/>
              <a:t> </a:t>
            </a:r>
            <a:r>
              <a:rPr lang="en-US" dirty="0" err="1"/>
              <a:t>kiiruse</a:t>
            </a:r>
            <a:r>
              <a:rPr lang="en-US" dirty="0"/>
              <a:t> ja </a:t>
            </a:r>
            <a:r>
              <a:rPr lang="en-US" dirty="0" err="1"/>
              <a:t>pikivahe</a:t>
            </a:r>
            <a:r>
              <a:rPr lang="en-US" dirty="0"/>
              <a:t> </a:t>
            </a:r>
            <a:r>
              <a:rPr lang="en-US" dirty="0" err="1"/>
              <a:t>võimalik</a:t>
            </a:r>
            <a:r>
              <a:rPr lang="en-US" dirty="0"/>
              <a:t> </a:t>
            </a:r>
            <a:r>
              <a:rPr lang="en-US" dirty="0" err="1"/>
              <a:t>seos</a:t>
            </a:r>
            <a:r>
              <a:rPr lang="en-US" dirty="0"/>
              <a:t>?</a:t>
            </a:r>
          </a:p>
          <a:p>
            <a:pPr lvl="1"/>
            <a:r>
              <a:rPr lang="en-US" dirty="0" err="1"/>
              <a:t>Hüpotees</a:t>
            </a:r>
            <a:endParaRPr lang="en-US" dirty="0"/>
          </a:p>
          <a:p>
            <a:pPr lvl="2"/>
            <a:r>
              <a:rPr lang="en-US" dirty="0" err="1"/>
              <a:t>vahed</a:t>
            </a:r>
            <a:r>
              <a:rPr lang="en-US" dirty="0"/>
              <a:t> on </a:t>
            </a:r>
            <a:r>
              <a:rPr lang="en-US" dirty="0" err="1"/>
              <a:t>väiksemad</a:t>
            </a:r>
            <a:r>
              <a:rPr lang="en-US" dirty="0"/>
              <a:t> </a:t>
            </a:r>
            <a:r>
              <a:rPr lang="en-US" dirty="0" err="1"/>
              <a:t>siis</a:t>
            </a:r>
            <a:r>
              <a:rPr lang="en-US" dirty="0"/>
              <a:t> </a:t>
            </a:r>
            <a:r>
              <a:rPr lang="en-US" dirty="0" err="1"/>
              <a:t>kui</a:t>
            </a:r>
            <a:r>
              <a:rPr lang="en-US" dirty="0"/>
              <a:t> </a:t>
            </a:r>
            <a:r>
              <a:rPr lang="en-US" dirty="0" err="1"/>
              <a:t>juhtidel</a:t>
            </a:r>
            <a:r>
              <a:rPr lang="en-US" dirty="0"/>
              <a:t> on </a:t>
            </a:r>
            <a:r>
              <a:rPr lang="en-US" dirty="0" err="1"/>
              <a:t>lootust</a:t>
            </a:r>
            <a:r>
              <a:rPr lang="en-US" dirty="0"/>
              <a:t> </a:t>
            </a:r>
            <a:r>
              <a:rPr lang="en-US" dirty="0" err="1"/>
              <a:t>varitsevaks</a:t>
            </a:r>
            <a:r>
              <a:rPr lang="en-US" dirty="0"/>
              <a:t> </a:t>
            </a:r>
            <a:r>
              <a:rPr lang="en-US" dirty="0" err="1"/>
              <a:t>möödasõiduks</a:t>
            </a:r>
            <a:endParaRPr lang="en-US" dirty="0"/>
          </a:p>
          <a:p>
            <a:pPr lvl="2"/>
            <a:r>
              <a:rPr lang="en-US" dirty="0" err="1"/>
              <a:t>kui</a:t>
            </a:r>
            <a:r>
              <a:rPr lang="en-US" dirty="0"/>
              <a:t> </a:t>
            </a:r>
            <a:r>
              <a:rPr lang="en-US" dirty="0" err="1"/>
              <a:t>liiklus</a:t>
            </a:r>
            <a:r>
              <a:rPr lang="en-US" dirty="0"/>
              <a:t> on juba </a:t>
            </a:r>
            <a:r>
              <a:rPr lang="en-US" dirty="0" err="1"/>
              <a:t>nii</a:t>
            </a:r>
            <a:r>
              <a:rPr lang="en-US" dirty="0"/>
              <a:t> </a:t>
            </a:r>
            <a:r>
              <a:rPr lang="en-US" dirty="0" err="1"/>
              <a:t>tihe</a:t>
            </a:r>
            <a:r>
              <a:rPr lang="en-US" dirty="0"/>
              <a:t> (</a:t>
            </a:r>
            <a:r>
              <a:rPr lang="en-US" dirty="0" err="1"/>
              <a:t>vastutulijate</a:t>
            </a:r>
            <a:r>
              <a:rPr lang="en-US" dirty="0"/>
              <a:t> </a:t>
            </a:r>
            <a:r>
              <a:rPr lang="en-US" dirty="0" err="1"/>
              <a:t>tõttu</a:t>
            </a:r>
            <a:r>
              <a:rPr lang="en-US" dirty="0"/>
              <a:t> </a:t>
            </a:r>
            <a:r>
              <a:rPr lang="en-US" dirty="0" err="1"/>
              <a:t>akent</a:t>
            </a:r>
            <a:r>
              <a:rPr lang="en-US" dirty="0"/>
              <a:t> </a:t>
            </a:r>
            <a:r>
              <a:rPr lang="en-US" dirty="0" err="1"/>
              <a:t>ei</a:t>
            </a:r>
            <a:r>
              <a:rPr lang="en-US" dirty="0"/>
              <a:t> ole), </a:t>
            </a:r>
            <a:r>
              <a:rPr lang="en-US" dirty="0" err="1"/>
              <a:t>hoitakse</a:t>
            </a:r>
            <a:r>
              <a:rPr lang="en-US"/>
              <a:t> veidi</a:t>
            </a:r>
            <a:r>
              <a:rPr lang="en-US" dirty="0"/>
              <a:t> </a:t>
            </a:r>
            <a:r>
              <a:rPr lang="en-US" dirty="0" err="1"/>
              <a:t>suuremat</a:t>
            </a:r>
            <a:r>
              <a:rPr lang="en-US" dirty="0"/>
              <a:t> </a:t>
            </a:r>
            <a:r>
              <a:rPr lang="en-US" dirty="0" err="1"/>
              <a:t>vahet</a:t>
            </a:r>
            <a:endParaRPr lang="en-US" dirty="0"/>
          </a:p>
        </p:txBody>
      </p:sp>
    </p:spTree>
    <p:extLst>
      <p:ext uri="{BB962C8B-B14F-4D97-AF65-F5344CB8AC3E}">
        <p14:creationId xmlns:p14="http://schemas.microsoft.com/office/powerpoint/2010/main" val="4930194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98C1-4104-BF6D-6DA9-72CBF02237E5}"/>
              </a:ext>
            </a:extLst>
          </p:cNvPr>
          <p:cNvSpPr>
            <a:spLocks noGrp="1"/>
          </p:cNvSpPr>
          <p:nvPr>
            <p:ph type="title"/>
          </p:nvPr>
        </p:nvSpPr>
        <p:spPr/>
        <p:txBody>
          <a:bodyPr/>
          <a:lstStyle/>
          <a:p>
            <a:r>
              <a:rPr lang="en-US" dirty="0" err="1"/>
              <a:t>Raskeliikluse</a:t>
            </a:r>
            <a:r>
              <a:rPr lang="en-US" dirty="0"/>
              <a:t> 80 km/h </a:t>
            </a:r>
            <a:r>
              <a:rPr lang="en-US" dirty="0" err="1"/>
              <a:t>piirang</a:t>
            </a:r>
            <a:r>
              <a:rPr lang="en-US" dirty="0"/>
              <a:t> – </a:t>
            </a:r>
            <a:r>
              <a:rPr lang="en-US" dirty="0" err="1"/>
              <a:t>mõjud</a:t>
            </a:r>
            <a:r>
              <a:rPr lang="en-US" dirty="0"/>
              <a:t> </a:t>
            </a:r>
            <a:r>
              <a:rPr lang="en-US" sz="4000" dirty="0"/>
              <a:t>(</a:t>
            </a:r>
            <a:r>
              <a:rPr lang="en-US" sz="4000" dirty="0" err="1"/>
              <a:t>T.Jairus</a:t>
            </a:r>
            <a:r>
              <a:rPr lang="en-US" sz="4000" dirty="0"/>
              <a:t>)</a:t>
            </a:r>
            <a:endParaRPr lang="en-US" dirty="0"/>
          </a:p>
        </p:txBody>
      </p:sp>
      <p:sp>
        <p:nvSpPr>
          <p:cNvPr id="3" name="Content Placeholder 2">
            <a:extLst>
              <a:ext uri="{FF2B5EF4-FFF2-40B4-BE49-F238E27FC236}">
                <a16:creationId xmlns:a16="http://schemas.microsoft.com/office/drawing/2014/main" id="{10542275-C1CA-5CE6-2B3C-15685241C748}"/>
              </a:ext>
            </a:extLst>
          </p:cNvPr>
          <p:cNvSpPr>
            <a:spLocks noGrp="1"/>
          </p:cNvSpPr>
          <p:nvPr>
            <p:ph idx="1"/>
          </p:nvPr>
        </p:nvSpPr>
        <p:spPr>
          <a:xfrm>
            <a:off x="0" y="1812178"/>
            <a:ext cx="12057529" cy="4351338"/>
          </a:xfrm>
        </p:spPr>
        <p:txBody>
          <a:bodyPr>
            <a:normAutofit fontScale="92500" lnSpcReduction="10000"/>
          </a:bodyPr>
          <a:lstStyle/>
          <a:p>
            <a:r>
              <a:rPr lang="en-US" dirty="0" err="1"/>
              <a:t>Uuritud</a:t>
            </a:r>
            <a:r>
              <a:rPr lang="en-US" dirty="0"/>
              <a:t> </a:t>
            </a:r>
            <a:r>
              <a:rPr lang="en-US" dirty="0" err="1"/>
              <a:t>vaid</a:t>
            </a:r>
            <a:r>
              <a:rPr lang="en-US" dirty="0"/>
              <a:t> </a:t>
            </a:r>
            <a:r>
              <a:rPr lang="en-US" dirty="0" err="1"/>
              <a:t>pikematega</a:t>
            </a:r>
            <a:r>
              <a:rPr lang="en-US" dirty="0"/>
              <a:t> (12+ m) </a:t>
            </a:r>
            <a:r>
              <a:rPr lang="en-US" dirty="0" err="1"/>
              <a:t>seonduvat</a:t>
            </a:r>
            <a:r>
              <a:rPr lang="en-US" dirty="0"/>
              <a:t> </a:t>
            </a:r>
            <a:r>
              <a:rPr lang="en-US" dirty="0" err="1"/>
              <a:t>loenduse</a:t>
            </a:r>
            <a:r>
              <a:rPr lang="en-US" dirty="0"/>
              <a:t> </a:t>
            </a:r>
            <a:r>
              <a:rPr lang="en-US" dirty="0" err="1"/>
              <a:t>toorandmetel</a:t>
            </a:r>
            <a:endParaRPr lang="en-US" dirty="0"/>
          </a:p>
          <a:p>
            <a:pPr lvl="1"/>
            <a:r>
              <a:rPr lang="en-US" dirty="0"/>
              <a:t>69 </a:t>
            </a:r>
            <a:r>
              <a:rPr lang="en-US" dirty="0" err="1"/>
              <a:t>miljonit</a:t>
            </a:r>
            <a:r>
              <a:rPr lang="en-US" dirty="0"/>
              <a:t> </a:t>
            </a:r>
            <a:r>
              <a:rPr lang="en-US" dirty="0" err="1"/>
              <a:t>kirjet</a:t>
            </a:r>
            <a:r>
              <a:rPr lang="en-US" dirty="0"/>
              <a:t> 2021-2025 </a:t>
            </a:r>
            <a:r>
              <a:rPr lang="en-US" dirty="0" err="1"/>
              <a:t>riigiteedel</a:t>
            </a:r>
            <a:r>
              <a:rPr lang="en-US" dirty="0"/>
              <a:t> 90 km/h </a:t>
            </a:r>
            <a:r>
              <a:rPr lang="en-US" dirty="0" err="1"/>
              <a:t>piirkiiruse</a:t>
            </a:r>
            <a:r>
              <a:rPr lang="en-US" dirty="0"/>
              <a:t> alas</a:t>
            </a:r>
          </a:p>
          <a:p>
            <a:pPr lvl="1"/>
            <a:r>
              <a:rPr lang="en-US" dirty="0"/>
              <a:t>2+1 ja 2+2 </a:t>
            </a:r>
            <a:r>
              <a:rPr lang="en-US" dirty="0" err="1"/>
              <a:t>möödasõidud</a:t>
            </a:r>
            <a:r>
              <a:rPr lang="en-US" dirty="0"/>
              <a:t> </a:t>
            </a:r>
            <a:r>
              <a:rPr lang="en-US" dirty="0" err="1"/>
              <a:t>ei</a:t>
            </a:r>
            <a:r>
              <a:rPr lang="en-US" dirty="0"/>
              <a:t> </a:t>
            </a:r>
            <a:r>
              <a:rPr lang="en-US" dirty="0" err="1"/>
              <a:t>seondu</a:t>
            </a:r>
            <a:r>
              <a:rPr lang="en-US" dirty="0"/>
              <a:t> </a:t>
            </a:r>
            <a:r>
              <a:rPr lang="en-US" dirty="0" err="1"/>
              <a:t>vastassuunaga</a:t>
            </a:r>
            <a:endParaRPr lang="en-US" dirty="0"/>
          </a:p>
          <a:p>
            <a:pPr lvl="1"/>
            <a:r>
              <a:rPr lang="en-US" dirty="0" err="1"/>
              <a:t>Sõiduauto</a:t>
            </a:r>
            <a:r>
              <a:rPr lang="en-US" dirty="0"/>
              <a:t> (SAPA) ja </a:t>
            </a:r>
            <a:r>
              <a:rPr lang="en-US" dirty="0" err="1"/>
              <a:t>veoki</a:t>
            </a:r>
            <a:r>
              <a:rPr lang="en-US" dirty="0"/>
              <a:t>/</a:t>
            </a:r>
            <a:r>
              <a:rPr lang="en-US" dirty="0" err="1"/>
              <a:t>bussi</a:t>
            </a:r>
            <a:r>
              <a:rPr lang="en-US" dirty="0"/>
              <a:t> (VAAB) </a:t>
            </a:r>
            <a:r>
              <a:rPr lang="en-US" dirty="0" err="1"/>
              <a:t>piiri</a:t>
            </a:r>
            <a:r>
              <a:rPr lang="en-US" dirty="0"/>
              <a:t> on </a:t>
            </a:r>
            <a:r>
              <a:rPr lang="en-US" dirty="0" err="1"/>
              <a:t>raske</a:t>
            </a:r>
            <a:r>
              <a:rPr lang="en-US" dirty="0"/>
              <a:t> </a:t>
            </a:r>
            <a:r>
              <a:rPr lang="en-US" dirty="0" err="1"/>
              <a:t>tõmmata</a:t>
            </a:r>
            <a:r>
              <a:rPr lang="en-US" dirty="0"/>
              <a:t>, </a:t>
            </a:r>
          </a:p>
          <a:p>
            <a:pPr lvl="2"/>
            <a:r>
              <a:rPr lang="en-US" dirty="0"/>
              <a:t>VAAB </a:t>
            </a:r>
            <a:r>
              <a:rPr lang="en-US" dirty="0" err="1"/>
              <a:t>kiirused</a:t>
            </a:r>
            <a:r>
              <a:rPr lang="en-US" dirty="0"/>
              <a:t> </a:t>
            </a:r>
            <a:r>
              <a:rPr lang="en-US" dirty="0" err="1"/>
              <a:t>suuremad</a:t>
            </a:r>
            <a:r>
              <a:rPr lang="en-US" dirty="0"/>
              <a:t> </a:t>
            </a:r>
            <a:r>
              <a:rPr lang="en-US" dirty="0" err="1"/>
              <a:t>kui</a:t>
            </a:r>
            <a:r>
              <a:rPr lang="en-US" dirty="0"/>
              <a:t> AR</a:t>
            </a:r>
          </a:p>
          <a:p>
            <a:r>
              <a:rPr lang="en-US" dirty="0"/>
              <a:t>1+1 </a:t>
            </a:r>
            <a:r>
              <a:rPr lang="en-US" dirty="0" err="1"/>
              <a:t>ristlõikega</a:t>
            </a:r>
            <a:r>
              <a:rPr lang="en-US" dirty="0"/>
              <a:t> </a:t>
            </a:r>
            <a:r>
              <a:rPr lang="en-US" dirty="0" err="1"/>
              <a:t>teedevõrk</a:t>
            </a:r>
            <a:r>
              <a:rPr lang="en-US" dirty="0"/>
              <a:t> </a:t>
            </a:r>
            <a:r>
              <a:rPr lang="en-US" dirty="0" err="1"/>
              <a:t>kolmes</a:t>
            </a:r>
            <a:r>
              <a:rPr lang="en-US" dirty="0"/>
              <a:t> </a:t>
            </a:r>
            <a:r>
              <a:rPr lang="en-US" dirty="0" err="1"/>
              <a:t>kategoorias</a:t>
            </a:r>
            <a:endParaRPr lang="en-US" dirty="0"/>
          </a:p>
          <a:p>
            <a:pPr marL="914400" lvl="1" indent="-457200">
              <a:buFont typeface="+mj-lt"/>
              <a:buAutoNum type="arabicPeriod"/>
            </a:pPr>
            <a:r>
              <a:rPr lang="en-US" dirty="0">
                <a:highlight>
                  <a:srgbClr val="FFFF00"/>
                </a:highlight>
              </a:rPr>
              <a:t>AR </a:t>
            </a:r>
            <a:r>
              <a:rPr lang="en-US" dirty="0" err="1">
                <a:highlight>
                  <a:srgbClr val="FFFF00"/>
                </a:highlight>
              </a:rPr>
              <a:t>aeglased</a:t>
            </a:r>
            <a:r>
              <a:rPr lang="en-US" dirty="0"/>
              <a:t>: </a:t>
            </a:r>
            <a:r>
              <a:rPr lang="en-US" dirty="0" err="1"/>
              <a:t>asfalt</a:t>
            </a:r>
            <a:r>
              <a:rPr lang="en-US" dirty="0"/>
              <a:t> (5,3 t km, AR </a:t>
            </a:r>
            <a:r>
              <a:rPr lang="en-US" dirty="0" err="1"/>
              <a:t>mediaan</a:t>
            </a:r>
            <a:r>
              <a:rPr lang="en-US" dirty="0"/>
              <a:t> 85 km/h, SA v85 100 km/h);</a:t>
            </a:r>
          </a:p>
          <a:p>
            <a:pPr lvl="2"/>
            <a:r>
              <a:rPr lang="en-US" dirty="0" err="1"/>
              <a:t>tolmuvaba</a:t>
            </a:r>
            <a:r>
              <a:rPr lang="en-US" dirty="0"/>
              <a:t> (7,5 t km – 63 km/h, 96 km/h) ja </a:t>
            </a:r>
            <a:r>
              <a:rPr lang="en-US" dirty="0" err="1"/>
              <a:t>kruusatee</a:t>
            </a:r>
            <a:r>
              <a:rPr lang="en-US" dirty="0"/>
              <a:t> (3,9 t km, 31 km/h, 76 km/h)</a:t>
            </a:r>
          </a:p>
          <a:p>
            <a:pPr marL="914400" lvl="1" indent="-457200">
              <a:buFont typeface="+mj-lt"/>
              <a:buAutoNum type="arabicPeriod"/>
            </a:pPr>
            <a:r>
              <a:rPr lang="en-US" dirty="0">
                <a:highlight>
                  <a:srgbClr val="FFFF00"/>
                </a:highlight>
              </a:rPr>
              <a:t>80 </a:t>
            </a:r>
            <a:r>
              <a:rPr lang="en-US" dirty="0" err="1">
                <a:highlight>
                  <a:srgbClr val="FFFF00"/>
                </a:highlight>
              </a:rPr>
              <a:t>piirangu</a:t>
            </a:r>
            <a:r>
              <a:rPr lang="en-US" dirty="0">
                <a:highlight>
                  <a:srgbClr val="FFFF00"/>
                </a:highlight>
              </a:rPr>
              <a:t> </a:t>
            </a:r>
            <a:r>
              <a:rPr lang="en-US" dirty="0" err="1">
                <a:highlight>
                  <a:srgbClr val="FFFF00"/>
                </a:highlight>
              </a:rPr>
              <a:t>mõju</a:t>
            </a:r>
            <a:r>
              <a:rPr lang="en-US" dirty="0">
                <a:highlight>
                  <a:srgbClr val="FFFF00"/>
                </a:highlight>
              </a:rPr>
              <a:t> </a:t>
            </a:r>
            <a:r>
              <a:rPr lang="en-US" dirty="0" err="1">
                <a:highlight>
                  <a:srgbClr val="FFFF00"/>
                </a:highlight>
              </a:rPr>
              <a:t>ainult</a:t>
            </a:r>
            <a:r>
              <a:rPr lang="en-US" dirty="0">
                <a:highlight>
                  <a:srgbClr val="FFFF00"/>
                </a:highlight>
              </a:rPr>
              <a:t> </a:t>
            </a:r>
            <a:r>
              <a:rPr lang="en-US" dirty="0" err="1">
                <a:highlight>
                  <a:srgbClr val="FFFF00"/>
                </a:highlight>
              </a:rPr>
              <a:t>asfaldil</a:t>
            </a:r>
            <a:r>
              <a:rPr lang="en-US" dirty="0"/>
              <a:t>, </a:t>
            </a:r>
            <a:r>
              <a:rPr lang="en-US" dirty="0" err="1"/>
              <a:t>möödasõiduvajadus</a:t>
            </a:r>
            <a:r>
              <a:rPr lang="en-US" dirty="0"/>
              <a:t> </a:t>
            </a:r>
            <a:r>
              <a:rPr lang="en-US" dirty="0" err="1"/>
              <a:t>kasvab</a:t>
            </a:r>
            <a:r>
              <a:rPr lang="en-US" dirty="0"/>
              <a:t> 1,4 </a:t>
            </a:r>
            <a:r>
              <a:rPr lang="en-US" dirty="0" err="1"/>
              <a:t>korda</a:t>
            </a:r>
            <a:endParaRPr lang="en-US" dirty="0"/>
          </a:p>
          <a:p>
            <a:pPr marL="914400" lvl="1" indent="-457200">
              <a:buFont typeface="+mj-lt"/>
              <a:buAutoNum type="arabicPeriod"/>
            </a:pPr>
            <a:r>
              <a:rPr lang="en-US" dirty="0">
                <a:highlight>
                  <a:srgbClr val="FFFF00"/>
                </a:highlight>
              </a:rPr>
              <a:t>Iga </a:t>
            </a:r>
            <a:r>
              <a:rPr lang="en-US" dirty="0" err="1">
                <a:highlight>
                  <a:srgbClr val="FFFF00"/>
                </a:highlight>
              </a:rPr>
              <a:t>üksik</a:t>
            </a:r>
            <a:r>
              <a:rPr lang="en-US" dirty="0">
                <a:highlight>
                  <a:srgbClr val="FFFF00"/>
                </a:highlight>
              </a:rPr>
              <a:t> </a:t>
            </a:r>
            <a:r>
              <a:rPr lang="en-US" dirty="0" err="1">
                <a:highlight>
                  <a:srgbClr val="FFFF00"/>
                </a:highlight>
              </a:rPr>
              <a:t>möödasõit</a:t>
            </a:r>
            <a:r>
              <a:rPr lang="en-US" dirty="0">
                <a:highlight>
                  <a:srgbClr val="FFFF00"/>
                </a:highlight>
              </a:rPr>
              <a:t> (AR-st) </a:t>
            </a:r>
            <a:r>
              <a:rPr lang="en-US" dirty="0" err="1">
                <a:highlight>
                  <a:srgbClr val="FFFF00"/>
                </a:highlight>
              </a:rPr>
              <a:t>lühem</a:t>
            </a:r>
            <a:r>
              <a:rPr lang="en-US" dirty="0">
                <a:highlight>
                  <a:srgbClr val="FFFF00"/>
                </a:highlight>
              </a:rPr>
              <a:t> ja </a:t>
            </a:r>
            <a:r>
              <a:rPr lang="en-US" dirty="0" err="1">
                <a:highlight>
                  <a:srgbClr val="FFFF00"/>
                </a:highlight>
              </a:rPr>
              <a:t>seaduslik</a:t>
            </a:r>
            <a:r>
              <a:rPr lang="en-US" dirty="0">
                <a:highlight>
                  <a:srgbClr val="FFFF00"/>
                </a:highlight>
              </a:rPr>
              <a:t> </a:t>
            </a:r>
            <a:r>
              <a:rPr lang="en-US" dirty="0" err="1">
                <a:highlight>
                  <a:srgbClr val="FFFF00"/>
                </a:highlight>
              </a:rPr>
              <a:t>möödasõit</a:t>
            </a:r>
            <a:r>
              <a:rPr lang="en-US" dirty="0">
                <a:highlight>
                  <a:srgbClr val="FFFF00"/>
                </a:highlight>
              </a:rPr>
              <a:t> on </a:t>
            </a:r>
            <a:r>
              <a:rPr lang="en-US" dirty="0" err="1">
                <a:highlight>
                  <a:srgbClr val="FFFF00"/>
                </a:highlight>
              </a:rPr>
              <a:t>üldse</a:t>
            </a:r>
            <a:r>
              <a:rPr lang="en-US" dirty="0">
                <a:highlight>
                  <a:srgbClr val="FFFF00"/>
                </a:highlight>
              </a:rPr>
              <a:t> </a:t>
            </a:r>
            <a:r>
              <a:rPr lang="en-US" dirty="0" err="1">
                <a:highlight>
                  <a:srgbClr val="FFFF00"/>
                </a:highlight>
              </a:rPr>
              <a:t>võimalik</a:t>
            </a:r>
            <a:endParaRPr lang="en-US" dirty="0">
              <a:highlight>
                <a:srgbClr val="FFFF00"/>
              </a:highlight>
            </a:endParaRPr>
          </a:p>
          <a:p>
            <a:pPr marL="914400" lvl="1" indent="-457200">
              <a:buFont typeface="+mj-lt"/>
              <a:buAutoNum type="arabicPeriod"/>
            </a:pPr>
            <a:r>
              <a:rPr lang="en-US" dirty="0" err="1"/>
              <a:t>Kuid</a:t>
            </a:r>
            <a:r>
              <a:rPr lang="en-US" dirty="0"/>
              <a:t> - </a:t>
            </a:r>
            <a:r>
              <a:rPr lang="en-US" dirty="0" err="1">
                <a:highlight>
                  <a:srgbClr val="FFFF00"/>
                </a:highlight>
              </a:rPr>
              <a:t>enamikku</a:t>
            </a:r>
            <a:r>
              <a:rPr lang="en-US" dirty="0">
                <a:highlight>
                  <a:srgbClr val="FFFF00"/>
                </a:highlight>
              </a:rPr>
              <a:t> </a:t>
            </a:r>
            <a:r>
              <a:rPr lang="en-US" dirty="0" err="1">
                <a:highlight>
                  <a:srgbClr val="FFFF00"/>
                </a:highlight>
              </a:rPr>
              <a:t>teoreetilistest</a:t>
            </a:r>
            <a:r>
              <a:rPr lang="en-US" dirty="0">
                <a:highlight>
                  <a:srgbClr val="FFFF00"/>
                </a:highlight>
              </a:rPr>
              <a:t> </a:t>
            </a:r>
            <a:r>
              <a:rPr lang="en-US" dirty="0" err="1">
                <a:highlight>
                  <a:srgbClr val="FFFF00"/>
                </a:highlight>
              </a:rPr>
              <a:t>möödasõitudest</a:t>
            </a:r>
            <a:r>
              <a:rPr lang="en-US" dirty="0">
                <a:highlight>
                  <a:srgbClr val="FFFF00"/>
                </a:highlight>
              </a:rPr>
              <a:t> </a:t>
            </a:r>
            <a:r>
              <a:rPr lang="en-US" dirty="0" err="1">
                <a:highlight>
                  <a:srgbClr val="FFFF00"/>
                </a:highlight>
              </a:rPr>
              <a:t>ei</a:t>
            </a:r>
            <a:r>
              <a:rPr lang="en-US" dirty="0">
                <a:highlight>
                  <a:srgbClr val="FFFF00"/>
                </a:highlight>
              </a:rPr>
              <a:t> </a:t>
            </a:r>
            <a:r>
              <a:rPr lang="en-US" dirty="0" err="1">
                <a:highlight>
                  <a:srgbClr val="FFFF00"/>
                </a:highlight>
              </a:rPr>
              <a:t>saa</a:t>
            </a:r>
            <a:r>
              <a:rPr lang="en-US" dirty="0">
                <a:highlight>
                  <a:srgbClr val="FFFF00"/>
                </a:highlight>
              </a:rPr>
              <a:t> </a:t>
            </a:r>
            <a:r>
              <a:rPr lang="en-US" dirty="0" err="1">
                <a:highlight>
                  <a:srgbClr val="FFFF00"/>
                </a:highlight>
              </a:rPr>
              <a:t>teha</a:t>
            </a:r>
            <a:endParaRPr lang="en-US" dirty="0">
              <a:highlight>
                <a:srgbClr val="FFFF00"/>
              </a:highlight>
            </a:endParaRPr>
          </a:p>
          <a:p>
            <a:pPr lvl="2"/>
            <a:r>
              <a:rPr lang="en-US" dirty="0" err="1"/>
              <a:t>Puudub</a:t>
            </a:r>
            <a:r>
              <a:rPr lang="en-US" dirty="0"/>
              <a:t> </a:t>
            </a:r>
            <a:r>
              <a:rPr lang="en-US" dirty="0" err="1"/>
              <a:t>aken</a:t>
            </a:r>
            <a:r>
              <a:rPr lang="en-US" dirty="0"/>
              <a:t> </a:t>
            </a:r>
            <a:r>
              <a:rPr lang="en-US" dirty="0" err="1"/>
              <a:t>vastutulevas</a:t>
            </a:r>
            <a:r>
              <a:rPr lang="en-US" dirty="0"/>
              <a:t> </a:t>
            </a:r>
            <a:r>
              <a:rPr lang="en-US" dirty="0" err="1"/>
              <a:t>liikluses</a:t>
            </a:r>
            <a:endParaRPr lang="en-US" dirty="0"/>
          </a:p>
          <a:p>
            <a:endParaRPr lang="en-US" dirty="0"/>
          </a:p>
          <a:p>
            <a:pPr lvl="1"/>
            <a:endParaRPr lang="en-US" dirty="0"/>
          </a:p>
          <a:p>
            <a:endParaRPr lang="en-US" dirty="0"/>
          </a:p>
        </p:txBody>
      </p:sp>
      <p:pic>
        <p:nvPicPr>
          <p:cNvPr id="4" name="Picture" descr="Joonis 1. 80 km/h piirang mõjutaks autoronge ainult asfaltteedel.">
            <a:extLst>
              <a:ext uri="{FF2B5EF4-FFF2-40B4-BE49-F238E27FC236}">
                <a16:creationId xmlns:a16="http://schemas.microsoft.com/office/drawing/2014/main" id="{F71FD67E-B6D3-304E-2D18-904BFB04C2AC}"/>
              </a:ext>
            </a:extLst>
          </p:cNvPr>
          <p:cNvPicPr/>
          <p:nvPr/>
        </p:nvPicPr>
        <p:blipFill>
          <a:blip r:embed="rId2"/>
          <a:stretch>
            <a:fillRect/>
          </a:stretch>
        </p:blipFill>
        <p:spPr bwMode="auto">
          <a:xfrm>
            <a:off x="8794376" y="5159189"/>
            <a:ext cx="3263153" cy="1639046"/>
          </a:xfrm>
          <a:prstGeom prst="rect">
            <a:avLst/>
          </a:prstGeom>
          <a:noFill/>
          <a:ln w="9525">
            <a:noFill/>
            <a:headEnd/>
            <a:tailEnd/>
          </a:ln>
        </p:spPr>
      </p:pic>
    </p:spTree>
    <p:extLst>
      <p:ext uri="{BB962C8B-B14F-4D97-AF65-F5344CB8AC3E}">
        <p14:creationId xmlns:p14="http://schemas.microsoft.com/office/powerpoint/2010/main" val="20300456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7F4E-B5F1-2C44-18DA-619B0BD160CE}"/>
              </a:ext>
            </a:extLst>
          </p:cNvPr>
          <p:cNvSpPr>
            <a:spLocks noGrp="1"/>
          </p:cNvSpPr>
          <p:nvPr>
            <p:ph type="title"/>
          </p:nvPr>
        </p:nvSpPr>
        <p:spPr/>
        <p:txBody>
          <a:bodyPr/>
          <a:lstStyle/>
          <a:p>
            <a:r>
              <a:rPr lang="en-US" dirty="0" err="1"/>
              <a:t>Raskeliikluse</a:t>
            </a:r>
            <a:r>
              <a:rPr lang="en-US" dirty="0"/>
              <a:t> 80 km/h </a:t>
            </a:r>
            <a:r>
              <a:rPr lang="en-US" dirty="0" err="1"/>
              <a:t>piir</a:t>
            </a:r>
            <a:r>
              <a:rPr lang="en-US" dirty="0"/>
              <a:t> (</a:t>
            </a:r>
            <a:r>
              <a:rPr lang="en-US" dirty="0" err="1"/>
              <a:t>vaid</a:t>
            </a:r>
            <a:r>
              <a:rPr lang="en-US" dirty="0"/>
              <a:t> AR </a:t>
            </a:r>
            <a:r>
              <a:rPr lang="en-US" dirty="0" err="1"/>
              <a:t>näitel</a:t>
            </a:r>
            <a:r>
              <a:rPr lang="en-US" dirty="0"/>
              <a:t>)</a:t>
            </a:r>
          </a:p>
        </p:txBody>
      </p:sp>
      <p:sp>
        <p:nvSpPr>
          <p:cNvPr id="3" name="Content Placeholder 2">
            <a:extLst>
              <a:ext uri="{FF2B5EF4-FFF2-40B4-BE49-F238E27FC236}">
                <a16:creationId xmlns:a16="http://schemas.microsoft.com/office/drawing/2014/main" id="{19B54DBF-225F-FA77-3F7B-FA2DE6086044}"/>
              </a:ext>
            </a:extLst>
          </p:cNvPr>
          <p:cNvSpPr>
            <a:spLocks noGrp="1"/>
          </p:cNvSpPr>
          <p:nvPr>
            <p:ph idx="1"/>
          </p:nvPr>
        </p:nvSpPr>
        <p:spPr>
          <a:xfrm>
            <a:off x="838199" y="1825625"/>
            <a:ext cx="11035553" cy="4351338"/>
          </a:xfrm>
        </p:spPr>
        <p:txBody>
          <a:bodyPr>
            <a:normAutofit/>
          </a:bodyPr>
          <a:lstStyle/>
          <a:p>
            <a:pPr marL="0" indent="0">
              <a:buNone/>
            </a:pPr>
            <a:r>
              <a:rPr lang="en-US" sz="2400" dirty="0"/>
              <a:t>4. </a:t>
            </a:r>
            <a:r>
              <a:rPr lang="en-US" sz="2400" dirty="0" err="1">
                <a:highlight>
                  <a:srgbClr val="FFFF00"/>
                </a:highlight>
              </a:rPr>
              <a:t>Umbes</a:t>
            </a:r>
            <a:r>
              <a:rPr lang="en-US" sz="2400" dirty="0">
                <a:highlight>
                  <a:srgbClr val="FFFF00"/>
                </a:highlight>
              </a:rPr>
              <a:t> </a:t>
            </a:r>
            <a:r>
              <a:rPr lang="en-US" sz="2400" dirty="0" err="1">
                <a:highlight>
                  <a:srgbClr val="FFFF00"/>
                </a:highlight>
              </a:rPr>
              <a:t>veerand</a:t>
            </a:r>
            <a:r>
              <a:rPr lang="en-US" sz="2400" dirty="0">
                <a:highlight>
                  <a:srgbClr val="FFFF00"/>
                </a:highlight>
              </a:rPr>
              <a:t> </a:t>
            </a:r>
            <a:r>
              <a:rPr lang="en-US" sz="2400" dirty="0" err="1">
                <a:highlight>
                  <a:srgbClr val="FFFF00"/>
                </a:highlight>
              </a:rPr>
              <a:t>lisanduvast</a:t>
            </a:r>
            <a:r>
              <a:rPr lang="en-US" sz="2400" dirty="0">
                <a:highlight>
                  <a:srgbClr val="FFFF00"/>
                </a:highlight>
              </a:rPr>
              <a:t> </a:t>
            </a:r>
            <a:r>
              <a:rPr lang="en-US" sz="2400" dirty="0" err="1">
                <a:highlight>
                  <a:srgbClr val="FFFF00"/>
                </a:highlight>
              </a:rPr>
              <a:t>möödasõiduvajadusest</a:t>
            </a:r>
            <a:r>
              <a:rPr lang="en-US" sz="2400" dirty="0">
                <a:highlight>
                  <a:srgbClr val="FFFF00"/>
                </a:highlight>
              </a:rPr>
              <a:t> </a:t>
            </a:r>
            <a:r>
              <a:rPr lang="en-US" sz="2400" dirty="0" err="1">
                <a:highlight>
                  <a:srgbClr val="FFFF00"/>
                </a:highlight>
              </a:rPr>
              <a:t>mahub</a:t>
            </a:r>
            <a:r>
              <a:rPr lang="en-US" sz="2400" dirty="0">
                <a:highlight>
                  <a:srgbClr val="FFFF00"/>
                </a:highlight>
              </a:rPr>
              <a:t> </a:t>
            </a:r>
            <a:r>
              <a:rPr lang="en-US" sz="2400" dirty="0" err="1">
                <a:highlight>
                  <a:srgbClr val="FFFF00"/>
                </a:highlight>
              </a:rPr>
              <a:t>aknasse</a:t>
            </a:r>
            <a:endParaRPr lang="en-US" sz="2400" dirty="0">
              <a:highlight>
                <a:srgbClr val="FFFF00"/>
              </a:highlight>
            </a:endParaRPr>
          </a:p>
        </p:txBody>
      </p:sp>
      <p:pic>
        <p:nvPicPr>
          <p:cNvPr id="4" name="Picture" descr="Joonis 2. Suurem osa lisanduvast möödasõiduvajadusest ei mahu liiklusesse.">
            <a:extLst>
              <a:ext uri="{FF2B5EF4-FFF2-40B4-BE49-F238E27FC236}">
                <a16:creationId xmlns:a16="http://schemas.microsoft.com/office/drawing/2014/main" id="{D4B8C901-D4EF-15A8-BC3E-E7FEE30E575C}"/>
              </a:ext>
            </a:extLst>
          </p:cNvPr>
          <p:cNvPicPr/>
          <p:nvPr/>
        </p:nvPicPr>
        <p:blipFill>
          <a:blip r:embed="rId2"/>
          <a:stretch>
            <a:fillRect/>
          </a:stretch>
        </p:blipFill>
        <p:spPr bwMode="auto">
          <a:xfrm>
            <a:off x="4486835" y="2330825"/>
            <a:ext cx="7615518" cy="4527176"/>
          </a:xfrm>
          <a:prstGeom prst="rect">
            <a:avLst/>
          </a:prstGeom>
          <a:noFill/>
          <a:ln w="9525">
            <a:noFill/>
            <a:headEnd/>
            <a:tailEnd/>
          </a:ln>
        </p:spPr>
      </p:pic>
      <p:sp>
        <p:nvSpPr>
          <p:cNvPr id="5" name="TextBox 4">
            <a:extLst>
              <a:ext uri="{FF2B5EF4-FFF2-40B4-BE49-F238E27FC236}">
                <a16:creationId xmlns:a16="http://schemas.microsoft.com/office/drawing/2014/main" id="{F696E41A-C317-FBB8-FCA5-9F46705EE9FE}"/>
              </a:ext>
            </a:extLst>
          </p:cNvPr>
          <p:cNvSpPr txBox="1"/>
          <p:nvPr/>
        </p:nvSpPr>
        <p:spPr>
          <a:xfrm>
            <a:off x="138954" y="2411506"/>
            <a:ext cx="4610384" cy="4462760"/>
          </a:xfrm>
          <a:prstGeom prst="rect">
            <a:avLst/>
          </a:prstGeom>
          <a:noFill/>
        </p:spPr>
        <p:txBody>
          <a:bodyPr wrap="square" rtlCol="0">
            <a:spAutoFit/>
          </a:bodyPr>
          <a:lstStyle/>
          <a:p>
            <a:r>
              <a:rPr lang="en-US" sz="2400" dirty="0"/>
              <a:t>           5. </a:t>
            </a:r>
            <a:r>
              <a:rPr lang="en-US" sz="2400" dirty="0" err="1">
                <a:highlight>
                  <a:srgbClr val="FFFF00"/>
                </a:highlight>
              </a:rPr>
              <a:t>Püsivaid</a:t>
            </a:r>
            <a:r>
              <a:rPr lang="en-US" sz="2400" dirty="0">
                <a:highlight>
                  <a:srgbClr val="FFFF00"/>
                </a:highlight>
              </a:rPr>
              <a:t> </a:t>
            </a:r>
            <a:r>
              <a:rPr lang="en-US" sz="2400" dirty="0" err="1">
                <a:highlight>
                  <a:srgbClr val="FFFF00"/>
                </a:highlight>
              </a:rPr>
              <a:t>kolonne</a:t>
            </a:r>
            <a:r>
              <a:rPr lang="en-US" sz="2400" dirty="0">
                <a:highlight>
                  <a:srgbClr val="FFFF00"/>
                </a:highlight>
              </a:rPr>
              <a:t> </a:t>
            </a:r>
            <a:r>
              <a:rPr lang="en-US" sz="2400" dirty="0" err="1">
                <a:highlight>
                  <a:srgbClr val="FFFF00"/>
                </a:highlight>
              </a:rPr>
              <a:t>ei</a:t>
            </a:r>
            <a:r>
              <a:rPr lang="en-US" sz="2400" dirty="0">
                <a:highlight>
                  <a:srgbClr val="FFFF00"/>
                </a:highlight>
              </a:rPr>
              <a:t> </a:t>
            </a:r>
            <a:r>
              <a:rPr lang="en-US" sz="2400" dirty="0" err="1">
                <a:highlight>
                  <a:srgbClr val="FFFF00"/>
                </a:highlight>
              </a:rPr>
              <a:t>teki</a:t>
            </a:r>
            <a:endParaRPr lang="en-US" sz="2400" dirty="0">
              <a:highlight>
                <a:srgbClr val="FFFF00"/>
              </a:highlight>
            </a:endParaRPr>
          </a:p>
          <a:p>
            <a:endParaRPr lang="en-US" sz="2400" dirty="0">
              <a:highlight>
                <a:srgbClr val="00FFFF"/>
              </a:highlight>
            </a:endParaRPr>
          </a:p>
          <a:p>
            <a:r>
              <a:rPr lang="en-US" sz="2400" dirty="0" err="1">
                <a:highlight>
                  <a:srgbClr val="00FFFF"/>
                </a:highlight>
              </a:rPr>
              <a:t>Otsest</a:t>
            </a:r>
            <a:r>
              <a:rPr lang="en-US" sz="2400" dirty="0">
                <a:highlight>
                  <a:srgbClr val="00FFFF"/>
                </a:highlight>
              </a:rPr>
              <a:t> </a:t>
            </a:r>
            <a:r>
              <a:rPr lang="en-US" sz="2400" dirty="0" err="1">
                <a:highlight>
                  <a:srgbClr val="00FFFF"/>
                </a:highlight>
              </a:rPr>
              <a:t>põhjendust</a:t>
            </a:r>
            <a:r>
              <a:rPr lang="en-US" sz="2400" dirty="0">
                <a:highlight>
                  <a:srgbClr val="00FFFF"/>
                </a:highlight>
              </a:rPr>
              <a:t> </a:t>
            </a:r>
            <a:r>
              <a:rPr lang="en-US" sz="2400" dirty="0" err="1">
                <a:highlight>
                  <a:srgbClr val="00FFFF"/>
                </a:highlight>
              </a:rPr>
              <a:t>raske</a:t>
            </a:r>
            <a:r>
              <a:rPr lang="en-US" sz="2400" dirty="0">
                <a:highlight>
                  <a:srgbClr val="00FFFF"/>
                </a:highlight>
              </a:rPr>
              <a:t> 80 pole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r>
              <a:rPr lang="en-US" sz="2400" dirty="0"/>
              <a:t>KUID</a:t>
            </a:r>
          </a:p>
          <a:p>
            <a:pPr marL="285750" indent="-285750">
              <a:buFont typeface="Arial" panose="020B0604020202020204" pitchFamily="34" charset="0"/>
              <a:buChar char="•"/>
            </a:pPr>
            <a:r>
              <a:rPr lang="en-US" sz="2400" dirty="0" err="1"/>
              <a:t>Pilt</a:t>
            </a:r>
            <a:r>
              <a:rPr lang="en-US" sz="2400" dirty="0"/>
              <a:t> on </a:t>
            </a:r>
            <a:r>
              <a:rPr lang="en-US" sz="2400" dirty="0" err="1"/>
              <a:t>kihiline</a:t>
            </a:r>
            <a:endParaRPr lang="en-US" sz="2400" dirty="0"/>
          </a:p>
          <a:p>
            <a:pPr marL="285750" indent="-285750">
              <a:buFont typeface="Arial" panose="020B0604020202020204" pitchFamily="34" charset="0"/>
              <a:buChar char="•"/>
            </a:pPr>
            <a:r>
              <a:rPr lang="en-US" sz="2400" dirty="0" err="1"/>
              <a:t>Aeglasem</a:t>
            </a:r>
            <a:r>
              <a:rPr lang="en-US" sz="2400" dirty="0"/>
              <a:t> </a:t>
            </a:r>
            <a:r>
              <a:rPr lang="en-US" sz="2400" dirty="0" err="1"/>
              <a:t>veok</a:t>
            </a:r>
            <a:r>
              <a:rPr lang="en-US" sz="2400" dirty="0"/>
              <a:t> =</a:t>
            </a:r>
          </a:p>
          <a:p>
            <a:pPr marL="742950" lvl="1" indent="-285750">
              <a:buFont typeface="Arial" panose="020B0604020202020204" pitchFamily="34" charset="0"/>
              <a:buChar char="•"/>
            </a:pPr>
            <a:r>
              <a:rPr lang="en-US" sz="2400" dirty="0"/>
              <a:t> </a:t>
            </a:r>
            <a:r>
              <a:rPr lang="en-US" sz="2400" dirty="0" err="1"/>
              <a:t>väiksem</a:t>
            </a:r>
            <a:r>
              <a:rPr lang="en-US" sz="2400" dirty="0"/>
              <a:t> </a:t>
            </a:r>
            <a:r>
              <a:rPr lang="en-US" sz="2400" dirty="0" err="1"/>
              <a:t>energia</a:t>
            </a:r>
            <a:r>
              <a:rPr lang="en-US" sz="2400" dirty="0"/>
              <a:t> </a:t>
            </a:r>
          </a:p>
          <a:p>
            <a:pPr marL="742950" lvl="1" indent="-285750">
              <a:buFont typeface="Arial" panose="020B0604020202020204" pitchFamily="34" charset="0"/>
              <a:buChar char="•"/>
            </a:pPr>
            <a:r>
              <a:rPr lang="en-US" sz="2400" dirty="0" err="1"/>
              <a:t>kergemad</a:t>
            </a:r>
            <a:r>
              <a:rPr lang="en-US" sz="2400" dirty="0"/>
              <a:t> </a:t>
            </a:r>
            <a:r>
              <a:rPr lang="en-US" sz="2400" dirty="0" err="1"/>
              <a:t>tagajärjed</a:t>
            </a:r>
            <a:endParaRPr lang="en-US" sz="2400" dirty="0"/>
          </a:p>
          <a:p>
            <a:r>
              <a:rPr lang="en-US" sz="2400" dirty="0" err="1">
                <a:highlight>
                  <a:srgbClr val="FF00FF"/>
                </a:highlight>
              </a:rPr>
              <a:t>Mõju</a:t>
            </a:r>
            <a:r>
              <a:rPr lang="en-US" sz="2400" dirty="0">
                <a:highlight>
                  <a:srgbClr val="FF00FF"/>
                </a:highlight>
              </a:rPr>
              <a:t> </a:t>
            </a:r>
            <a:r>
              <a:rPr lang="en-US" sz="2400" dirty="0" err="1">
                <a:highlight>
                  <a:srgbClr val="FF00FF"/>
                </a:highlight>
              </a:rPr>
              <a:t>tõestuseks</a:t>
            </a:r>
            <a:r>
              <a:rPr lang="en-US" sz="2400" dirty="0">
                <a:highlight>
                  <a:srgbClr val="FF00FF"/>
                </a:highlight>
              </a:rPr>
              <a:t> </a:t>
            </a:r>
            <a:r>
              <a:rPr lang="en-US" sz="2400" dirty="0" err="1">
                <a:highlight>
                  <a:srgbClr val="FF00FF"/>
                </a:highlight>
              </a:rPr>
              <a:t>vaja</a:t>
            </a:r>
            <a:r>
              <a:rPr lang="en-US" sz="2400" dirty="0">
                <a:highlight>
                  <a:srgbClr val="FF00FF"/>
                </a:highlight>
              </a:rPr>
              <a:t> LÕ </a:t>
            </a:r>
            <a:r>
              <a:rPr lang="en-US" sz="2400" dirty="0" err="1">
                <a:highlight>
                  <a:srgbClr val="FF00FF"/>
                </a:highlight>
              </a:rPr>
              <a:t>analüüsi</a:t>
            </a:r>
            <a:endParaRPr lang="en-US" sz="2400" dirty="0">
              <a:highlight>
                <a:srgbClr val="FF00FF"/>
              </a:highlight>
            </a:endParaRP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2956998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29654</TotalTime>
  <Words>5287</Words>
  <Application>Microsoft Office PowerPoint</Application>
  <PresentationFormat>Widescreen</PresentationFormat>
  <Paragraphs>651</Paragraphs>
  <Slides>66</Slides>
  <Notes>6</Notes>
  <HiddenSlides>9</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Aptos</vt:lpstr>
      <vt:lpstr>Aptos Display</vt:lpstr>
      <vt:lpstr>Aptos Narrow</vt:lpstr>
      <vt:lpstr>Arial</vt:lpstr>
      <vt:lpstr>Calibri</vt:lpstr>
      <vt:lpstr>Times New Roman</vt:lpstr>
      <vt:lpstr>Verdana</vt:lpstr>
      <vt:lpstr>Wingdings</vt:lpstr>
      <vt:lpstr>Office Theme</vt:lpstr>
      <vt:lpstr>PowerPoint Presentation</vt:lpstr>
      <vt:lpstr>PowerPoint Presentation</vt:lpstr>
      <vt:lpstr>PowerPoint Presentation</vt:lpstr>
      <vt:lpstr>PowerPoint Presentation</vt:lpstr>
      <vt:lpstr>Normatiivbaas</vt:lpstr>
      <vt:lpstr>Tänavate hierarhia EVS 843:2016</vt:lpstr>
      <vt:lpstr>Klim M71 (2023, TPN) ja TrAm TPJ (2026) Tee projekteerimise normid-Riigi Teataja </vt:lpstr>
      <vt:lpstr>TrAm TPJ = ühtne dokument TPN raames eraldi failid – tekst, graafika ja tabelid KT_025_J29_r2_Teede projekteerimine.pdf ja pdf/dwg kuid joonised on ikka vigased</vt:lpstr>
      <vt:lpstr>M2 (2020) Tee ehitusprojektile esitatavad nõuded-Riigi Teataja</vt:lpstr>
      <vt:lpstr>Projekteerimise lähtetase – Hea-Rahuldav-Erandlik</vt:lpstr>
      <vt:lpstr>Projektkiirus</vt:lpstr>
      <vt:lpstr>Läbilaskvus ja kiirus (linnas)</vt:lpstr>
      <vt:lpstr>Tee geomeetria – lähtuvalt projektkiirusest</vt:lpstr>
      <vt:lpstr>Ristlõike valik</vt:lpstr>
      <vt:lpstr>Soome ristlõike juhend 16/2021</vt:lpstr>
      <vt:lpstr>Soome juhis 2010-18 - varulennuväljad</vt:lpstr>
      <vt:lpstr>Varulennuväljad</vt:lpstr>
      <vt:lpstr>PowerPoint Presentation</vt:lpstr>
      <vt:lpstr>Juurdepääsud &amp; möödapääs</vt:lpstr>
      <vt:lpstr>Kalded</vt:lpstr>
      <vt:lpstr>Vaba ruum</vt:lpstr>
      <vt:lpstr>Nähtavus</vt:lpstr>
      <vt:lpstr>Juhi silm ja nähtavused</vt:lpstr>
      <vt:lpstr>Soome normid ja  geomeetria</vt:lpstr>
      <vt:lpstr>Plaanikõverikud  P, T kuni 4% viraažiga; kõverat vaja kui trass pöörab üle 30 minuti</vt:lpstr>
      <vt:lpstr>Linnatänav - raadiused</vt:lpstr>
      <vt:lpstr>Siirdekõverikud plaanikõveratel (R&lt;3000)</vt:lpstr>
      <vt:lpstr>Püstkõverikud</vt:lpstr>
      <vt:lpstr>PowerPoint Presentation</vt:lpstr>
      <vt:lpstr>Möödasõidust</vt:lpstr>
      <vt:lpstr>Töö eesmärk</vt:lpstr>
      <vt:lpstr>Teooria ja normid</vt:lpstr>
      <vt:lpstr>Mis on möödasõit ja mis seda ei ole (LS)</vt:lpstr>
      <vt:lpstr>Liiklusseaduse postulaadid</vt:lpstr>
      <vt:lpstr>Normid - teenindustase</vt:lpstr>
      <vt:lpstr>Teenindustaseme sisu (MKM m55@1999 – HCM 85 alusel)</vt:lpstr>
      <vt:lpstr>Teenindustaseme kirjeldus (EVS 843:2016)</vt:lpstr>
      <vt:lpstr>2005 TPN kavand seletas teenindustaseme (HCM 2000 alusel)</vt:lpstr>
      <vt:lpstr>HCM 2010 ja teenindustase</vt:lpstr>
      <vt:lpstr>HCM 2022 ja teenindustase</vt:lpstr>
      <vt:lpstr>Möödasõidu faasid ja vajalik teepikkus</vt:lpstr>
      <vt:lpstr>Harri Kuusk 2011 – LS tutvustus – möödasõidu dünaamika</vt:lpstr>
      <vt:lpstr>Faasid</vt:lpstr>
      <vt:lpstr>Kiiruste vahe</vt:lpstr>
      <vt:lpstr>Varitsev või lendav möödasõit</vt:lpstr>
      <vt:lpstr>Auto dünaamika varitseva möödasõidu jaoks</vt:lpstr>
      <vt:lpstr>Nähtavus, et ohutu möödasõit oleks võimalik</vt:lpstr>
      <vt:lpstr>Soome ohje 30/2013</vt:lpstr>
      <vt:lpstr>Tehnokeskus ja Jairuse töö (vektorite analüüs) 2018 2015 põhitöö varem saadetud!!! 201806_moodasoidu_keeldude_vastavuse_kontrollimine_pohimaanteedel_tiitel.pdf</vt:lpstr>
      <vt:lpstr>Kliimaministri määrus 71 – TPN (2023)</vt:lpstr>
      <vt:lpstr>Möödasõiduk – Tanel Jairuse rakendus https://muu.maant.ee   </vt:lpstr>
      <vt:lpstr>Mida me eeltoodust järeldame?</vt:lpstr>
      <vt:lpstr>Liiklussageduste statistika 2025 keskmisena</vt:lpstr>
      <vt:lpstr>Valitud teed ja loenduspunktid</vt:lpstr>
      <vt:lpstr>Käesoleva töö fookus</vt:lpstr>
      <vt:lpstr>Teenindustaseme eeldus = 30 ja 200 TT</vt:lpstr>
      <vt:lpstr>HCM v7 (2022) – p15 (1+1 teed = two-lane-highways)</vt:lpstr>
      <vt:lpstr>1+1 baasväärtused</vt:lpstr>
      <vt:lpstr>Olulised arvestuslikud  väärtused/seosed</vt:lpstr>
      <vt:lpstr>FFS ehk vaba voo kiirus</vt:lpstr>
      <vt:lpstr>Sõidukite liigitus (FHWA) arvutusaluseks on sõiduk, mitte sõiduautodeks taandatu</vt:lpstr>
      <vt:lpstr>HCM – LOS – kolonnis sõitmise tingimus</vt:lpstr>
      <vt:lpstr>Lähenemisviis</vt:lpstr>
      <vt:lpstr>Kaasnev teave</vt:lpstr>
      <vt:lpstr>Raskeliikluse 80 km/h piirang – mõjud (T.Jairus)</vt:lpstr>
      <vt:lpstr>Raskeliikluse 80 km/h piir (vaid AR näitel)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 projekteerimine</dc:title>
  <dc:creator>Ain Kendra</dc:creator>
  <cp:lastModifiedBy>Ain Kendra</cp:lastModifiedBy>
  <cp:revision>35</cp:revision>
  <dcterms:created xsi:type="dcterms:W3CDTF">2026-08-10T09:56:21Z</dcterms:created>
  <dcterms:modified xsi:type="dcterms:W3CDTF">2026-09-15T15:09:42Z</dcterms:modified>
</cp:coreProperties>
</file>